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8" r:id="rId2"/>
    <p:sldId id="266" r:id="rId3"/>
    <p:sldId id="269" r:id="rId4"/>
    <p:sldId id="287" r:id="rId5"/>
    <p:sldId id="299" r:id="rId6"/>
    <p:sldId id="300" r:id="rId7"/>
    <p:sldId id="301" r:id="rId8"/>
    <p:sldId id="302" r:id="rId9"/>
    <p:sldId id="303" r:id="rId10"/>
    <p:sldId id="304"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3A9"/>
    <a:srgbClr val="F6921F"/>
    <a:srgbClr val="237DA0"/>
    <a:srgbClr val="BF4856"/>
    <a:srgbClr val="E77AAE"/>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863" autoAdjust="0"/>
  </p:normalViewPr>
  <p:slideViewPr>
    <p:cSldViewPr snapToGrid="0" showGuides="1">
      <p:cViewPr varScale="1">
        <p:scale>
          <a:sx n="64" d="100"/>
          <a:sy n="64" d="100"/>
        </p:scale>
        <p:origin x="13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DC71D-7255-4E81-ACA7-3018D6210D59}" type="datetimeFigureOut">
              <a:rPr lang="en-ZA" smtClean="0"/>
              <a:t>2025/03/04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6734F-560B-46E1-86BC-65162B135AC4}" type="slidenum">
              <a:rPr lang="en-ZA" smtClean="0"/>
              <a:t>‹#›</a:t>
            </a:fld>
            <a:endParaRPr lang="en-ZA"/>
          </a:p>
        </p:txBody>
      </p:sp>
    </p:spTree>
    <p:extLst>
      <p:ext uri="{BB962C8B-B14F-4D97-AF65-F5344CB8AC3E}">
        <p14:creationId xmlns:p14="http://schemas.microsoft.com/office/powerpoint/2010/main" val="26538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dirty="0"/>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dirty="0"/>
              <a:t>Click to edit Master title style</a:t>
            </a:r>
            <a:endParaRPr lang="en-ZA" dirty="0"/>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dirty="0"/>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custDataLst>
      <p:tags r:id="rId7"/>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62" r:id="rId3"/>
    <p:sldLayoutId id="2147483664" r:id="rId4"/>
    <p:sldLayoutId id="2147483661" r:id="rId5"/>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ZA" dirty="0">
                <a:latin typeface="Calibri" panose="020F0502020204030204" pitchFamily="34" charset="0"/>
                <a:ea typeface="Calibri" panose="020F0502020204030204" pitchFamily="34" charset="0"/>
                <a:cs typeface="Calibri" panose="020F0502020204030204" pitchFamily="34" charset="0"/>
              </a:rPr>
              <a:t>Maintenance</a:t>
            </a:r>
          </a:p>
          <a:p>
            <a:pPr lvl="1"/>
            <a:r>
              <a:rPr lang="en-ZA" dirty="0">
                <a:latin typeface="Calibri" panose="020F0502020204030204" pitchFamily="34" charset="0"/>
                <a:ea typeface="Calibri" panose="020F0502020204030204" pitchFamily="34" charset="0"/>
                <a:cs typeface="Calibri" panose="020F0502020204030204" pitchFamily="34" charset="0"/>
              </a:rPr>
              <a:t>Support structures in place:</a:t>
            </a:r>
          </a:p>
          <a:p>
            <a:pPr lvl="2"/>
            <a:r>
              <a:rPr lang="en-GB" dirty="0">
                <a:latin typeface="Calibri" panose="020F0502020204030204" pitchFamily="34" charset="0"/>
                <a:ea typeface="Calibri" panose="020F0502020204030204" pitchFamily="34" charset="0"/>
                <a:cs typeface="Calibri" panose="020F0502020204030204" pitchFamily="34" charset="0"/>
              </a:rPr>
              <a:t>Report bugs </a:t>
            </a:r>
          </a:p>
          <a:p>
            <a:pPr lvl="2"/>
            <a:r>
              <a:rPr lang="en-GB" dirty="0">
                <a:latin typeface="Calibri" panose="020F0502020204030204" pitchFamily="34" charset="0"/>
                <a:ea typeface="Calibri" panose="020F0502020204030204" pitchFamily="34" charset="0"/>
                <a:cs typeface="Calibri" panose="020F0502020204030204" pitchFamily="34" charset="0"/>
              </a:rPr>
              <a:t>Deploy bug fixes </a:t>
            </a:r>
          </a:p>
          <a:p>
            <a:pPr lvl="2"/>
            <a:r>
              <a:rPr lang="en-GB" dirty="0">
                <a:latin typeface="Calibri" panose="020F0502020204030204" pitchFamily="34" charset="0"/>
                <a:ea typeface="Calibri" panose="020F0502020204030204" pitchFamily="34" charset="0"/>
                <a:cs typeface="Calibri" panose="020F0502020204030204" pitchFamily="34" charset="0"/>
              </a:rPr>
              <a:t>Accept requests for new features </a:t>
            </a:r>
          </a:p>
          <a:p>
            <a:pPr lvl="2"/>
            <a:r>
              <a:rPr lang="en-GB" dirty="0">
                <a:latin typeface="Calibri" panose="020F0502020204030204" pitchFamily="34" charset="0"/>
                <a:ea typeface="Calibri" panose="020F0502020204030204" pitchFamily="34" charset="0"/>
                <a:cs typeface="Calibri" panose="020F0502020204030204" pitchFamily="34" charset="0"/>
              </a:rPr>
              <a:t>Evaluate the priorities of reported bugs or requested features to be implemented </a:t>
            </a:r>
          </a:p>
          <a:p>
            <a:pPr lvl="2"/>
            <a:r>
              <a:rPr lang="en-GB" dirty="0">
                <a:latin typeface="Calibri" panose="020F0502020204030204" pitchFamily="34" charset="0"/>
                <a:ea typeface="Calibri" panose="020F0502020204030204" pitchFamily="34" charset="0"/>
                <a:cs typeface="Calibri" panose="020F0502020204030204" pitchFamily="34" charset="0"/>
              </a:rPr>
              <a:t>Identify a predictable and regular schedule to release system updates and perform backups. </a:t>
            </a:r>
          </a:p>
          <a:p>
            <a:pPr lvl="2"/>
            <a:r>
              <a:rPr lang="en-GB" dirty="0">
                <a:latin typeface="Calibri" panose="020F0502020204030204" pitchFamily="34" charset="0"/>
                <a:ea typeface="Calibri" panose="020F0502020204030204" pitchFamily="34" charset="0"/>
                <a:cs typeface="Calibri" panose="020F0502020204030204" pitchFamily="34" charset="0"/>
              </a:rPr>
              <a:t>Dispose of data and anything else that is no longer needed </a:t>
            </a:r>
          </a:p>
          <a:p>
            <a:pPr lvl="2"/>
            <a:endParaRPr lang="en-GB"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Case Study: Maintaining an Online Learning Platform</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Description: An educational institution operates an online learning platform to deliver courses, quizzes, and assignments to students worldwide.</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Example: During the maintenance phase, the development team monitors system performance, collects user feedback, and releases updates and patches to fix bugs, enhance features, and address security vulnerabilities. They provide technical support and troubleshooting assistance to users.</a:t>
            </a:r>
          </a:p>
          <a:p>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9383268" y="5460522"/>
            <a:ext cx="2682240" cy="1348530"/>
          </a:xfrm>
          <a:prstGeom prst="rect">
            <a:avLst/>
          </a:prstGeom>
        </p:spPr>
      </p:pic>
    </p:spTree>
    <p:extLst>
      <p:ext uri="{BB962C8B-B14F-4D97-AF65-F5344CB8AC3E}">
        <p14:creationId xmlns:p14="http://schemas.microsoft.com/office/powerpoint/2010/main" val="321032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p:txBody>
          <a:bodyPr>
            <a:normAutofit fontScale="90000"/>
          </a:bodyPr>
          <a:lstStyle/>
          <a:p>
            <a:r>
              <a:rPr lang="en-ZA" dirty="0"/>
              <a:t>FIT 152</a:t>
            </a:r>
            <a:br>
              <a:rPr lang="en-ZA" dirty="0"/>
            </a:br>
            <a:br>
              <a:rPr lang="en-ZA" dirty="0"/>
            </a:br>
            <a:r>
              <a:rPr lang="en-ZA" dirty="0"/>
              <a:t>Fundamentals of Information Technology</a:t>
            </a: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p:txBody>
          <a:bodyPr/>
          <a:lstStyle/>
          <a:p>
            <a:r>
              <a:rPr lang="en-ZA" b="1" dirty="0"/>
              <a:t>Lecture 6</a:t>
            </a:r>
          </a:p>
          <a:p>
            <a:r>
              <a:rPr lang="en-ZA" dirty="0"/>
              <a:t>Topic 4: Development and deployment of IT systems</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4924-FACE-7322-63F1-559F3767E8CA}"/>
              </a:ext>
            </a:extLst>
          </p:cNvPr>
          <p:cNvSpPr>
            <a:spLocks noGrp="1"/>
          </p:cNvSpPr>
          <p:nvPr>
            <p:ph type="title"/>
          </p:nvPr>
        </p:nvSpPr>
        <p:spPr/>
        <p:txBody>
          <a:bodyPr/>
          <a:lstStyle/>
          <a:p>
            <a:r>
              <a:rPr lang="en-ZA" dirty="0"/>
              <a:t>FIT 152: Module outcomes</a:t>
            </a:r>
          </a:p>
        </p:txBody>
      </p:sp>
      <p:sp>
        <p:nvSpPr>
          <p:cNvPr id="3" name="Content Placeholder 2">
            <a:extLst>
              <a:ext uri="{FF2B5EF4-FFF2-40B4-BE49-F238E27FC236}">
                <a16:creationId xmlns:a16="http://schemas.microsoft.com/office/drawing/2014/main" id="{64C00626-049B-ECBA-1DEB-B435755C76CD}"/>
              </a:ext>
            </a:extLst>
          </p:cNvPr>
          <p:cNvSpPr>
            <a:spLocks noGrp="1"/>
          </p:cNvSpPr>
          <p:nvPr>
            <p:ph idx="1"/>
          </p:nvPr>
        </p:nvSpPr>
        <p:spPr>
          <a:xfrm>
            <a:off x="703234" y="1397478"/>
            <a:ext cx="10650566" cy="4779485"/>
          </a:xfrm>
        </p:spPr>
        <p:txBody>
          <a:bodyPr>
            <a:normAutofit/>
          </a:bodyPr>
          <a:lstStyle/>
          <a:p>
            <a:pPr marL="0" indent="0">
              <a:lnSpc>
                <a:spcPct val="130000"/>
              </a:lnSpc>
              <a:spcAft>
                <a:spcPts val="1000"/>
              </a:spcAft>
              <a:buNone/>
            </a:pPr>
            <a:r>
              <a:rPr lang="en-US" sz="18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Upon successful completion of this course, the student will be able to:</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the relationship between IT and related and informing disciplines.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insight in the history of computing technology, and an understanding of the Internet, and the World-Wide Web, as well as the components of an IT system and how they interrelate.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complexity in an information technology environment and how and why it occurs.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why life-long learning and continued professional development is critical for an IT professional.</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Illustrate the use of information and communication technologies to solve problems.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how and to what extent IT has changed various application domains.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endParaRPr lang="en-ZA" dirty="0"/>
          </a:p>
        </p:txBody>
      </p:sp>
    </p:spTree>
    <p:extLst>
      <p:ext uri="{BB962C8B-B14F-4D97-AF65-F5344CB8AC3E}">
        <p14:creationId xmlns:p14="http://schemas.microsoft.com/office/powerpoint/2010/main" val="17031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SDLC is a model defining a process of a set of phases for planning, analysis, design, implementation, maintenance.</a:t>
            </a:r>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2682240" y="2039970"/>
            <a:ext cx="7412736" cy="3726846"/>
          </a:xfrm>
          <a:prstGeom prst="rect">
            <a:avLst/>
          </a:prstGeom>
        </p:spPr>
      </p:pic>
    </p:spTree>
    <p:extLst>
      <p:ext uri="{BB962C8B-B14F-4D97-AF65-F5344CB8AC3E}">
        <p14:creationId xmlns:p14="http://schemas.microsoft.com/office/powerpoint/2010/main" val="124823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Planning = request initiated by sponsor of an idea</a:t>
            </a:r>
          </a:p>
          <a:p>
            <a:pPr lvl="1"/>
            <a:r>
              <a:rPr lang="en-GB" dirty="0">
                <a:latin typeface="Calibri" panose="020F0502020204030204" pitchFamily="34" charset="0"/>
                <a:ea typeface="Calibri" panose="020F0502020204030204" pitchFamily="34" charset="0"/>
                <a:cs typeface="Calibri" panose="020F0502020204030204" pitchFamily="34" charset="0"/>
              </a:rPr>
              <a:t>Objectives of planning phase</a:t>
            </a:r>
          </a:p>
          <a:p>
            <a:pPr lvl="2"/>
            <a:r>
              <a:rPr lang="en-GB" dirty="0">
                <a:latin typeface="Calibri" panose="020F0502020204030204" pitchFamily="34" charset="0"/>
                <a:ea typeface="Calibri" panose="020F0502020204030204" pitchFamily="34" charset="0"/>
                <a:cs typeface="Calibri" panose="020F0502020204030204" pitchFamily="34" charset="0"/>
              </a:rPr>
              <a:t>To determine how the request fits with the company’s strategy or business goals. </a:t>
            </a:r>
          </a:p>
          <a:p>
            <a:pPr lvl="2"/>
            <a:r>
              <a:rPr lang="en-GB" dirty="0">
                <a:latin typeface="Calibri" panose="020F0502020204030204" pitchFamily="34" charset="0"/>
                <a:ea typeface="Calibri" panose="020F0502020204030204" pitchFamily="34" charset="0"/>
                <a:cs typeface="Calibri" panose="020F0502020204030204" pitchFamily="34" charset="0"/>
              </a:rPr>
              <a:t>To conduct a feasibility analysis, which includes an analysis of the technical feasibility (is it possible to create this?), the economic feasibility (can we afford to do this?), and the legal feasibility (are we allowed to do this?). </a:t>
            </a:r>
          </a:p>
          <a:p>
            <a:pPr lvl="2"/>
            <a:r>
              <a:rPr lang="en-GB" dirty="0">
                <a:latin typeface="Calibri" panose="020F0502020204030204" pitchFamily="34" charset="0"/>
                <a:ea typeface="Calibri" panose="020F0502020204030204" pitchFamily="34" charset="0"/>
                <a:cs typeface="Calibri" panose="020F0502020204030204" pitchFamily="34" charset="0"/>
              </a:rPr>
              <a:t>To recommend a go/no go for the request. If it is a go, then a concept proposal is also produced for management to approve.</a:t>
            </a:r>
          </a:p>
          <a:p>
            <a:pPr lvl="2"/>
            <a:endParaRPr lang="en-GB"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Case Study: Developing an Online Travel Booking System</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Description: A travel agency plans to develop a new online booking system to streamline its operations and enhance customer experience.</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Example: During the planning phase, the team conducts market research to identify customer needs, competitor analysis, and feasibility studies to assess the technical and financial viability of the project.</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Outcome: The planning phase results in a comprehensive project plan outlining the scope, objectives, budget, timeline, and resources required for the development of the online travel booking system.</a:t>
            </a:r>
          </a:p>
          <a:p>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9895332" y="5789706"/>
            <a:ext cx="1658112" cy="833637"/>
          </a:xfrm>
          <a:prstGeom prst="rect">
            <a:avLst/>
          </a:prstGeom>
        </p:spPr>
      </p:pic>
    </p:spTree>
    <p:extLst>
      <p:ext uri="{BB962C8B-B14F-4D97-AF65-F5344CB8AC3E}">
        <p14:creationId xmlns:p14="http://schemas.microsoft.com/office/powerpoint/2010/main" val="13052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ZA" dirty="0">
                <a:latin typeface="Calibri" panose="020F0502020204030204" pitchFamily="34" charset="0"/>
                <a:ea typeface="Calibri" panose="020F0502020204030204" pitchFamily="34" charset="0"/>
                <a:cs typeface="Calibri" panose="020F0502020204030204" pitchFamily="34" charset="0"/>
              </a:rPr>
              <a:t>Analysis = determine the new system’s requirements</a:t>
            </a:r>
          </a:p>
          <a:p>
            <a:pPr lvl="1"/>
            <a:r>
              <a:rPr lang="en-ZA" dirty="0">
                <a:latin typeface="Calibri" panose="020F0502020204030204" pitchFamily="34" charset="0"/>
                <a:ea typeface="Calibri" panose="020F0502020204030204" pitchFamily="34" charset="0"/>
                <a:cs typeface="Calibri" panose="020F0502020204030204" pitchFamily="34" charset="0"/>
              </a:rPr>
              <a:t>Objectives of analysis phase:</a:t>
            </a:r>
          </a:p>
          <a:p>
            <a:pPr lvl="2"/>
            <a:r>
              <a:rPr lang="en-GB" dirty="0">
                <a:latin typeface="Calibri" panose="020F0502020204030204" pitchFamily="34" charset="0"/>
                <a:ea typeface="Calibri" panose="020F0502020204030204" pitchFamily="34" charset="0"/>
                <a:cs typeface="Calibri" panose="020F0502020204030204" pitchFamily="34" charset="0"/>
              </a:rPr>
              <a:t>Identify and Interview key stakeholders. </a:t>
            </a:r>
          </a:p>
          <a:p>
            <a:pPr lvl="2"/>
            <a:r>
              <a:rPr lang="en-GB" dirty="0">
                <a:latin typeface="Calibri" panose="020F0502020204030204" pitchFamily="34" charset="0"/>
                <a:ea typeface="Calibri" panose="020F0502020204030204" pitchFamily="34" charset="0"/>
                <a:cs typeface="Calibri" panose="020F0502020204030204" pitchFamily="34" charset="0"/>
              </a:rPr>
              <a:t>Document key procedures </a:t>
            </a:r>
          </a:p>
          <a:p>
            <a:pPr lvl="2"/>
            <a:r>
              <a:rPr lang="en-GB" dirty="0">
                <a:latin typeface="Calibri" panose="020F0502020204030204" pitchFamily="34" charset="0"/>
                <a:ea typeface="Calibri" panose="020F0502020204030204" pitchFamily="34" charset="0"/>
                <a:cs typeface="Calibri" panose="020F0502020204030204" pitchFamily="34" charset="0"/>
              </a:rPr>
              <a:t>Develop the data requirements </a:t>
            </a:r>
          </a:p>
          <a:p>
            <a:pPr lvl="2"/>
            <a:r>
              <a:rPr lang="en-GB" dirty="0">
                <a:latin typeface="Calibri" panose="020F0502020204030204" pitchFamily="34" charset="0"/>
                <a:ea typeface="Calibri" panose="020F0502020204030204" pitchFamily="34" charset="0"/>
                <a:cs typeface="Calibri" panose="020F0502020204030204" pitchFamily="34" charset="0"/>
              </a:rPr>
              <a:t>To produce a system-requirements document as the result of this phase. This has the details to begin the design of the system. </a:t>
            </a:r>
          </a:p>
          <a:p>
            <a:pPr lvl="2"/>
            <a:endParaRPr lang="en-GB"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Case Study: Building a Student Management System for a University</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Description: A university aims to modernize its student management processes by developing a new digital system to manage student records, grades, and enrolment.</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Example: During the analysis phase, the development team collaborates with university administrators, faculty, and students to gather requirements through interviews, surveys, and workshops. They document user stories, use cases, and functional specifications.</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Outcome: The analysis phase results in a clear understanding of user needs, system requirements, and key functionalities required for the student management system.</a:t>
            </a:r>
          </a:p>
          <a:p>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10119360" y="5656672"/>
            <a:ext cx="1840992" cy="925582"/>
          </a:xfrm>
          <a:prstGeom prst="rect">
            <a:avLst/>
          </a:prstGeom>
        </p:spPr>
      </p:pic>
    </p:spTree>
    <p:extLst>
      <p:ext uri="{BB962C8B-B14F-4D97-AF65-F5344CB8AC3E}">
        <p14:creationId xmlns:p14="http://schemas.microsoft.com/office/powerpoint/2010/main" val="44076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Design = develop the technical details required</a:t>
            </a:r>
          </a:p>
          <a:p>
            <a:pPr lvl="1"/>
            <a:r>
              <a:rPr lang="en-GB" dirty="0">
                <a:latin typeface="Calibri" panose="020F0502020204030204" pitchFamily="34" charset="0"/>
                <a:ea typeface="Calibri" panose="020F0502020204030204" pitchFamily="34" charset="0"/>
                <a:cs typeface="Calibri" panose="020F0502020204030204" pitchFamily="34" charset="0"/>
              </a:rPr>
              <a:t>Objectives of the design phase:</a:t>
            </a:r>
          </a:p>
          <a:p>
            <a:pPr lvl="2"/>
            <a:r>
              <a:rPr lang="en-GB" dirty="0">
                <a:latin typeface="Calibri" panose="020F0502020204030204" pitchFamily="34" charset="0"/>
                <a:ea typeface="Calibri" panose="020F0502020204030204" pitchFamily="34" charset="0"/>
                <a:cs typeface="Calibri" panose="020F0502020204030204" pitchFamily="34" charset="0"/>
              </a:rPr>
              <a:t>Translate the business requirements into specific technical requirement </a:t>
            </a:r>
          </a:p>
          <a:p>
            <a:pPr lvl="2"/>
            <a:r>
              <a:rPr lang="en-GB" dirty="0">
                <a:latin typeface="Calibri" panose="020F0502020204030204" pitchFamily="34" charset="0"/>
                <a:ea typeface="Calibri" panose="020F0502020204030204" pitchFamily="34" charset="0"/>
                <a:cs typeface="Calibri" panose="020F0502020204030204" pitchFamily="34" charset="0"/>
              </a:rPr>
              <a:t>Design the user interface, database, data inputs and outputs, and reports </a:t>
            </a:r>
          </a:p>
          <a:p>
            <a:pPr lvl="2"/>
            <a:r>
              <a:rPr lang="en-GB" dirty="0">
                <a:latin typeface="Calibri" panose="020F0502020204030204" pitchFamily="34" charset="0"/>
                <a:ea typeface="Calibri" panose="020F0502020204030204" pitchFamily="34" charset="0"/>
                <a:cs typeface="Calibri" panose="020F0502020204030204" pitchFamily="34" charset="0"/>
              </a:rPr>
              <a:t>Produce a system-design document as the result of this phase. . This document will have everything a programmer will need to create the system</a:t>
            </a:r>
          </a:p>
          <a:p>
            <a:pPr lvl="2"/>
            <a:endParaRPr lang="en-GB" dirty="0">
              <a:latin typeface="Calibri" panose="020F0502020204030204" pitchFamily="34" charset="0"/>
              <a:ea typeface="Calibri" panose="020F0502020204030204" pitchFamily="34" charset="0"/>
              <a:cs typeface="Calibri" panose="020F0502020204030204" pitchFamily="34" charset="0"/>
            </a:endParaRPr>
          </a:p>
          <a:p>
            <a:pPr lvl="2"/>
            <a:endParaRPr lang="en-GB" dirty="0">
              <a:latin typeface="Calibri" panose="020F0502020204030204" pitchFamily="34" charset="0"/>
              <a:ea typeface="Calibri" panose="020F0502020204030204" pitchFamily="34" charset="0"/>
              <a:cs typeface="Calibri" panose="020F0502020204030204" pitchFamily="34" charset="0"/>
            </a:endParaRPr>
          </a:p>
          <a:p>
            <a:pPr algn="l"/>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Case Study: Developing a Healthcare Management System</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System Architecture: Decide on the system architecture, including client-server or cloud-based.</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User Interface Design: Design intuitive interfaces for healthcare professionals to manage patient records.</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Example: Creating wireframes and mock-ups to visualize the user interface and interaction flow.</a:t>
            </a:r>
          </a:p>
          <a:p>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9755908" y="5596128"/>
            <a:ext cx="2108231" cy="1059939"/>
          </a:xfrm>
          <a:prstGeom prst="rect">
            <a:avLst/>
          </a:prstGeom>
        </p:spPr>
      </p:pic>
    </p:spTree>
    <p:extLst>
      <p:ext uri="{BB962C8B-B14F-4D97-AF65-F5344CB8AC3E}">
        <p14:creationId xmlns:p14="http://schemas.microsoft.com/office/powerpoint/2010/main" val="201012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ZA" dirty="0">
                <a:latin typeface="Calibri" panose="020F0502020204030204" pitchFamily="34" charset="0"/>
                <a:ea typeface="Calibri" panose="020F0502020204030204" pitchFamily="34" charset="0"/>
                <a:cs typeface="Calibri" panose="020F0502020204030204" pitchFamily="34" charset="0"/>
              </a:rPr>
              <a:t>Implementation = writing the software code</a:t>
            </a:r>
          </a:p>
          <a:p>
            <a:r>
              <a:rPr lang="en-ZA" dirty="0">
                <a:latin typeface="Calibri" panose="020F0502020204030204" pitchFamily="34" charset="0"/>
                <a:ea typeface="Calibri" panose="020F0502020204030204" pitchFamily="34" charset="0"/>
                <a:cs typeface="Calibri" panose="020F0502020204030204" pitchFamily="34" charset="0"/>
              </a:rPr>
              <a:t>Objectives of the implementation phase:</a:t>
            </a:r>
          </a:p>
          <a:p>
            <a:pPr lvl="1"/>
            <a:r>
              <a:rPr lang="en-GB" dirty="0">
                <a:latin typeface="Calibri" panose="020F0502020204030204" pitchFamily="34" charset="0"/>
                <a:ea typeface="Calibri" panose="020F0502020204030204" pitchFamily="34" charset="0"/>
                <a:cs typeface="Calibri" panose="020F0502020204030204" pitchFamily="34" charset="0"/>
              </a:rPr>
              <a:t>Develop the software code, and other IS components. Using the system-design document as a guide, developers begin to code or develop all the IS project components. </a:t>
            </a:r>
          </a:p>
          <a:p>
            <a:pPr lvl="1"/>
            <a:r>
              <a:rPr lang="en-GB" dirty="0">
                <a:latin typeface="Calibri" panose="020F0502020204030204" pitchFamily="34" charset="0"/>
                <a:ea typeface="Calibri" panose="020F0502020204030204" pitchFamily="34" charset="0"/>
                <a:cs typeface="Calibri" panose="020F0502020204030204" pitchFamily="34" charset="0"/>
              </a:rPr>
              <a:t>Test the working system through a series of structured tests such as: </a:t>
            </a:r>
          </a:p>
          <a:p>
            <a:pPr lvl="2"/>
            <a:r>
              <a:rPr lang="en-GB" dirty="0">
                <a:latin typeface="Calibri" panose="020F0502020204030204" pitchFamily="34" charset="0"/>
                <a:ea typeface="Calibri" panose="020F0502020204030204" pitchFamily="34" charset="0"/>
                <a:cs typeface="Calibri" panose="020F0502020204030204" pitchFamily="34" charset="0"/>
              </a:rPr>
              <a:t>The first is a unit test, which tests individual parts of the code for errors or bugs. </a:t>
            </a:r>
          </a:p>
          <a:p>
            <a:pPr lvl="2"/>
            <a:r>
              <a:rPr lang="en-GB" dirty="0">
                <a:latin typeface="Calibri" panose="020F0502020204030204" pitchFamily="34" charset="0"/>
                <a:ea typeface="Calibri" panose="020F0502020204030204" pitchFamily="34" charset="0"/>
                <a:cs typeface="Calibri" panose="020F0502020204030204" pitchFamily="34" charset="0"/>
              </a:rPr>
              <a:t>Next is a system test, where the system's different components are tested to ensure that they work together properly. </a:t>
            </a:r>
          </a:p>
          <a:p>
            <a:pPr lvl="2"/>
            <a:r>
              <a:rPr lang="en-GB" dirty="0">
                <a:latin typeface="Calibri" panose="020F0502020204030204" pitchFamily="34" charset="0"/>
                <a:ea typeface="Calibri" panose="020F0502020204030204" pitchFamily="34" charset="0"/>
                <a:cs typeface="Calibri" panose="020F0502020204030204" pitchFamily="34" charset="0"/>
              </a:rPr>
              <a:t>Finally, the user-acceptance test allows those that will be using the software to test the system to ensure that it meets their standards. </a:t>
            </a:r>
          </a:p>
          <a:p>
            <a:pPr lvl="2"/>
            <a:r>
              <a:rPr lang="en-GB" dirty="0">
                <a:latin typeface="Calibri" panose="020F0502020204030204" pitchFamily="34" charset="0"/>
                <a:ea typeface="Calibri" panose="020F0502020204030204" pitchFamily="34" charset="0"/>
                <a:cs typeface="Calibri" panose="020F0502020204030204" pitchFamily="34" charset="0"/>
              </a:rPr>
              <a:t>Iteratively test any fixes again to address any bugs, errors, or problems found during testing. </a:t>
            </a:r>
          </a:p>
          <a:p>
            <a:pPr lvl="1"/>
            <a:r>
              <a:rPr lang="en-GB" dirty="0">
                <a:latin typeface="Calibri" panose="020F0502020204030204" pitchFamily="34" charset="0"/>
                <a:ea typeface="Calibri" panose="020F0502020204030204" pitchFamily="34" charset="0"/>
                <a:cs typeface="Calibri" panose="020F0502020204030204" pitchFamily="34" charset="0"/>
              </a:rPr>
              <a:t>Train the users </a:t>
            </a:r>
          </a:p>
          <a:p>
            <a:pPr lvl="1"/>
            <a:r>
              <a:rPr lang="en-GB" dirty="0">
                <a:latin typeface="Calibri" panose="020F0502020204030204" pitchFamily="34" charset="0"/>
                <a:ea typeface="Calibri" panose="020F0502020204030204" pitchFamily="34" charset="0"/>
                <a:cs typeface="Calibri" panose="020F0502020204030204" pitchFamily="34" charset="0"/>
              </a:rPr>
              <a:t>Provide documentation </a:t>
            </a:r>
          </a:p>
          <a:p>
            <a:pPr lvl="1"/>
            <a:r>
              <a:rPr lang="en-GB" dirty="0">
                <a:latin typeface="Calibri" panose="020F0502020204030204" pitchFamily="34" charset="0"/>
                <a:ea typeface="Calibri" panose="020F0502020204030204" pitchFamily="34" charset="0"/>
                <a:cs typeface="Calibri" panose="020F0502020204030204" pitchFamily="34" charset="0"/>
              </a:rPr>
              <a:t>Perform necessary conversions from any previous system to the new system. </a:t>
            </a:r>
          </a:p>
          <a:p>
            <a:pPr lvl="1"/>
            <a:r>
              <a:rPr lang="en-GB" dirty="0">
                <a:latin typeface="Calibri" panose="020F0502020204030204" pitchFamily="34" charset="0"/>
                <a:ea typeface="Calibri" panose="020F0502020204030204" pitchFamily="34" charset="0"/>
                <a:cs typeface="Calibri" panose="020F0502020204030204" pitchFamily="34" charset="0"/>
              </a:rPr>
              <a:t>Produce, as a result, the initial working system that meets the requirements laid out in the analysis phase and the design developed in the design phase. </a:t>
            </a:r>
          </a:p>
          <a:p>
            <a:pPr lvl="2"/>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9383268" y="5460522"/>
            <a:ext cx="2682240" cy="1348530"/>
          </a:xfrm>
          <a:prstGeom prst="rect">
            <a:avLst/>
          </a:prstGeom>
        </p:spPr>
      </p:pic>
    </p:spTree>
    <p:extLst>
      <p:ext uri="{BB962C8B-B14F-4D97-AF65-F5344CB8AC3E}">
        <p14:creationId xmlns:p14="http://schemas.microsoft.com/office/powerpoint/2010/main" val="414112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B-9004-7612-2303-BF810767E764}"/>
              </a:ext>
            </a:extLst>
          </p:cNvPr>
          <p:cNvSpPr>
            <a:spLocks noGrp="1"/>
          </p:cNvSpPr>
          <p:nvPr>
            <p:ph type="title"/>
          </p:nvPr>
        </p:nvSpPr>
        <p:spPr>
          <a:xfrm>
            <a:off x="703234" y="913665"/>
            <a:ext cx="10650566" cy="449743"/>
          </a:xfrm>
        </p:spPr>
        <p:txBody>
          <a:bodyPr>
            <a:normAutofit/>
          </a:bodyPr>
          <a:lstStyle/>
          <a:p>
            <a:r>
              <a:rPr lang="en-ZA" dirty="0"/>
              <a:t>Systems {Software} Development Life Cycle (SDLC)</a:t>
            </a:r>
          </a:p>
        </p:txBody>
      </p:sp>
      <p:sp>
        <p:nvSpPr>
          <p:cNvPr id="3" name="Content Placeholder 2">
            <a:extLst>
              <a:ext uri="{FF2B5EF4-FFF2-40B4-BE49-F238E27FC236}">
                <a16:creationId xmlns:a16="http://schemas.microsoft.com/office/drawing/2014/main" id="{9CBA4BAE-6EB6-86C6-EAA0-09719AE59EE6}"/>
              </a:ext>
            </a:extLst>
          </p:cNvPr>
          <p:cNvSpPr>
            <a:spLocks noGrp="1"/>
          </p:cNvSpPr>
          <p:nvPr>
            <p:ph idx="1"/>
          </p:nvPr>
        </p:nvSpPr>
        <p:spPr>
          <a:xfrm>
            <a:off x="703234" y="1397478"/>
            <a:ext cx="10650566" cy="4938007"/>
          </a:xfrm>
        </p:spPr>
        <p:txBody>
          <a:bodyPr>
            <a:normAutofit/>
          </a:bodyPr>
          <a:lstStyle/>
          <a:p>
            <a:r>
              <a:rPr lang="en-ZA" dirty="0">
                <a:latin typeface="Calibri" panose="020F0502020204030204" pitchFamily="34" charset="0"/>
                <a:ea typeface="Calibri" panose="020F0502020204030204" pitchFamily="34" charset="0"/>
                <a:cs typeface="Calibri" panose="020F0502020204030204" pitchFamily="34" charset="0"/>
              </a:rPr>
              <a:t>Implementation = writing the software code, testing and deployment</a:t>
            </a:r>
          </a:p>
          <a:p>
            <a:pPr lvl="2"/>
            <a:endParaRPr lang="en-ZA" dirty="0">
              <a:latin typeface="Calibri" panose="020F0502020204030204" pitchFamily="34" charset="0"/>
              <a:ea typeface="Calibri" panose="020F0502020204030204" pitchFamily="34" charset="0"/>
              <a:cs typeface="Calibri" panose="020F0502020204030204" pitchFamily="34" charset="0"/>
            </a:endParaRPr>
          </a:p>
          <a:p>
            <a:pPr algn="l"/>
            <a:r>
              <a:rPr lang="en-Z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Case Study: Constructing an E-commerce Website</a:t>
            </a:r>
          </a:p>
          <a:p>
            <a:pPr lvl="1"/>
            <a:r>
              <a:rPr lang="en-Z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Programming: Write code in HTML, CSS, JavaScript, and backend languages like PHP or Python.</a:t>
            </a:r>
          </a:p>
          <a:p>
            <a:pPr lvl="1"/>
            <a:r>
              <a:rPr lang="en-Z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Database Development: Develop the database schema for storing product information, customer details, and order history.</a:t>
            </a:r>
          </a:p>
          <a:p>
            <a:pPr lvl="1"/>
            <a:r>
              <a:rPr lang="en-Z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Example: Using frameworks like React.js for frontend development and Django for backend development to build a scalable e-commerce platform.</a:t>
            </a:r>
          </a:p>
          <a:p>
            <a:endParaRPr lang="en-ZA"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Case Study: Testing a Mobile Banking Application</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Description: A bank introduces a new mobile banking application to allow customers to access their accounts, transfer funds, and pay bills conveniently.</a:t>
            </a:r>
          </a:p>
          <a:p>
            <a:pPr lvl="1"/>
            <a:r>
              <a:rPr lang="en-GB"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Example: During the testing phase, the QA team conducts various types of testing including functional testing, usability testing, performance testing, and security testing to ensure the mobile banking application meets quality standards and regulatory requirements.</a:t>
            </a:r>
          </a:p>
          <a:p>
            <a:endParaRPr lang="en-ZA"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5495DF8-286F-C818-2081-37735AF09E93}"/>
              </a:ext>
            </a:extLst>
          </p:cNvPr>
          <p:cNvSpPr txBox="1"/>
          <p:nvPr/>
        </p:nvSpPr>
        <p:spPr>
          <a:xfrm>
            <a:off x="8095488" y="410947"/>
            <a:ext cx="5257800" cy="646331"/>
          </a:xfrm>
          <a:prstGeom prst="rect">
            <a:avLst/>
          </a:prstGeom>
          <a:noFill/>
        </p:spPr>
        <p:txBody>
          <a:bodyPr wrap="square" rtlCol="0">
            <a:spAutoFit/>
          </a:bodyPr>
          <a:lstStyle/>
          <a:p>
            <a:r>
              <a:rPr lang="en-GB" sz="1800" dirty="0">
                <a:solidFill>
                  <a:schemeClr val="accent1">
                    <a:lumMod val="75000"/>
                  </a:schemeClr>
                </a:solidFill>
                <a:effectLst/>
                <a:latin typeface="MS Reference Sans Serif" panose="020B0604030504040204" pitchFamily="34" charset="0"/>
                <a:ea typeface="Times New Roman" panose="02020603050405020304" pitchFamily="18" charset="0"/>
                <a:cs typeface="Times New Roman" panose="02020603050405020304" pitchFamily="18" charset="0"/>
              </a:rPr>
              <a:t>Read Gupta2020, Chapter 1</a:t>
            </a:r>
          </a:p>
          <a:p>
            <a:r>
              <a:rPr lang="en-GB" dirty="0">
                <a:solidFill>
                  <a:schemeClr val="accent1">
                    <a:lumMod val="75000"/>
                  </a:schemeClr>
                </a:solidFill>
                <a:latin typeface="MS Reference Sans Serif" panose="020B0604030504040204" pitchFamily="34" charset="0"/>
                <a:cs typeface="Times New Roman" panose="02020603050405020304" pitchFamily="18" charset="0"/>
              </a:rPr>
              <a:t>Read Pham2021, Chapter 10</a:t>
            </a:r>
            <a:endParaRPr lang="en-ZA" dirty="0">
              <a:solidFill>
                <a:schemeClr val="accent1">
                  <a:lumMod val="75000"/>
                </a:schemeClr>
              </a:solidFill>
            </a:endParaRPr>
          </a:p>
        </p:txBody>
      </p:sp>
      <p:pic>
        <p:nvPicPr>
          <p:cNvPr id="7" name="Picture 6">
            <a:extLst>
              <a:ext uri="{FF2B5EF4-FFF2-40B4-BE49-F238E27FC236}">
                <a16:creationId xmlns:a16="http://schemas.microsoft.com/office/drawing/2014/main" id="{52DA4FB3-E8F4-937D-C759-A9BE4B3FC152}"/>
              </a:ext>
            </a:extLst>
          </p:cNvPr>
          <p:cNvPicPr>
            <a:picLocks noChangeAspect="1"/>
          </p:cNvPicPr>
          <p:nvPr/>
        </p:nvPicPr>
        <p:blipFill>
          <a:blip r:embed="rId2"/>
          <a:stretch>
            <a:fillRect/>
          </a:stretch>
        </p:blipFill>
        <p:spPr>
          <a:xfrm>
            <a:off x="9383268" y="5460522"/>
            <a:ext cx="2682240" cy="1348530"/>
          </a:xfrm>
          <a:prstGeom prst="rect">
            <a:avLst/>
          </a:prstGeom>
        </p:spPr>
      </p:pic>
    </p:spTree>
    <p:extLst>
      <p:ext uri="{BB962C8B-B14F-4D97-AF65-F5344CB8AC3E}">
        <p14:creationId xmlns:p14="http://schemas.microsoft.com/office/powerpoint/2010/main" val="2596855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5424</TotalTime>
  <Words>1246</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Cambria</vt:lpstr>
      <vt:lpstr>Gill Sans MT</vt:lpstr>
      <vt:lpstr>MS Reference Sans Serif</vt:lpstr>
      <vt:lpstr>White Video box</vt:lpstr>
      <vt:lpstr>PowerPoint Presentation</vt:lpstr>
      <vt:lpstr>FIT 152  Fundamentals of Information Technology</vt:lpstr>
      <vt:lpstr>FIT 152: Module outcomes</vt:lpstr>
      <vt:lpstr>Systems {Software} Development Life Cycle (SDLC)</vt:lpstr>
      <vt:lpstr>Systems {Software} Development Life Cycle (SDLC)</vt:lpstr>
      <vt:lpstr>Systems {Software} Development Life Cycle (SDLC)</vt:lpstr>
      <vt:lpstr>Systems {Software} Development Life Cycle (SDLC)</vt:lpstr>
      <vt:lpstr>Systems {Software} Development Life Cycle (SDLC)</vt:lpstr>
      <vt:lpstr>Systems {Software} Development Life Cycle (SDLC)</vt:lpstr>
      <vt:lpstr>Systems {Software} Development Life Cycle (SDLC)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Daniella Bettoni</cp:lastModifiedBy>
  <cp:revision>84</cp:revision>
  <dcterms:created xsi:type="dcterms:W3CDTF">2021-02-17T07:10:33Z</dcterms:created>
  <dcterms:modified xsi:type="dcterms:W3CDTF">2025-03-04T09:07:29Z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ies>
</file>