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66" r:id="rId3"/>
    <p:sldId id="269" r:id="rId4"/>
    <p:sldId id="287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76863" autoAdjust="0"/>
  </p:normalViewPr>
  <p:slideViewPr>
    <p:cSldViewPr snapToGrid="0" showGuides="1">
      <p:cViewPr varScale="1">
        <p:scale>
          <a:sx n="64" d="100"/>
          <a:sy n="64" d="100"/>
        </p:scale>
        <p:origin x="13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C71D-7255-4E81-ACA7-3018D6210D59}" type="datetimeFigureOut">
              <a:rPr lang="en-ZA" smtClean="0"/>
              <a:t>2025/03/04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734F-560B-46E1-86BC-65162B135A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8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236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58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638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600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238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602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927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2" r:id="rId3"/>
    <p:sldLayoutId id="2147483664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A25E-D9C6-E464-AAE0-578FEC3D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Systems development and other disciplines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E7CA9-167B-E147-24A6-D9DC870415A2}"/>
              </a:ext>
            </a:extLst>
          </p:cNvPr>
          <p:cNvSpPr txBox="1"/>
          <p:nvPr/>
        </p:nvSpPr>
        <p:spPr>
          <a:xfrm>
            <a:off x="8313987" y="275836"/>
            <a:ext cx="38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Cadle2014, Chapter 1 - 3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BA07B-E89C-2EE0-6274-D99E2AF6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33" y="1397479"/>
            <a:ext cx="7868356" cy="51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0C81-8786-148E-5C80-117FB84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Offshoring and outsourcing of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8AA3-29CE-8CCF-F531-C0485AE8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Offshoring – development resources in other countries</a:t>
            </a:r>
          </a:p>
          <a:p>
            <a:pPr lvl="1"/>
            <a:r>
              <a:rPr lang="en-ZA" dirty="0"/>
              <a:t>India</a:t>
            </a:r>
          </a:p>
          <a:p>
            <a:pPr lvl="1"/>
            <a:r>
              <a:rPr lang="en-ZA" dirty="0"/>
              <a:t>Ukraine</a:t>
            </a:r>
          </a:p>
          <a:p>
            <a:pPr lvl="1"/>
            <a:r>
              <a:rPr lang="en-ZA" dirty="0"/>
              <a:t>Downside: communication barriers, delays</a:t>
            </a:r>
          </a:p>
          <a:p>
            <a:pPr lvl="1"/>
            <a:endParaRPr lang="en-ZA" dirty="0"/>
          </a:p>
          <a:p>
            <a:r>
              <a:rPr lang="en-ZA" dirty="0"/>
              <a:t>Outsourcing – use specialist IT services firms and consultancies</a:t>
            </a:r>
          </a:p>
          <a:p>
            <a:pPr lvl="1"/>
            <a:r>
              <a:rPr lang="en-ZA" dirty="0"/>
              <a:t>BBD</a:t>
            </a:r>
          </a:p>
          <a:p>
            <a:pPr lvl="1"/>
            <a:r>
              <a:rPr lang="en-ZA" dirty="0"/>
              <a:t>BSG</a:t>
            </a:r>
          </a:p>
          <a:p>
            <a:pPr lvl="1"/>
            <a:r>
              <a:rPr lang="en-ZA" dirty="0"/>
              <a:t>Accenture</a:t>
            </a:r>
          </a:p>
          <a:p>
            <a:pPr lvl="1"/>
            <a:r>
              <a:rPr lang="en-ZA" dirty="0"/>
              <a:t>Dimension Data</a:t>
            </a:r>
          </a:p>
          <a:p>
            <a:pPr lvl="1"/>
            <a:r>
              <a:rPr lang="en-ZA" dirty="0"/>
              <a:t>BCX</a:t>
            </a:r>
          </a:p>
          <a:p>
            <a:pPr lvl="1"/>
            <a:r>
              <a:rPr lang="en-ZA" dirty="0"/>
              <a:t>Downside: lose control over systems</a:t>
            </a:r>
          </a:p>
        </p:txBody>
      </p:sp>
    </p:spTree>
    <p:extLst>
      <p:ext uri="{BB962C8B-B14F-4D97-AF65-F5344CB8AC3E}">
        <p14:creationId xmlns:p14="http://schemas.microsoft.com/office/powerpoint/2010/main" val="38027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FIT 152</a:t>
            </a:r>
            <a:br>
              <a:rPr lang="en-ZA" dirty="0"/>
            </a:br>
            <a:br>
              <a:rPr lang="en-ZA" dirty="0"/>
            </a:br>
            <a:r>
              <a:rPr lang="en-ZA" dirty="0"/>
              <a:t>Fundamentals of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Lecture 8</a:t>
            </a:r>
          </a:p>
          <a:p>
            <a:r>
              <a:rPr lang="en-ZA" dirty="0"/>
              <a:t>Topic 4: Development and deployment of IT systems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24-FACE-7322-63F1-559F37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 152: Module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0626-049B-ECBA-1DEB-B435755C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7794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Upon successful completion of this course, the student will be able to: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the relationship between IT and related and informing disciplines.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insight in the history of computing technology, and an understanding of the Internet, and the World-Wide Web, as well as the components of an IT system and how they interrelate.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complexity in an information technology environment and how and why it occurs.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why life-long learning and continued professional development is critical for an IT professional.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Illustrate the use of information and communication technologies to solve problems.</a:t>
            </a:r>
            <a:endParaRPr lang="en-ZA" sz="18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how and to what extent IT has changed various application domains.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1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913665"/>
            <a:ext cx="10650566" cy="449743"/>
          </a:xfrm>
        </p:spPr>
        <p:txBody>
          <a:bodyPr>
            <a:normAutofit/>
          </a:bodyPr>
          <a:lstStyle/>
          <a:p>
            <a:r>
              <a:rPr lang="en-ZA" dirty="0"/>
              <a:t>Systems {Software}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SDLC is a model defining a process of a set of phases for planning, analysis, design, implementation, maintenance.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8095488" y="41094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Gupta2020, Chapter 1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10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A4FB3-E8F4-937D-C759-A9BE4B3F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2039970"/>
            <a:ext cx="7412736" cy="372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913665"/>
            <a:ext cx="10650566" cy="449743"/>
          </a:xfrm>
        </p:spPr>
        <p:txBody>
          <a:bodyPr>
            <a:normAutofit/>
          </a:bodyPr>
          <a:lstStyle/>
          <a:p>
            <a:r>
              <a:rPr lang="en-ZA" dirty="0"/>
              <a:t>Systems {Software}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Waterfall model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thought to be the same as SDLC</a:t>
            </a: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phase must be completed before the next one can begin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Rigid and linear progression through phases</a:t>
            </a:r>
            <a:endParaRPr lang="en-Z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8095488" y="41094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Cadle2014, Chapter 1 – 3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10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CEB3B-8B8C-8863-6C77-1F909D05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7" y="2073680"/>
            <a:ext cx="6247881" cy="33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C7FD-EBC8-DFBD-4270-BF14267B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Advantages and Disadvantage of SDLC and Waterfall</a:t>
            </a:r>
            <a:endParaRPr lang="en-Z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8F7B7F-B859-3499-DC58-7CF5AC113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69111"/>
              </p:ext>
            </p:extLst>
          </p:nvPr>
        </p:nvGraphicFramePr>
        <p:xfrm>
          <a:off x="642891" y="1250724"/>
          <a:ext cx="8128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2585431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3272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dirty="0"/>
                        <a:t>Advantages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55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1) The robust process to control and track changes to minimize the</a:t>
                      </a:r>
                    </a:p>
                    <a:p>
                      <a:r>
                        <a:rPr lang="en-GB" sz="1600" dirty="0"/>
                        <a:t>number of risks can derail the project unknowingly.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2) Take time to record everything, which leads to additional cost and time</a:t>
                      </a:r>
                    </a:p>
                    <a:p>
                      <a:r>
                        <a:rPr lang="en-GB" sz="1600" dirty="0"/>
                        <a:t>to the schedule.</a:t>
                      </a:r>
                    </a:p>
                    <a:p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2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3) Standard and transparent processes help the management of large teams.</a:t>
                      </a:r>
                    </a:p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4) Too much time spent attending meetings, seeking approval, etc. which lead to additional cost and time to the schedule.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5) Documentation reduces the risks of losing personnel, easier to add</a:t>
                      </a:r>
                    </a:p>
                    <a:p>
                      <a:r>
                        <a:rPr lang="en-GB" sz="1600" dirty="0"/>
                        <a:t>people to the project.</a:t>
                      </a:r>
                    </a:p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6) Some members do not like to spend time writing, leading to the</a:t>
                      </a:r>
                    </a:p>
                    <a:p>
                      <a:r>
                        <a:rPr lang="en-GB" sz="1600" dirty="0"/>
                        <a:t>additional time needed to complete a project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6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7) Easier to trace a problem in the system to its root whenever errors are</a:t>
                      </a:r>
                    </a:p>
                    <a:p>
                      <a:r>
                        <a:rPr lang="en-GB" sz="1600" dirty="0"/>
                        <a:t>found, even after the project is completed.</a:t>
                      </a:r>
                    </a:p>
                    <a:p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8) It is difficult to incorporate changes or customers’ feedback since the</a:t>
                      </a:r>
                    </a:p>
                    <a:p>
                      <a:r>
                        <a:rPr lang="en-GB" sz="1600" dirty="0"/>
                        <a:t>project has to go back to one or more previous phases, leading teams to</a:t>
                      </a:r>
                    </a:p>
                    <a:p>
                      <a:r>
                        <a:rPr lang="en-GB" sz="1600" dirty="0"/>
                        <a:t>become risk-averse.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170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F609BA7-D500-50F6-62D1-9C510641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921" y="4241323"/>
            <a:ext cx="2824879" cy="1531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7CDA7-2A68-C0ED-AE57-722658A0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214" y="1822996"/>
            <a:ext cx="3029895" cy="15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0ABB-4379-9324-F177-5B2195A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Different approaches: Rapid Application Development (RAD)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5942-D932-B60F-F70F-EBBC927C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51313"/>
            <a:ext cx="10650566" cy="4375150"/>
          </a:xfrm>
        </p:spPr>
        <p:txBody>
          <a:bodyPr>
            <a:normAutofit lnSpcReduction="10000"/>
          </a:bodyPr>
          <a:lstStyle/>
          <a:p>
            <a:r>
              <a:rPr lang="en-ZA" dirty="0"/>
              <a:t>RAD is a software development methodology that focuses less on planning and incorporating changes on an ongoing basis.</a:t>
            </a:r>
          </a:p>
          <a:p>
            <a:endParaRPr lang="en-ZA" dirty="0"/>
          </a:p>
          <a:p>
            <a:r>
              <a:rPr lang="en-ZA" dirty="0">
                <a:highlight>
                  <a:srgbClr val="FFFF00"/>
                </a:highlight>
              </a:rPr>
              <a:t>Requirements planning – planning, analysis and design phases of SDLC</a:t>
            </a:r>
          </a:p>
          <a:p>
            <a:endParaRPr lang="en-ZA" dirty="0"/>
          </a:p>
          <a:p>
            <a:r>
              <a:rPr lang="en-ZA" dirty="0"/>
              <a:t>User Design – Joint Application Development (JAD) session</a:t>
            </a:r>
          </a:p>
          <a:p>
            <a:endParaRPr lang="en-ZA" dirty="0"/>
          </a:p>
          <a:p>
            <a:r>
              <a:rPr lang="en-ZA" dirty="0"/>
              <a:t>Construction – implementation phase of SDLC</a:t>
            </a:r>
          </a:p>
          <a:p>
            <a:endParaRPr lang="en-ZA" dirty="0"/>
          </a:p>
          <a:p>
            <a:r>
              <a:rPr lang="en-ZA" dirty="0"/>
              <a:t>Cutover – system goes live</a:t>
            </a:r>
          </a:p>
          <a:p>
            <a:endParaRPr lang="en-ZA" dirty="0"/>
          </a:p>
          <a:p>
            <a:r>
              <a:rPr lang="en-ZA" dirty="0"/>
              <a:t>FOCUS: </a:t>
            </a:r>
          </a:p>
          <a:p>
            <a:pPr lvl="1"/>
            <a:r>
              <a:rPr lang="en-ZA" dirty="0"/>
              <a:t>User participation and iteration</a:t>
            </a:r>
          </a:p>
          <a:p>
            <a:pPr lvl="1"/>
            <a:r>
              <a:rPr lang="en-ZA" dirty="0"/>
              <a:t>Rapid prototyping</a:t>
            </a:r>
          </a:p>
          <a:p>
            <a:pPr lvl="1"/>
            <a:r>
              <a:rPr lang="en-ZA" dirty="0"/>
              <a:t>Minimum development time and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68225-0594-FA8C-06D9-76AB596AE2F2}"/>
              </a:ext>
            </a:extLst>
          </p:cNvPr>
          <p:cNvSpPr txBox="1"/>
          <p:nvPr/>
        </p:nvSpPr>
        <p:spPr>
          <a:xfrm>
            <a:off x="8313987" y="27583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10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D0B2D-3FFD-585E-BCF6-54EEC2BE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95" y="2986937"/>
            <a:ext cx="3473327" cy="23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0ABB-4379-9324-F177-5B2195A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Different approaches:  Agile Development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5942-D932-B60F-F70F-EBBC927C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51313"/>
            <a:ext cx="10650566" cy="4375150"/>
          </a:xfrm>
        </p:spPr>
        <p:txBody>
          <a:bodyPr/>
          <a:lstStyle/>
          <a:p>
            <a:r>
              <a:rPr lang="en-ZA" dirty="0"/>
              <a:t>Agile methodologies utilise incremental changes focusing on quality and attention to detail</a:t>
            </a:r>
          </a:p>
          <a:p>
            <a:r>
              <a:rPr lang="en-ZA" dirty="0"/>
              <a:t>Characteristics:</a:t>
            </a:r>
          </a:p>
          <a:p>
            <a:pPr lvl="1"/>
            <a:r>
              <a:rPr lang="en-GB" dirty="0"/>
              <a:t>small cross-functional teams that include development-team members and users; </a:t>
            </a:r>
          </a:p>
          <a:p>
            <a:pPr lvl="1"/>
            <a:r>
              <a:rPr lang="en-GB" dirty="0"/>
              <a:t>daily status meetings to discuss the current state of the project; </a:t>
            </a:r>
          </a:p>
          <a:p>
            <a:pPr lvl="1"/>
            <a:r>
              <a:rPr lang="en-GB" dirty="0"/>
              <a:t>flexibility to accommodate changing requirements;</a:t>
            </a:r>
          </a:p>
          <a:p>
            <a:pPr lvl="1"/>
            <a:r>
              <a:rPr lang="en-GB" dirty="0"/>
              <a:t>short time-frame increments (from days to one or two weeks) for each change to be completed; and </a:t>
            </a:r>
          </a:p>
          <a:p>
            <a:pPr lvl="1"/>
            <a:r>
              <a:rPr lang="en-GB" dirty="0"/>
              <a:t>At the end of each iteration, a working project is completed to demonstrate to the stakeholders.</a:t>
            </a:r>
          </a:p>
          <a:p>
            <a:pPr lvl="1"/>
            <a:endParaRPr lang="en-GB" dirty="0"/>
          </a:p>
          <a:p>
            <a:r>
              <a:rPr lang="en-GB" dirty="0"/>
              <a:t>Example of an Agile Methodology: </a:t>
            </a:r>
            <a:r>
              <a:rPr lang="en-GB" dirty="0">
                <a:solidFill>
                  <a:srgbClr val="FF0000"/>
                </a:solidFill>
              </a:rPr>
              <a:t>Scrum development model</a:t>
            </a:r>
          </a:p>
          <a:p>
            <a:pPr lvl="1"/>
            <a:r>
              <a:rPr lang="en-GB" dirty="0"/>
              <a:t>Product Backlog – list of work to be done</a:t>
            </a:r>
          </a:p>
          <a:p>
            <a:pPr lvl="1"/>
            <a:r>
              <a:rPr lang="en-GB" dirty="0"/>
              <a:t>Sprint Backlog – list of work in next sprint</a:t>
            </a:r>
          </a:p>
          <a:p>
            <a:pPr lvl="1"/>
            <a:r>
              <a:rPr lang="en-GB" dirty="0"/>
              <a:t>Sprint – fixed time, daily meeting (scrum)</a:t>
            </a:r>
          </a:p>
          <a:p>
            <a:pPr lvl="1"/>
            <a:r>
              <a:rPr lang="en-GB" dirty="0"/>
              <a:t>Working increment of software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68225-0594-FA8C-06D9-76AB596AE2F2}"/>
              </a:ext>
            </a:extLst>
          </p:cNvPr>
          <p:cNvSpPr txBox="1"/>
          <p:nvPr/>
        </p:nvSpPr>
        <p:spPr>
          <a:xfrm>
            <a:off x="8313987" y="27583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10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DAA3D-24ED-BC10-F847-EA26CE16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2416"/>
            <a:ext cx="5694966" cy="25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3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0ABB-4379-9324-F177-5B2195AB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Different approaches:  Lean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5942-D932-B60F-F70F-EBBC927C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51313"/>
            <a:ext cx="10650566" cy="4375150"/>
          </a:xfrm>
        </p:spPr>
        <p:txBody>
          <a:bodyPr/>
          <a:lstStyle/>
          <a:p>
            <a:r>
              <a:rPr lang="en-ZA" dirty="0"/>
              <a:t>Lean methodology takes an initial idea and develop a minimum viable product (MVP).</a:t>
            </a:r>
          </a:p>
          <a:p>
            <a:r>
              <a:rPr lang="en-ZA" dirty="0"/>
              <a:t>MVP is a working application with just enough functionality to demonstrate the idea behind the project.</a:t>
            </a:r>
          </a:p>
          <a:p>
            <a:endParaRPr lang="en-ZA" dirty="0"/>
          </a:p>
          <a:p>
            <a:r>
              <a:rPr lang="en-ZA" dirty="0"/>
              <a:t>Characteristics:</a:t>
            </a:r>
          </a:p>
          <a:p>
            <a:pPr lvl="1"/>
            <a:r>
              <a:rPr lang="en-ZA" dirty="0"/>
              <a:t>Continuous improvement and waste reduction</a:t>
            </a:r>
          </a:p>
          <a:p>
            <a:pPr lvl="1"/>
            <a:r>
              <a:rPr lang="en-ZA" dirty="0"/>
              <a:t>Focus on delivery value quickly and efficiently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68225-0594-FA8C-06D9-76AB596AE2F2}"/>
              </a:ext>
            </a:extLst>
          </p:cNvPr>
          <p:cNvSpPr txBox="1"/>
          <p:nvPr/>
        </p:nvSpPr>
        <p:spPr>
          <a:xfrm>
            <a:off x="8313987" y="27583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10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4C8C-EB7A-3651-FF75-F4D7FF54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17" y="2079224"/>
            <a:ext cx="4127857" cy="34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5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5697</TotalTime>
  <Words>754</Words>
  <Application>Microsoft Office PowerPoint</Application>
  <PresentationFormat>Widescreen</PresentationFormat>
  <Paragraphs>116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Cambria</vt:lpstr>
      <vt:lpstr>Gill Sans MT</vt:lpstr>
      <vt:lpstr>MS Reference Sans Serif</vt:lpstr>
      <vt:lpstr>Wingdings</vt:lpstr>
      <vt:lpstr>White Video box</vt:lpstr>
      <vt:lpstr>PowerPoint Presentation</vt:lpstr>
      <vt:lpstr>FIT 152  Fundamentals of Information Technology</vt:lpstr>
      <vt:lpstr>FIT 152: Module outcomes</vt:lpstr>
      <vt:lpstr>Systems {Software} Development Life Cycle (SDLC)</vt:lpstr>
      <vt:lpstr>Systems {Software} Development Life Cycle (SDLC)</vt:lpstr>
      <vt:lpstr>Advantages and Disadvantage of SDLC and Waterfall</vt:lpstr>
      <vt:lpstr>Different approaches: Rapid Application Development (RAD)</vt:lpstr>
      <vt:lpstr>Different approaches:  Agile Development methodologies</vt:lpstr>
      <vt:lpstr>Different approaches:  Lean methodology</vt:lpstr>
      <vt:lpstr>Systems development and other disciplines</vt:lpstr>
      <vt:lpstr>Offshoring and outsourcing of software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122</cp:revision>
  <dcterms:created xsi:type="dcterms:W3CDTF">2021-02-17T07:10:33Z</dcterms:created>
  <dcterms:modified xsi:type="dcterms:W3CDTF">2025-03-04T09:10:13Z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