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68" r:id="rId2"/>
    <p:sldId id="266" r:id="rId3"/>
    <p:sldId id="269" r:id="rId4"/>
    <p:sldId id="306" r:id="rId5"/>
    <p:sldId id="313" r:id="rId6"/>
    <p:sldId id="307"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63A9"/>
    <a:srgbClr val="F6921F"/>
    <a:srgbClr val="237DA0"/>
    <a:srgbClr val="BF4856"/>
    <a:srgbClr val="E77AAE"/>
    <a:srgbClr val="53575B"/>
    <a:srgbClr val="3AB2E6"/>
    <a:srgbClr val="F8D902"/>
    <a:srgbClr val="50BEA2"/>
    <a:srgbClr val="F146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91" autoAdjust="0"/>
    <p:restoredTop sz="76863" autoAdjust="0"/>
  </p:normalViewPr>
  <p:slideViewPr>
    <p:cSldViewPr snapToGrid="0" showGuides="1">
      <p:cViewPr varScale="1">
        <p:scale>
          <a:sx n="54" d="100"/>
          <a:sy n="54" d="100"/>
        </p:scale>
        <p:origin x="77" y="2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DC71D-7255-4E81-ACA7-3018D6210D59}" type="datetimeFigureOut">
              <a:rPr lang="en-ZA" smtClean="0"/>
              <a:t>2025/03/04</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6734F-560B-46E1-86BC-65162B135AC4}" type="slidenum">
              <a:rPr lang="en-ZA" smtClean="0"/>
              <a:t>‹#›</a:t>
            </a:fld>
            <a:endParaRPr lang="en-ZA"/>
          </a:p>
        </p:txBody>
      </p:sp>
    </p:spTree>
    <p:extLst>
      <p:ext uri="{BB962C8B-B14F-4D97-AF65-F5344CB8AC3E}">
        <p14:creationId xmlns:p14="http://schemas.microsoft.com/office/powerpoint/2010/main" val="265386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deploying an IT system, there are several strategies that organizations can follow depending on their specific requirements, constraints, and objectives. Here are some common deployment strategies:</a:t>
            </a:r>
          </a:p>
          <a:p>
            <a:endParaRPr lang="en-GB" dirty="0"/>
          </a:p>
          <a:p>
            <a:r>
              <a:rPr lang="en-GB" dirty="0"/>
              <a:t>1. **Big Bang Deployment**: In this approach, the entire IT system is deployed at once, replacing the existing system entirely. This strategy is suitable for small projects with minimal complexity and risk, but it can be disruptive and carry a high degree of risk if not executed properly.</a:t>
            </a:r>
          </a:p>
          <a:p>
            <a:endParaRPr lang="en-GB" dirty="0"/>
          </a:p>
          <a:p>
            <a:r>
              <a:rPr lang="en-GB" dirty="0"/>
              <a:t>2. **Phased Deployment**: Phased deployment involves rolling out the IT system in stages or phases. Each phase typically focuses on a specific subset of functionality or a particular group of users. This approach allows for incremental implementation, risk mitigation, and easier management of change. It's particularly useful for large-scale projects or systems with complex dependencies.</a:t>
            </a:r>
          </a:p>
          <a:p>
            <a:endParaRPr lang="en-GB" dirty="0"/>
          </a:p>
          <a:p>
            <a:r>
              <a:rPr lang="en-GB" dirty="0"/>
              <a:t>3. **Parallel Deployment**: Parallel deployment involves running the new IT system alongside the existing system for a certain period of time. This allows for side-by-side comparison and testing, ensuring that the new system meets the required performance standards and functionalities before fully replacing the old one. Parallel deployment can be resource-intensive but offers a lower risk of disruption.</a:t>
            </a:r>
          </a:p>
          <a:p>
            <a:endParaRPr lang="en-GB" dirty="0"/>
          </a:p>
          <a:p>
            <a:r>
              <a:rPr lang="en-GB" dirty="0"/>
              <a:t>4. **Pilot Deployment**: Pilot deployment involves implementing the IT system in a limited environment or with a small group of users before full-scale deployment. This allows organizations to gather feedback, identify potential issues, and refine the system before rolling it out to a larger audience. Pilot deployments are often used to validate assumptions, assess user acceptance, and fine-tune implementation plans.</a:t>
            </a:r>
          </a:p>
          <a:p>
            <a:endParaRPr lang="en-GB" dirty="0"/>
          </a:p>
          <a:p>
            <a:r>
              <a:rPr lang="en-GB" dirty="0"/>
              <a:t>5. **Rolling Deployment**: Rolling deployment involves gradually deploying the IT system across different segments or locations of the organization over time. This approach minimizes the impact on operations by spreading out the deployment effort and allows for quick rollback in case of any issues. Rolling deployment is suitable for systems that require continuous availability and cannot afford extended downtime.</a:t>
            </a:r>
          </a:p>
          <a:p>
            <a:endParaRPr lang="en-GB" dirty="0"/>
          </a:p>
          <a:p>
            <a:r>
              <a:rPr lang="en-GB" dirty="0"/>
              <a:t>6. **Blue-Green Deployment**: Blue-green deployment involves maintaining two identical production environments (blue and green) and switching traffic between them during deployment. The new version of the IT system is deployed to the inactive environment (green), allowing for zero-downtime deployments and easy rollback if necessary. Blue-green deployment is commonly used in cloud-based environments and for mission-critical systems.</a:t>
            </a:r>
          </a:p>
          <a:p>
            <a:endParaRPr lang="en-GB" dirty="0"/>
          </a:p>
          <a:p>
            <a:r>
              <a:rPr lang="en-GB" dirty="0"/>
              <a:t>7. **Canary Deployment**: Canary deployment involves gradually rolling out the new version of the IT system to a small subset of users or servers, while monitoring key performance metrics and user feedback. If the deployment is successful and no issues are detected, the new version is gradually rolled out to more users or servers. Canary deployment allows for early detection of issues and minimizes the impact of potential failures.</a:t>
            </a:r>
          </a:p>
          <a:p>
            <a:endParaRPr lang="en-GB" dirty="0"/>
          </a:p>
          <a:p>
            <a:r>
              <a:rPr lang="en-GB" dirty="0"/>
              <a:t>8. **Immutable Infrastructure Deployment**: Immutable infrastructure deployment involves treating infrastructure components (such as servers and containers) as immutable, meaning they are never modified after they are deployed. Instead of making changes to existing infrastructure, new instances are created with the desired configuration, tested, and then deployed. Immutable infrastructure deployment helps ensure consistency, reliability, and reproducibility of deployments.</a:t>
            </a:r>
          </a:p>
          <a:p>
            <a:endParaRPr lang="en-GB" dirty="0"/>
          </a:p>
          <a:p>
            <a:r>
              <a:rPr lang="en-GB" dirty="0"/>
              <a:t>These deployment strategies can be combined or adapted to suit the specific needs of the project and the organization. The choice of deployment strategy depends on factors such as project complexity, risk tolerance, timeline, and available resources.</a:t>
            </a:r>
            <a:endParaRPr lang="en-ZA" dirty="0"/>
          </a:p>
        </p:txBody>
      </p:sp>
      <p:sp>
        <p:nvSpPr>
          <p:cNvPr id="4" name="Slide Number Placeholder 3"/>
          <p:cNvSpPr>
            <a:spLocks noGrp="1"/>
          </p:cNvSpPr>
          <p:nvPr>
            <p:ph type="sldNum" sz="quarter" idx="5"/>
          </p:nvPr>
        </p:nvSpPr>
        <p:spPr/>
        <p:txBody>
          <a:bodyPr/>
          <a:lstStyle/>
          <a:p>
            <a:fld id="{9BF6734F-560B-46E1-86BC-65162B135AC4}" type="slidenum">
              <a:rPr lang="en-ZA" smtClean="0"/>
              <a:t>5</a:t>
            </a:fld>
            <a:endParaRPr lang="en-ZA"/>
          </a:p>
        </p:txBody>
      </p:sp>
    </p:spTree>
    <p:extLst>
      <p:ext uri="{BB962C8B-B14F-4D97-AF65-F5344CB8AC3E}">
        <p14:creationId xmlns:p14="http://schemas.microsoft.com/office/powerpoint/2010/main" val="38801200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 Title Slide">
    <p:bg>
      <p:bgPr>
        <a:solidFill>
          <a:srgbClr val="53575B"/>
        </a:solidFill>
        <a:effectLst/>
      </p:bgPr>
    </p:bg>
    <p:spTree>
      <p:nvGrpSpPr>
        <p:cNvPr id="1" name=""/>
        <p:cNvGrpSpPr/>
        <p:nvPr/>
      </p:nvGrpSpPr>
      <p:grpSpPr>
        <a:xfrm>
          <a:off x="0" y="0"/>
          <a:ext cx="0" cy="0"/>
          <a:chOff x="0" y="0"/>
          <a:chExt cx="0" cy="0"/>
        </a:xfrm>
      </p:grpSpPr>
      <p:pic>
        <p:nvPicPr>
          <p:cNvPr id="14" name="Picture 13" descr="Chart, bar chart&#10;&#10;Description automatically generated">
            <a:extLst>
              <a:ext uri="{FF2B5EF4-FFF2-40B4-BE49-F238E27FC236}">
                <a16:creationId xmlns:a16="http://schemas.microsoft.com/office/drawing/2014/main" id="{73001D11-C790-4427-B645-3EAEBE005D4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
        <p:nvSpPr>
          <p:cNvPr id="16" name="Title Placeholder 1">
            <a:extLst>
              <a:ext uri="{FF2B5EF4-FFF2-40B4-BE49-F238E27FC236}">
                <a16:creationId xmlns:a16="http://schemas.microsoft.com/office/drawing/2014/main" id="{839068EB-DBA6-4F95-AEC3-4952503FCDCF}"/>
              </a:ext>
            </a:extLst>
          </p:cNvPr>
          <p:cNvSpPr>
            <a:spLocks noGrp="1"/>
          </p:cNvSpPr>
          <p:nvPr>
            <p:ph type="title"/>
          </p:nvPr>
        </p:nvSpPr>
        <p:spPr>
          <a:xfrm>
            <a:off x="3070697" y="1939009"/>
            <a:ext cx="6076416" cy="449743"/>
          </a:xfrm>
          <a:prstGeom prst="rect">
            <a:avLst/>
          </a:prstGeom>
        </p:spPr>
        <p:txBody>
          <a:bodyPr anchor="b">
            <a:normAutofit/>
          </a:bodyPr>
          <a:lstStyle>
            <a:lvl1pPr algn="ctr">
              <a:defRPr>
                <a:solidFill>
                  <a:schemeClr val="bg1"/>
                </a:solidFill>
              </a:defRPr>
            </a:lvl1pPr>
          </a:lstStyle>
          <a:p>
            <a:pPr marL="0" lvl="0"/>
            <a:r>
              <a:rPr lang="en-US" dirty="0"/>
              <a:t>Click to edit Master title style</a:t>
            </a:r>
            <a:endParaRPr lang="en-ZA" dirty="0"/>
          </a:p>
        </p:txBody>
      </p:sp>
      <p:sp>
        <p:nvSpPr>
          <p:cNvPr id="17" name="Text Placeholder 2">
            <a:extLst>
              <a:ext uri="{FF2B5EF4-FFF2-40B4-BE49-F238E27FC236}">
                <a16:creationId xmlns:a16="http://schemas.microsoft.com/office/drawing/2014/main" id="{12ABAC3B-3408-4F8C-926E-26D63A50D41C}"/>
              </a:ext>
            </a:extLst>
          </p:cNvPr>
          <p:cNvSpPr>
            <a:spLocks noGrp="1"/>
          </p:cNvSpPr>
          <p:nvPr>
            <p:ph idx="1"/>
          </p:nvPr>
        </p:nvSpPr>
        <p:spPr>
          <a:xfrm>
            <a:off x="3057792" y="2608141"/>
            <a:ext cx="6076416" cy="1520426"/>
          </a:xfrm>
          <a:prstGeom prst="rect">
            <a:avLst/>
          </a:prstGeom>
        </p:spPr>
        <p:txBody>
          <a:bodyPr vert="horz" lIns="91440" tIns="45720" rIns="91440" bIns="45720" rtlCol="0" anchor="ctr">
            <a:normAutofit/>
          </a:bodyPr>
          <a:lstStyle>
            <a:lvl1pPr marL="0" indent="0" algn="ctr">
              <a:buNone/>
              <a:defRPr>
                <a:solidFill>
                  <a:schemeClr val="bg1"/>
                </a:solidFill>
              </a:defRPr>
            </a:lvl1pPr>
          </a:lstStyle>
          <a:p>
            <a:pPr lvl="0"/>
            <a:r>
              <a:rPr lang="en-US" dirty="0"/>
              <a:t>Click to edit Master text style</a:t>
            </a:r>
          </a:p>
        </p:txBody>
      </p:sp>
      <p:pic>
        <p:nvPicPr>
          <p:cNvPr id="13" name="Picture 12" descr="Text, logo&#10;&#10;Description automatically generated">
            <a:extLst>
              <a:ext uri="{FF2B5EF4-FFF2-40B4-BE49-F238E27FC236}">
                <a16:creationId xmlns:a16="http://schemas.microsoft.com/office/drawing/2014/main" id="{9D4FBD47-0477-3A56-F02A-B059996E0A4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30393" y="5443673"/>
            <a:ext cx="2400986" cy="1398230"/>
          </a:xfrm>
          <a:prstGeom prst="rect">
            <a:avLst/>
          </a:prstGeom>
        </p:spPr>
      </p:pic>
    </p:spTree>
    <p:custDataLst>
      <p:tags r:id="rId1"/>
    </p:custDataLst>
    <p:extLst>
      <p:ext uri="{BB962C8B-B14F-4D97-AF65-F5344CB8AC3E}">
        <p14:creationId xmlns:p14="http://schemas.microsoft.com/office/powerpoint/2010/main" val="94798402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 Blank Slide">
    <p:bg>
      <p:bgPr>
        <a:solidFill>
          <a:srgbClr val="53575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387F7-D9E1-4723-B576-14BFE5BB69E0}"/>
              </a:ext>
            </a:extLst>
          </p:cNvPr>
          <p:cNvSpPr>
            <a:spLocks noGrp="1"/>
          </p:cNvSpPr>
          <p:nvPr>
            <p:ph type="title"/>
          </p:nvPr>
        </p:nvSpPr>
        <p:spPr>
          <a:xfrm>
            <a:off x="696884" y="691822"/>
            <a:ext cx="10515600" cy="429612"/>
          </a:xfrm>
        </p:spPr>
        <p:txBody>
          <a:bodyPr anchor="b">
            <a:normAutofit/>
          </a:bodyPr>
          <a:lstStyle>
            <a:lvl1pPr>
              <a:defRPr sz="2400">
                <a:solidFill>
                  <a:schemeClr val="bg1"/>
                </a:solidFill>
              </a:defRPr>
            </a:lvl1pPr>
          </a:lstStyle>
          <a:p>
            <a:r>
              <a:rPr lang="en-US" dirty="0"/>
              <a:t>Click to edit Master title style</a:t>
            </a:r>
            <a:endParaRPr lang="en-ZA" dirty="0"/>
          </a:p>
        </p:txBody>
      </p:sp>
      <p:sp>
        <p:nvSpPr>
          <p:cNvPr id="8" name="Text Placeholder 2">
            <a:extLst>
              <a:ext uri="{FF2B5EF4-FFF2-40B4-BE49-F238E27FC236}">
                <a16:creationId xmlns:a16="http://schemas.microsoft.com/office/drawing/2014/main" id="{2D1A43DD-04BA-4B09-BDFA-053208495CB2}"/>
              </a:ext>
            </a:extLst>
          </p:cNvPr>
          <p:cNvSpPr>
            <a:spLocks noGrp="1"/>
          </p:cNvSpPr>
          <p:nvPr>
            <p:ph idx="1"/>
          </p:nvPr>
        </p:nvSpPr>
        <p:spPr>
          <a:xfrm>
            <a:off x="703234" y="1397479"/>
            <a:ext cx="10650566" cy="4537495"/>
          </a:xfrm>
          <a:prstGeom prst="rect">
            <a:avLst/>
          </a:prstGeom>
        </p:spPr>
        <p:txBody>
          <a:bodyPr vert="horz" lIns="91440" tIns="45720" rIns="91440" bIns="45720" rtlCol="0">
            <a:normAutofit/>
          </a:bodyPr>
          <a:lstStyle>
            <a:lvl1pPr>
              <a:lnSpc>
                <a:spcPct val="100000"/>
              </a:lnSpc>
              <a:spcBef>
                <a:spcPts val="0"/>
              </a:spcBef>
              <a:defRPr>
                <a:solidFill>
                  <a:schemeClr val="bg1"/>
                </a:solidFill>
              </a:defRPr>
            </a:lvl1pPr>
            <a:lvl2pPr>
              <a:lnSpc>
                <a:spcPct val="100000"/>
              </a:lnSpc>
              <a:spcBef>
                <a:spcPts val="0"/>
              </a:spcBef>
              <a:defRPr>
                <a:solidFill>
                  <a:schemeClr val="bg1"/>
                </a:solidFill>
              </a:defRPr>
            </a:lvl2pPr>
            <a:lvl3pPr>
              <a:lnSpc>
                <a:spcPct val="100000"/>
              </a:lnSpc>
              <a:spcBef>
                <a:spcPts val="0"/>
              </a:spcBef>
              <a:defRPr>
                <a:solidFill>
                  <a:schemeClr val="bg1"/>
                </a:solidFill>
              </a:defRPr>
            </a:lvl3pPr>
            <a:lvl4pPr>
              <a:lnSpc>
                <a:spcPct val="100000"/>
              </a:lnSpc>
              <a:spcBef>
                <a:spcPts val="0"/>
              </a:spcBef>
              <a:defRPr>
                <a:solidFill>
                  <a:schemeClr val="bg1"/>
                </a:solidFill>
              </a:defRPr>
            </a:lvl4pPr>
            <a:lvl5pPr>
              <a:lnSpc>
                <a:spcPct val="100000"/>
              </a:lnSpc>
              <a:spcBef>
                <a:spcPts val="0"/>
              </a:spcBef>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pic>
        <p:nvPicPr>
          <p:cNvPr id="5" name="Picture 4" descr="Chart, bar chart&#10;&#10;Description automatically generated">
            <a:extLst>
              <a:ext uri="{FF2B5EF4-FFF2-40B4-BE49-F238E27FC236}">
                <a16:creationId xmlns:a16="http://schemas.microsoft.com/office/drawing/2014/main" id="{086D7942-54A5-42C5-B3A0-4AB2595C89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Tree>
    <p:custDataLst>
      <p:tags r:id="rId1"/>
    </p:custDataLst>
    <p:extLst>
      <p:ext uri="{BB962C8B-B14F-4D97-AF65-F5344CB8AC3E}">
        <p14:creationId xmlns:p14="http://schemas.microsoft.com/office/powerpoint/2010/main" val="3944777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 Title Slide">
    <p:spTree>
      <p:nvGrpSpPr>
        <p:cNvPr id="1" name=""/>
        <p:cNvGrpSpPr/>
        <p:nvPr/>
      </p:nvGrpSpPr>
      <p:grpSpPr>
        <a:xfrm>
          <a:off x="0" y="0"/>
          <a:ext cx="0" cy="0"/>
          <a:chOff x="0" y="0"/>
          <a:chExt cx="0" cy="0"/>
        </a:xfrm>
      </p:grpSpPr>
      <p:pic>
        <p:nvPicPr>
          <p:cNvPr id="14" name="Picture 13" descr="Chart, bar chart&#10;&#10;Description automatically generated">
            <a:extLst>
              <a:ext uri="{FF2B5EF4-FFF2-40B4-BE49-F238E27FC236}">
                <a16:creationId xmlns:a16="http://schemas.microsoft.com/office/drawing/2014/main" id="{F8EF11C3-EF55-4851-986A-9B68ED5EC73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
        <p:nvSpPr>
          <p:cNvPr id="16" name="Title Placeholder 1">
            <a:extLst>
              <a:ext uri="{FF2B5EF4-FFF2-40B4-BE49-F238E27FC236}">
                <a16:creationId xmlns:a16="http://schemas.microsoft.com/office/drawing/2014/main" id="{848B9169-C820-4354-8B1C-84B111A10FE6}"/>
              </a:ext>
            </a:extLst>
          </p:cNvPr>
          <p:cNvSpPr>
            <a:spLocks noGrp="1"/>
          </p:cNvSpPr>
          <p:nvPr>
            <p:ph type="title"/>
          </p:nvPr>
        </p:nvSpPr>
        <p:spPr>
          <a:xfrm>
            <a:off x="3070697" y="1939009"/>
            <a:ext cx="6076416" cy="449743"/>
          </a:xfrm>
          <a:prstGeom prst="rect">
            <a:avLst/>
          </a:prstGeom>
        </p:spPr>
        <p:txBody>
          <a:bodyPr anchor="b">
            <a:normAutofit/>
          </a:bodyPr>
          <a:lstStyle>
            <a:lvl1pPr algn="ctr">
              <a:defRPr>
                <a:solidFill>
                  <a:schemeClr val="tx1"/>
                </a:solidFill>
              </a:defRPr>
            </a:lvl1pPr>
          </a:lstStyle>
          <a:p>
            <a:pPr marL="0" lvl="0"/>
            <a:r>
              <a:rPr lang="en-US" dirty="0"/>
              <a:t>Click to edit Master title style</a:t>
            </a:r>
            <a:endParaRPr lang="en-ZA" dirty="0"/>
          </a:p>
        </p:txBody>
      </p:sp>
      <p:sp>
        <p:nvSpPr>
          <p:cNvPr id="17" name="Text Placeholder 2">
            <a:extLst>
              <a:ext uri="{FF2B5EF4-FFF2-40B4-BE49-F238E27FC236}">
                <a16:creationId xmlns:a16="http://schemas.microsoft.com/office/drawing/2014/main" id="{3996F498-6688-41D0-9753-8EFF1952D218}"/>
              </a:ext>
            </a:extLst>
          </p:cNvPr>
          <p:cNvSpPr>
            <a:spLocks noGrp="1"/>
          </p:cNvSpPr>
          <p:nvPr>
            <p:ph idx="1"/>
          </p:nvPr>
        </p:nvSpPr>
        <p:spPr>
          <a:xfrm>
            <a:off x="3057792" y="2608141"/>
            <a:ext cx="6076416" cy="1520426"/>
          </a:xfrm>
          <a:prstGeom prst="rect">
            <a:avLst/>
          </a:prstGeom>
        </p:spPr>
        <p:txBody>
          <a:bodyPr vert="horz" lIns="91440" tIns="45720" rIns="91440" bIns="45720" rtlCol="0" anchor="ctr">
            <a:normAutofit/>
          </a:bodyPr>
          <a:lstStyle>
            <a:lvl1pPr marL="0" indent="0" algn="ctr">
              <a:buNone/>
              <a:defRPr>
                <a:solidFill>
                  <a:schemeClr val="tx1"/>
                </a:solidFill>
              </a:defRPr>
            </a:lvl1pPr>
          </a:lstStyle>
          <a:p>
            <a:pPr lvl="0"/>
            <a:r>
              <a:rPr lang="en-US" dirty="0"/>
              <a:t>Click to edit Master text style</a:t>
            </a:r>
          </a:p>
        </p:txBody>
      </p:sp>
      <p:pic>
        <p:nvPicPr>
          <p:cNvPr id="21" name="Picture 20" descr="Logo&#10;&#10;Description automatically generated">
            <a:extLst>
              <a:ext uri="{FF2B5EF4-FFF2-40B4-BE49-F238E27FC236}">
                <a16:creationId xmlns:a16="http://schemas.microsoft.com/office/drawing/2014/main" id="{224219C9-174C-79DA-3685-10FA082F4B8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43825" y="5470531"/>
            <a:ext cx="2398529" cy="1396800"/>
          </a:xfrm>
          <a:prstGeom prst="rect">
            <a:avLst/>
          </a:prstGeom>
        </p:spPr>
      </p:pic>
    </p:spTree>
    <p:custDataLst>
      <p:tags r:id="rId1"/>
    </p:custDataLst>
    <p:extLst>
      <p:ext uri="{BB962C8B-B14F-4D97-AF65-F5344CB8AC3E}">
        <p14:creationId xmlns:p14="http://schemas.microsoft.com/office/powerpoint/2010/main" val="33706250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 Blank Slide ">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96C65CE8-12A8-415E-B009-D596112B9DBC}"/>
              </a:ext>
            </a:extLst>
          </p:cNvPr>
          <p:cNvSpPr>
            <a:spLocks noGrp="1"/>
          </p:cNvSpPr>
          <p:nvPr>
            <p:ph type="title"/>
          </p:nvPr>
        </p:nvSpPr>
        <p:spPr>
          <a:xfrm>
            <a:off x="703234" y="681036"/>
            <a:ext cx="10650566" cy="449743"/>
          </a:xfrm>
          <a:prstGeom prst="rect">
            <a:avLst/>
          </a:prstGeom>
        </p:spPr>
        <p:txBody>
          <a:bodyPr anchor="b">
            <a:normAutofit/>
          </a:bodyPr>
          <a:lstStyle/>
          <a:p>
            <a:pPr marL="0" lvl="0"/>
            <a:r>
              <a:rPr lang="en-US"/>
              <a:t>Click to edit Master title style</a:t>
            </a:r>
            <a:endParaRPr lang="en-ZA" dirty="0"/>
          </a:p>
        </p:txBody>
      </p:sp>
      <p:sp>
        <p:nvSpPr>
          <p:cNvPr id="8" name="Text Placeholder 2">
            <a:extLst>
              <a:ext uri="{FF2B5EF4-FFF2-40B4-BE49-F238E27FC236}">
                <a16:creationId xmlns:a16="http://schemas.microsoft.com/office/drawing/2014/main" id="{08F5B697-1FC5-4799-AB1D-81CE99D2D479}"/>
              </a:ext>
            </a:extLst>
          </p:cNvPr>
          <p:cNvSpPr>
            <a:spLocks noGrp="1"/>
          </p:cNvSpPr>
          <p:nvPr>
            <p:ph idx="1"/>
          </p:nvPr>
        </p:nvSpPr>
        <p:spPr>
          <a:xfrm>
            <a:off x="703234" y="1397479"/>
            <a:ext cx="10650566" cy="4375150"/>
          </a:xfrm>
          <a:prstGeom prst="rect">
            <a:avLst/>
          </a:prstGeom>
        </p:spPr>
        <p:txBody>
          <a:bodyPr vert="horz" lIns="91440" tIns="45720" rIns="91440" bIns="45720" rtlCol="0">
            <a:normAutofit/>
          </a:bodyPr>
          <a:lstStyle>
            <a:lvl1pPr>
              <a:lnSpc>
                <a:spcPct val="100000"/>
              </a:lnSpc>
              <a:spcBef>
                <a:spcPts val="0"/>
              </a:spcBef>
              <a:defRPr/>
            </a:lvl1pPr>
            <a:lvl2pPr>
              <a:lnSpc>
                <a:spcPct val="100000"/>
              </a:lnSpc>
              <a:spcBef>
                <a:spcPts val="0"/>
              </a:spcBef>
              <a:defRPr/>
            </a:lvl2pPr>
            <a:lvl3pPr>
              <a:lnSpc>
                <a:spcPct val="100000"/>
              </a:lnSpc>
              <a:spcBef>
                <a:spcPts val="0"/>
              </a:spcBef>
              <a:defRPr/>
            </a:lvl3pPr>
            <a:lvl4pPr>
              <a:lnSpc>
                <a:spcPct val="100000"/>
              </a:lnSpc>
              <a:spcBef>
                <a:spcPts val="0"/>
              </a:spcBef>
              <a:defRPr/>
            </a:lvl4pPr>
            <a:lvl5pPr>
              <a:lnSpc>
                <a:spcPct val="100000"/>
              </a:lnSpc>
              <a:spcBef>
                <a:spcPts val="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pic>
        <p:nvPicPr>
          <p:cNvPr id="5" name="Picture 4" descr="Chart, bar chart&#10;&#10;Description automatically generated">
            <a:extLst>
              <a:ext uri="{FF2B5EF4-FFF2-40B4-BE49-F238E27FC236}">
                <a16:creationId xmlns:a16="http://schemas.microsoft.com/office/drawing/2014/main" id="{E43492F7-8CF0-4078-A35E-AE50B65CC7D9}"/>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Tree>
    <p:custDataLst>
      <p:tags r:id="rId1"/>
    </p:custDataLst>
    <p:extLst>
      <p:ext uri="{BB962C8B-B14F-4D97-AF65-F5344CB8AC3E}">
        <p14:creationId xmlns:p14="http://schemas.microsoft.com/office/powerpoint/2010/main" val="27180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 Logo">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96664B24-D8D6-4E41-8C3B-908D138A6C29}"/>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pic>
        <p:nvPicPr>
          <p:cNvPr id="9" name="Picture 8" descr="Logo&#10;&#10;Description automatically generated">
            <a:extLst>
              <a:ext uri="{FF2B5EF4-FFF2-40B4-BE49-F238E27FC236}">
                <a16:creationId xmlns:a16="http://schemas.microsoft.com/office/drawing/2014/main" id="{4D901A9A-A6A2-969A-44BF-4B5EAE1988D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96943" y="576000"/>
            <a:ext cx="9798115" cy="5706000"/>
          </a:xfrm>
          <a:prstGeom prst="rect">
            <a:avLst/>
          </a:prstGeom>
        </p:spPr>
      </p:pic>
    </p:spTree>
    <p:custDataLst>
      <p:tags r:id="rId1"/>
    </p:custDataLst>
    <p:extLst>
      <p:ext uri="{BB962C8B-B14F-4D97-AF65-F5344CB8AC3E}">
        <p14:creationId xmlns:p14="http://schemas.microsoft.com/office/powerpoint/2010/main" val="26737371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ACC294-C736-445D-A9D4-8BA9849DF4E4}"/>
              </a:ext>
            </a:extLst>
          </p:cNvPr>
          <p:cNvSpPr>
            <a:spLocks noGrp="1"/>
          </p:cNvSpPr>
          <p:nvPr>
            <p:ph type="title"/>
          </p:nvPr>
        </p:nvSpPr>
        <p:spPr>
          <a:xfrm>
            <a:off x="703234" y="681036"/>
            <a:ext cx="10650566" cy="449743"/>
          </a:xfrm>
          <a:prstGeom prst="rect">
            <a:avLst/>
          </a:prstGeom>
        </p:spPr>
        <p:txBody>
          <a:bodyPr anchor="b">
            <a:normAutofit/>
          </a:bodyPr>
          <a:lstStyle/>
          <a:p>
            <a:pPr marL="0" lvl="0"/>
            <a:r>
              <a:rPr lang="en-US"/>
              <a:t>Click to edit Master title style</a:t>
            </a:r>
            <a:endParaRPr lang="en-ZA" dirty="0"/>
          </a:p>
        </p:txBody>
      </p:sp>
      <p:sp>
        <p:nvSpPr>
          <p:cNvPr id="3" name="Text Placeholder 2">
            <a:extLst>
              <a:ext uri="{FF2B5EF4-FFF2-40B4-BE49-F238E27FC236}">
                <a16:creationId xmlns:a16="http://schemas.microsoft.com/office/drawing/2014/main" id="{1F0362C7-782E-4A16-B4C1-17C85B6009A1}"/>
              </a:ext>
            </a:extLst>
          </p:cNvPr>
          <p:cNvSpPr>
            <a:spLocks noGrp="1"/>
          </p:cNvSpPr>
          <p:nvPr>
            <p:ph type="body" idx="1"/>
          </p:nvPr>
        </p:nvSpPr>
        <p:spPr>
          <a:xfrm>
            <a:off x="703234" y="1397479"/>
            <a:ext cx="10650566" cy="4375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dirty="0"/>
          </a:p>
        </p:txBody>
      </p:sp>
    </p:spTree>
    <p:custDataLst>
      <p:tags r:id="rId7"/>
    </p:custDataLst>
    <p:extLst>
      <p:ext uri="{BB962C8B-B14F-4D97-AF65-F5344CB8AC3E}">
        <p14:creationId xmlns:p14="http://schemas.microsoft.com/office/powerpoint/2010/main" val="2772328315"/>
      </p:ext>
    </p:extLst>
  </p:cSld>
  <p:clrMap bg1="lt1" tx1="dk1" bg2="lt2" tx2="dk2" accent1="accent1" accent2="accent2" accent3="accent3" accent4="accent4" accent5="accent5" accent6="accent6" hlink="hlink" folHlink="folHlink"/>
  <p:sldLayoutIdLst>
    <p:sldLayoutId id="2147483667" r:id="rId1"/>
    <p:sldLayoutId id="2147483669" r:id="rId2"/>
    <p:sldLayoutId id="2147483662" r:id="rId3"/>
    <p:sldLayoutId id="2147483664" r:id="rId4"/>
    <p:sldLayoutId id="2147483661" r:id="rId5"/>
  </p:sldLayoutIdLst>
  <p:txStyles>
    <p:titleStyle>
      <a:lvl1pPr algn="l" defTabSz="914400" rtl="0" eaLnBrk="1" latinLnBrk="0" hangingPunct="1">
        <a:lnSpc>
          <a:spcPct val="90000"/>
        </a:lnSpc>
        <a:spcBef>
          <a:spcPct val="0"/>
        </a:spcBef>
        <a:buNone/>
        <a:defRPr lang="en-ZA" sz="2400" b="1" kern="1200" dirty="0">
          <a:solidFill>
            <a:schemeClr val="tx1"/>
          </a:solidFill>
          <a:latin typeface="Gill Sans MT" panose="020B05020201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747552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E935-76E5-4600-88F1-8D1D7D7AF1C2}"/>
              </a:ext>
            </a:extLst>
          </p:cNvPr>
          <p:cNvSpPr>
            <a:spLocks noGrp="1"/>
          </p:cNvSpPr>
          <p:nvPr>
            <p:ph type="title"/>
          </p:nvPr>
        </p:nvSpPr>
        <p:spPr/>
        <p:txBody>
          <a:bodyPr>
            <a:normAutofit fontScale="90000"/>
          </a:bodyPr>
          <a:lstStyle/>
          <a:p>
            <a:r>
              <a:rPr lang="en-ZA" dirty="0"/>
              <a:t>FIT 152</a:t>
            </a:r>
            <a:br>
              <a:rPr lang="en-ZA" dirty="0"/>
            </a:br>
            <a:br>
              <a:rPr lang="en-ZA" dirty="0"/>
            </a:br>
            <a:r>
              <a:rPr lang="en-ZA" dirty="0"/>
              <a:t>Fundamentals of Information Technology</a:t>
            </a:r>
          </a:p>
        </p:txBody>
      </p:sp>
      <p:sp>
        <p:nvSpPr>
          <p:cNvPr id="3" name="Content Placeholder 2">
            <a:extLst>
              <a:ext uri="{FF2B5EF4-FFF2-40B4-BE49-F238E27FC236}">
                <a16:creationId xmlns:a16="http://schemas.microsoft.com/office/drawing/2014/main" id="{C1F21499-796C-4B48-A8CD-070B8346CCBD}"/>
              </a:ext>
            </a:extLst>
          </p:cNvPr>
          <p:cNvSpPr>
            <a:spLocks noGrp="1"/>
          </p:cNvSpPr>
          <p:nvPr>
            <p:ph idx="1"/>
          </p:nvPr>
        </p:nvSpPr>
        <p:spPr/>
        <p:txBody>
          <a:bodyPr/>
          <a:lstStyle/>
          <a:p>
            <a:r>
              <a:rPr lang="en-ZA" b="1" dirty="0"/>
              <a:t>Lecture 8</a:t>
            </a:r>
          </a:p>
          <a:p>
            <a:r>
              <a:rPr lang="en-ZA" dirty="0"/>
              <a:t>Topic 4: Development and deployment of IT systems</a:t>
            </a:r>
          </a:p>
        </p:txBody>
      </p:sp>
    </p:spTree>
    <p:custDataLst>
      <p:tags r:id="rId1"/>
    </p:custDataLst>
    <p:extLst>
      <p:ext uri="{BB962C8B-B14F-4D97-AF65-F5344CB8AC3E}">
        <p14:creationId xmlns:p14="http://schemas.microsoft.com/office/powerpoint/2010/main" val="365645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24924-FACE-7322-63F1-559F3767E8CA}"/>
              </a:ext>
            </a:extLst>
          </p:cNvPr>
          <p:cNvSpPr>
            <a:spLocks noGrp="1"/>
          </p:cNvSpPr>
          <p:nvPr>
            <p:ph type="title"/>
          </p:nvPr>
        </p:nvSpPr>
        <p:spPr/>
        <p:txBody>
          <a:bodyPr/>
          <a:lstStyle/>
          <a:p>
            <a:r>
              <a:rPr lang="en-ZA" dirty="0"/>
              <a:t>FIT 152: Module outcomes</a:t>
            </a:r>
          </a:p>
        </p:txBody>
      </p:sp>
      <p:sp>
        <p:nvSpPr>
          <p:cNvPr id="3" name="Content Placeholder 2">
            <a:extLst>
              <a:ext uri="{FF2B5EF4-FFF2-40B4-BE49-F238E27FC236}">
                <a16:creationId xmlns:a16="http://schemas.microsoft.com/office/drawing/2014/main" id="{64C00626-049B-ECBA-1DEB-B435755C76CD}"/>
              </a:ext>
            </a:extLst>
          </p:cNvPr>
          <p:cNvSpPr>
            <a:spLocks noGrp="1"/>
          </p:cNvSpPr>
          <p:nvPr>
            <p:ph idx="1"/>
          </p:nvPr>
        </p:nvSpPr>
        <p:spPr>
          <a:xfrm>
            <a:off x="703234" y="1397478"/>
            <a:ext cx="10650566" cy="4779485"/>
          </a:xfrm>
        </p:spPr>
        <p:txBody>
          <a:bodyPr>
            <a:normAutofit/>
          </a:bodyPr>
          <a:lstStyle/>
          <a:p>
            <a:pPr marL="0" indent="0">
              <a:lnSpc>
                <a:spcPct val="130000"/>
              </a:lnSpc>
              <a:spcAft>
                <a:spcPts val="1000"/>
              </a:spcAft>
              <a:buNone/>
            </a:pPr>
            <a:r>
              <a:rPr lang="en-US" sz="1800" dirty="0">
                <a:solidFill>
                  <a:srgbClr val="000000"/>
                </a:solidFill>
                <a:effectLst/>
                <a:latin typeface="Calibri" panose="020F0502020204030204" pitchFamily="34" charset="0"/>
                <a:ea typeface="Calibri" panose="020F0502020204030204" pitchFamily="34" charset="0"/>
                <a:cs typeface="Cambria" panose="02040503050406030204" pitchFamily="18" charset="0"/>
              </a:rPr>
              <a:t>Upon successful completion of this course, the student will be able to:</a:t>
            </a:r>
            <a:endParaRPr lang="en-ZA" sz="18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nSpc>
                <a:spcPct val="130000"/>
              </a:lnSpc>
              <a:spcAft>
                <a:spcPts val="1000"/>
              </a:spcAft>
              <a:buFont typeface="+mj-lt"/>
              <a:buAutoNum type="arabicPeriod"/>
            </a:pPr>
            <a:r>
              <a:rPr lang="en-US" sz="1800" dirty="0">
                <a:effectLst/>
                <a:latin typeface="Calibri" panose="020F0502020204030204" pitchFamily="34" charset="0"/>
                <a:ea typeface="Calibri" panose="020F0502020204030204" pitchFamily="34" charset="0"/>
                <a:cs typeface="Cambria" panose="02040503050406030204" pitchFamily="18" charset="0"/>
              </a:rPr>
              <a:t>Demonstrate an understanding of the relationship between IT and related and informing disciplines.</a:t>
            </a:r>
            <a:endParaRPr lang="en-ZA" sz="18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nSpc>
                <a:spcPct val="130000"/>
              </a:lnSpc>
              <a:spcAft>
                <a:spcPts val="1000"/>
              </a:spcAft>
              <a:buFont typeface="+mj-lt"/>
              <a:buAutoNum type="arabicPeriod"/>
            </a:pPr>
            <a:r>
              <a:rPr lang="en-US" sz="1800" dirty="0">
                <a:effectLst/>
                <a:latin typeface="Calibri" panose="020F0502020204030204" pitchFamily="34" charset="0"/>
                <a:ea typeface="Calibri" panose="020F0502020204030204" pitchFamily="34" charset="0"/>
                <a:cs typeface="Cambria" panose="02040503050406030204" pitchFamily="18" charset="0"/>
              </a:rPr>
              <a:t>Demonstrate insight in the history of computing technology, and an understanding of the Internet, and the World-Wide Web, as well as the components of an IT system and how they interrelate. </a:t>
            </a:r>
            <a:endParaRPr lang="en-ZA" sz="18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nSpc>
                <a:spcPct val="130000"/>
              </a:lnSpc>
              <a:spcAft>
                <a:spcPts val="1000"/>
              </a:spcAft>
              <a:buFont typeface="+mj-lt"/>
              <a:buAutoNum type="arabicPeriod"/>
            </a:pPr>
            <a:r>
              <a:rPr lang="en-US" sz="1800" dirty="0">
                <a:effectLst/>
                <a:latin typeface="Calibri" panose="020F0502020204030204" pitchFamily="34" charset="0"/>
                <a:ea typeface="Calibri" panose="020F0502020204030204" pitchFamily="34" charset="0"/>
                <a:cs typeface="Cambria" panose="02040503050406030204" pitchFamily="18" charset="0"/>
              </a:rPr>
              <a:t>Demonstrate an understanding of complexity in an information technology environment and how and why it occurs. </a:t>
            </a:r>
            <a:endParaRPr lang="en-ZA" sz="18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nSpc>
                <a:spcPct val="130000"/>
              </a:lnSpc>
              <a:spcAft>
                <a:spcPts val="1000"/>
              </a:spcAft>
              <a:buFont typeface="+mj-lt"/>
              <a:buAutoNum type="arabicPeriod"/>
            </a:pPr>
            <a:r>
              <a:rPr lang="en-US" sz="1800" dirty="0">
                <a:effectLst/>
                <a:latin typeface="Calibri" panose="020F0502020204030204" pitchFamily="34" charset="0"/>
                <a:ea typeface="Calibri" panose="020F0502020204030204" pitchFamily="34" charset="0"/>
                <a:cs typeface="Cambria" panose="02040503050406030204" pitchFamily="18" charset="0"/>
              </a:rPr>
              <a:t>Demonstrate an understanding of why life-long learning and continued professional development is critical for an IT professional.</a:t>
            </a:r>
            <a:endParaRPr lang="en-ZA" sz="1800" dirty="0">
              <a:effectLst/>
              <a:latin typeface="Cambria" panose="02040503050406030204" pitchFamily="18" charset="0"/>
              <a:ea typeface="Cambria" panose="02040503050406030204" pitchFamily="18" charset="0"/>
              <a:cs typeface="Cambria" panose="02040503050406030204" pitchFamily="18" charset="0"/>
            </a:endParaRPr>
          </a:p>
          <a:p>
            <a:pPr marL="342900" lvl="0" indent="-342900">
              <a:lnSpc>
                <a:spcPct val="130000"/>
              </a:lnSpc>
              <a:spcAft>
                <a:spcPts val="1000"/>
              </a:spcAft>
              <a:buFont typeface="+mj-lt"/>
              <a:buAutoNum type="arabicPeriod"/>
            </a:pPr>
            <a:r>
              <a:rPr lang="en-US" sz="1800" b="1" dirty="0">
                <a:solidFill>
                  <a:srgbClr val="FF0000"/>
                </a:solidFill>
                <a:effectLst/>
                <a:latin typeface="Calibri" panose="020F0502020204030204" pitchFamily="34" charset="0"/>
                <a:ea typeface="Calibri" panose="020F0502020204030204" pitchFamily="34" charset="0"/>
                <a:cs typeface="Cambria" panose="02040503050406030204" pitchFamily="18" charset="0"/>
              </a:rPr>
              <a:t>Illustrate the use of information and communication technologies to solve problems.</a:t>
            </a:r>
            <a:endParaRPr lang="en-ZA" sz="1800" b="1" dirty="0">
              <a:solidFill>
                <a:srgbClr val="FF0000"/>
              </a:solidFill>
              <a:effectLst/>
              <a:latin typeface="Cambria" panose="02040503050406030204" pitchFamily="18" charset="0"/>
              <a:ea typeface="Cambria" panose="02040503050406030204" pitchFamily="18" charset="0"/>
              <a:cs typeface="Cambria" panose="02040503050406030204" pitchFamily="18" charset="0"/>
            </a:endParaRPr>
          </a:p>
          <a:p>
            <a:pPr marL="342900" lvl="0" indent="-342900">
              <a:lnSpc>
                <a:spcPct val="130000"/>
              </a:lnSpc>
              <a:spcAft>
                <a:spcPts val="1000"/>
              </a:spcAft>
              <a:buFont typeface="+mj-lt"/>
              <a:buAutoNum type="arabicPeriod"/>
            </a:pPr>
            <a:r>
              <a:rPr lang="en-US" sz="1800" dirty="0">
                <a:effectLst/>
                <a:latin typeface="Calibri" panose="020F0502020204030204" pitchFamily="34" charset="0"/>
                <a:ea typeface="Calibri" panose="020F0502020204030204" pitchFamily="34" charset="0"/>
                <a:cs typeface="Cambria" panose="02040503050406030204" pitchFamily="18" charset="0"/>
              </a:rPr>
              <a:t>Demonstrate an understanding of how and to what extent IT has changed various application domains.</a:t>
            </a:r>
            <a:endParaRPr lang="en-ZA" sz="1800" dirty="0">
              <a:effectLst/>
              <a:latin typeface="Cambria" panose="02040503050406030204" pitchFamily="18" charset="0"/>
              <a:ea typeface="Cambria" panose="02040503050406030204" pitchFamily="18" charset="0"/>
              <a:cs typeface="Cambria" panose="02040503050406030204" pitchFamily="18" charset="0"/>
            </a:endParaRPr>
          </a:p>
          <a:p>
            <a:endParaRPr lang="en-ZA" dirty="0"/>
          </a:p>
        </p:txBody>
      </p:sp>
    </p:spTree>
    <p:extLst>
      <p:ext uri="{BB962C8B-B14F-4D97-AF65-F5344CB8AC3E}">
        <p14:creationId xmlns:p14="http://schemas.microsoft.com/office/powerpoint/2010/main" val="1703102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DA8B-6485-9335-174F-F34E3D2B933A}"/>
              </a:ext>
            </a:extLst>
          </p:cNvPr>
          <p:cNvSpPr>
            <a:spLocks noGrp="1"/>
          </p:cNvSpPr>
          <p:nvPr>
            <p:ph type="title"/>
          </p:nvPr>
        </p:nvSpPr>
        <p:spPr/>
        <p:txBody>
          <a:bodyPr/>
          <a:lstStyle/>
          <a:p>
            <a:r>
              <a:rPr lang="en-ZA" dirty="0"/>
              <a:t>How is the development and deployment of an IT System managed?</a:t>
            </a:r>
          </a:p>
        </p:txBody>
      </p:sp>
      <p:sp>
        <p:nvSpPr>
          <p:cNvPr id="3" name="Content Placeholder 2">
            <a:extLst>
              <a:ext uri="{FF2B5EF4-FFF2-40B4-BE49-F238E27FC236}">
                <a16:creationId xmlns:a16="http://schemas.microsoft.com/office/drawing/2014/main" id="{269A6092-C723-D90B-233B-9A0D05F7FC22}"/>
              </a:ext>
            </a:extLst>
          </p:cNvPr>
          <p:cNvSpPr>
            <a:spLocks noGrp="1"/>
          </p:cNvSpPr>
          <p:nvPr>
            <p:ph idx="1"/>
          </p:nvPr>
        </p:nvSpPr>
        <p:spPr/>
        <p:txBody>
          <a:bodyPr/>
          <a:lstStyle/>
          <a:p>
            <a:r>
              <a:rPr lang="en-ZA" dirty="0"/>
              <a:t>Implementation methodologies</a:t>
            </a:r>
          </a:p>
          <a:p>
            <a:pPr lvl="1"/>
            <a:r>
              <a:rPr lang="en-ZA" dirty="0">
                <a:solidFill>
                  <a:schemeClr val="accent1"/>
                </a:solidFill>
              </a:rPr>
              <a:t>Direct cutover (Big-Bang deployment)</a:t>
            </a:r>
          </a:p>
          <a:p>
            <a:pPr lvl="2"/>
            <a:r>
              <a:rPr lang="en-ZA" dirty="0"/>
              <a:t>On specific date</a:t>
            </a:r>
          </a:p>
          <a:p>
            <a:pPr lvl="2"/>
            <a:r>
              <a:rPr lang="en-ZA" dirty="0"/>
              <a:t>Speedy and least expensive</a:t>
            </a:r>
          </a:p>
          <a:p>
            <a:pPr lvl="2"/>
            <a:r>
              <a:rPr lang="en-ZA" dirty="0"/>
              <a:t>Most risk</a:t>
            </a:r>
          </a:p>
          <a:p>
            <a:pPr lvl="1"/>
            <a:r>
              <a:rPr lang="en-ZA" dirty="0">
                <a:solidFill>
                  <a:schemeClr val="accent1"/>
                </a:solidFill>
              </a:rPr>
              <a:t>Pilot implementation	</a:t>
            </a:r>
          </a:p>
          <a:p>
            <a:pPr lvl="2"/>
            <a:r>
              <a:rPr lang="en-ZA" dirty="0"/>
              <a:t>Subset of organisation</a:t>
            </a:r>
          </a:p>
          <a:p>
            <a:pPr lvl="2"/>
            <a:r>
              <a:rPr lang="en-ZA" dirty="0"/>
              <a:t>Small impact</a:t>
            </a:r>
          </a:p>
          <a:p>
            <a:pPr lvl="1"/>
            <a:r>
              <a:rPr lang="en-ZA" dirty="0">
                <a:solidFill>
                  <a:schemeClr val="accent1"/>
                </a:solidFill>
              </a:rPr>
              <a:t>Parallel operation</a:t>
            </a:r>
          </a:p>
          <a:p>
            <a:pPr lvl="2"/>
            <a:r>
              <a:rPr lang="en-ZA" dirty="0"/>
              <a:t>Old and new used simultaneously</a:t>
            </a:r>
          </a:p>
          <a:p>
            <a:pPr lvl="2"/>
            <a:r>
              <a:rPr lang="en-ZA" dirty="0"/>
              <a:t>Least risk</a:t>
            </a:r>
          </a:p>
          <a:p>
            <a:pPr lvl="2"/>
            <a:r>
              <a:rPr lang="en-ZA" dirty="0"/>
              <a:t>Most expensive</a:t>
            </a:r>
          </a:p>
          <a:p>
            <a:pPr lvl="1"/>
            <a:r>
              <a:rPr lang="en-ZA" dirty="0">
                <a:solidFill>
                  <a:schemeClr val="accent1"/>
                </a:solidFill>
              </a:rPr>
              <a:t>Phased implementation</a:t>
            </a:r>
          </a:p>
          <a:p>
            <a:pPr lvl="2"/>
            <a:r>
              <a:rPr lang="en-ZA" dirty="0"/>
              <a:t>Use different functions of new systems as old system is switched off</a:t>
            </a:r>
          </a:p>
          <a:p>
            <a:pPr lvl="2"/>
            <a:r>
              <a:rPr lang="en-ZA" dirty="0"/>
              <a:t>Slow approach</a:t>
            </a:r>
          </a:p>
        </p:txBody>
      </p:sp>
      <p:sp>
        <p:nvSpPr>
          <p:cNvPr id="4" name="TextBox 3">
            <a:extLst>
              <a:ext uri="{FF2B5EF4-FFF2-40B4-BE49-F238E27FC236}">
                <a16:creationId xmlns:a16="http://schemas.microsoft.com/office/drawing/2014/main" id="{4EFF15D4-9DF6-E6EE-84C1-B1F4AFA1EB5C}"/>
              </a:ext>
            </a:extLst>
          </p:cNvPr>
          <p:cNvSpPr txBox="1"/>
          <p:nvPr/>
        </p:nvSpPr>
        <p:spPr>
          <a:xfrm>
            <a:off x="8095488" y="304800"/>
            <a:ext cx="3840480" cy="400110"/>
          </a:xfrm>
          <a:prstGeom prst="rect">
            <a:avLst/>
          </a:prstGeom>
          <a:noFill/>
        </p:spPr>
        <p:txBody>
          <a:bodyPr wrap="square" rtlCol="0">
            <a:spAutoFit/>
          </a:bodyPr>
          <a:lstStyle/>
          <a:p>
            <a:r>
              <a:rPr lang="en-ZA" sz="2000" dirty="0">
                <a:solidFill>
                  <a:schemeClr val="accent1"/>
                </a:solidFill>
              </a:rPr>
              <a:t>Read Pham2021, Chapter 10</a:t>
            </a:r>
          </a:p>
        </p:txBody>
      </p:sp>
    </p:spTree>
    <p:extLst>
      <p:ext uri="{BB962C8B-B14F-4D97-AF65-F5344CB8AC3E}">
        <p14:creationId xmlns:p14="http://schemas.microsoft.com/office/powerpoint/2010/main" val="3379679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2F1A772-B131-8707-452D-86F4730BD0F4}"/>
              </a:ext>
            </a:extLst>
          </p:cNvPr>
          <p:cNvPicPr>
            <a:picLocks noChangeAspect="1"/>
          </p:cNvPicPr>
          <p:nvPr/>
        </p:nvPicPr>
        <p:blipFill>
          <a:blip r:embed="rId3"/>
          <a:stretch>
            <a:fillRect/>
          </a:stretch>
        </p:blipFill>
        <p:spPr>
          <a:xfrm>
            <a:off x="2735262" y="68263"/>
            <a:ext cx="6721475" cy="6721475"/>
          </a:xfrm>
          <a:prstGeom prst="rect">
            <a:avLst/>
          </a:prstGeom>
          <a:noFill/>
        </p:spPr>
      </p:pic>
    </p:spTree>
    <p:extLst>
      <p:ext uri="{BB962C8B-B14F-4D97-AF65-F5344CB8AC3E}">
        <p14:creationId xmlns:p14="http://schemas.microsoft.com/office/powerpoint/2010/main" val="3847383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DA8B-6485-9335-174F-F34E3D2B933A}"/>
              </a:ext>
            </a:extLst>
          </p:cNvPr>
          <p:cNvSpPr>
            <a:spLocks noGrp="1"/>
          </p:cNvSpPr>
          <p:nvPr>
            <p:ph type="title"/>
          </p:nvPr>
        </p:nvSpPr>
        <p:spPr/>
        <p:txBody>
          <a:bodyPr/>
          <a:lstStyle/>
          <a:p>
            <a:r>
              <a:rPr lang="en-ZA" dirty="0"/>
              <a:t>How is the development and deployment of an IT System managed?</a:t>
            </a:r>
          </a:p>
        </p:txBody>
      </p:sp>
      <p:sp>
        <p:nvSpPr>
          <p:cNvPr id="3" name="Content Placeholder 2">
            <a:extLst>
              <a:ext uri="{FF2B5EF4-FFF2-40B4-BE49-F238E27FC236}">
                <a16:creationId xmlns:a16="http://schemas.microsoft.com/office/drawing/2014/main" id="{269A6092-C723-D90B-233B-9A0D05F7FC22}"/>
              </a:ext>
            </a:extLst>
          </p:cNvPr>
          <p:cNvSpPr>
            <a:spLocks noGrp="1"/>
          </p:cNvSpPr>
          <p:nvPr>
            <p:ph idx="1"/>
          </p:nvPr>
        </p:nvSpPr>
        <p:spPr/>
        <p:txBody>
          <a:bodyPr/>
          <a:lstStyle/>
          <a:p>
            <a:r>
              <a:rPr lang="en-ZA" dirty="0"/>
              <a:t>Change Management</a:t>
            </a:r>
          </a:p>
          <a:p>
            <a:pPr lvl="1"/>
            <a:r>
              <a:rPr lang="en-ZA" dirty="0"/>
              <a:t>Communication …….</a:t>
            </a:r>
          </a:p>
          <a:p>
            <a:pPr lvl="1"/>
            <a:r>
              <a:rPr lang="en-ZA" dirty="0"/>
              <a:t>Training</a:t>
            </a:r>
          </a:p>
          <a:p>
            <a:pPr lvl="1"/>
            <a:r>
              <a:rPr lang="en-ZA" dirty="0"/>
              <a:t>User acceptance</a:t>
            </a:r>
          </a:p>
          <a:p>
            <a:pPr lvl="1"/>
            <a:r>
              <a:rPr lang="en-ZA" dirty="0">
                <a:solidFill>
                  <a:schemeClr val="accent1"/>
                </a:solidFill>
              </a:rPr>
              <a:t>Maintenance</a:t>
            </a:r>
          </a:p>
          <a:p>
            <a:pPr lvl="2"/>
            <a:r>
              <a:rPr lang="en-ZA" dirty="0"/>
              <a:t>Fix bugs</a:t>
            </a:r>
          </a:p>
          <a:p>
            <a:pPr lvl="2"/>
            <a:r>
              <a:rPr lang="en-ZA" dirty="0"/>
              <a:t>Align system with business priorities</a:t>
            </a:r>
          </a:p>
          <a:p>
            <a:pPr lvl="2"/>
            <a:r>
              <a:rPr lang="en-ZA" dirty="0"/>
              <a:t>Policies: maintaining data, storing data</a:t>
            </a:r>
          </a:p>
          <a:p>
            <a:pPr marL="914400" lvl="2" indent="0">
              <a:buNone/>
            </a:pPr>
            <a:endParaRPr lang="en-ZA" dirty="0"/>
          </a:p>
        </p:txBody>
      </p:sp>
      <p:sp>
        <p:nvSpPr>
          <p:cNvPr id="4" name="TextBox 3">
            <a:extLst>
              <a:ext uri="{FF2B5EF4-FFF2-40B4-BE49-F238E27FC236}">
                <a16:creationId xmlns:a16="http://schemas.microsoft.com/office/drawing/2014/main" id="{4EFF15D4-9DF6-E6EE-84C1-B1F4AFA1EB5C}"/>
              </a:ext>
            </a:extLst>
          </p:cNvPr>
          <p:cNvSpPr txBox="1"/>
          <p:nvPr/>
        </p:nvSpPr>
        <p:spPr>
          <a:xfrm>
            <a:off x="8095488" y="304800"/>
            <a:ext cx="3840480" cy="400110"/>
          </a:xfrm>
          <a:prstGeom prst="rect">
            <a:avLst/>
          </a:prstGeom>
          <a:noFill/>
        </p:spPr>
        <p:txBody>
          <a:bodyPr wrap="square" rtlCol="0">
            <a:spAutoFit/>
          </a:bodyPr>
          <a:lstStyle/>
          <a:p>
            <a:r>
              <a:rPr lang="en-ZA" sz="2000" dirty="0">
                <a:solidFill>
                  <a:schemeClr val="accent1"/>
                </a:solidFill>
              </a:rPr>
              <a:t>Read Pham2021, Chapter 10</a:t>
            </a:r>
          </a:p>
        </p:txBody>
      </p:sp>
      <p:pic>
        <p:nvPicPr>
          <p:cNvPr id="5" name="Picture 4">
            <a:extLst>
              <a:ext uri="{FF2B5EF4-FFF2-40B4-BE49-F238E27FC236}">
                <a16:creationId xmlns:a16="http://schemas.microsoft.com/office/drawing/2014/main" id="{D02C1BAA-06EA-DA3F-FB37-EAFA87F83023}"/>
              </a:ext>
            </a:extLst>
          </p:cNvPr>
          <p:cNvPicPr>
            <a:picLocks noChangeAspect="1"/>
          </p:cNvPicPr>
          <p:nvPr/>
        </p:nvPicPr>
        <p:blipFill>
          <a:blip r:embed="rId2"/>
          <a:stretch>
            <a:fillRect/>
          </a:stretch>
        </p:blipFill>
        <p:spPr>
          <a:xfrm>
            <a:off x="5779911" y="1324437"/>
            <a:ext cx="5708855" cy="4852527"/>
          </a:xfrm>
          <a:prstGeom prst="rect">
            <a:avLst/>
          </a:prstGeom>
        </p:spPr>
      </p:pic>
    </p:spTree>
    <p:extLst>
      <p:ext uri="{BB962C8B-B14F-4D97-AF65-F5344CB8AC3E}">
        <p14:creationId xmlns:p14="http://schemas.microsoft.com/office/powerpoint/2010/main" val="10266027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Wte7FFFa"/>
  <p:tag name="ARTICULATE_PROJECT_OPEN" val="0"/>
  <p:tag name="ARTICULATE_DESIGN_ID_WHITE VIDEO BOX" val="5d6qpBLd"/>
  <p:tag name="ARTICULATE_SLIDE_THUMBNAIL_REFRESH" val="1"/>
  <p:tag name="ARTICULATE_SLIDE_COUNT" val="6"/>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Video box">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X template for recordings 22-05-20" id="{921E9A64-9EE8-41E5-B16D-75918ADC9A75}" vid="{93481CF0-EFEC-407E-B05B-10CF0C39B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10643</TotalTime>
  <Words>867</Words>
  <Application>Microsoft Office PowerPoint</Application>
  <PresentationFormat>Widescreen</PresentationFormat>
  <Paragraphs>58</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Arial</vt:lpstr>
      <vt:lpstr>Calibri</vt:lpstr>
      <vt:lpstr>Cambria</vt:lpstr>
      <vt:lpstr>Gill Sans MT</vt:lpstr>
      <vt:lpstr>White Video box</vt:lpstr>
      <vt:lpstr>PowerPoint Presentation</vt:lpstr>
      <vt:lpstr>FIT 152  Fundamentals of Information Technology</vt:lpstr>
      <vt:lpstr>FIT 152: Module outcomes</vt:lpstr>
      <vt:lpstr>How is the development and deployment of an IT System managed?</vt:lpstr>
      <vt:lpstr>PowerPoint Presentation</vt:lpstr>
      <vt:lpstr>How is the development and deployment of an IT System managed?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Sykes, Debbie (Ms) - Delta</dc:creator>
  <cp:lastModifiedBy>Daniella Bettoni</cp:lastModifiedBy>
  <cp:revision>101</cp:revision>
  <dcterms:created xsi:type="dcterms:W3CDTF">2021-02-17T07:10:33Z</dcterms:created>
  <dcterms:modified xsi:type="dcterms:W3CDTF">2025-03-04T09:11:01Z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C5361F15-C82A-40D1-A4E6-5713AE67191D</vt:lpwstr>
  </property>
  <property fmtid="{D5CDD505-2E9C-101B-9397-08002B2CF9AE}" pid="3" name="ArticulatePath">
    <vt:lpwstr>Presentation1</vt:lpwstr>
  </property>
</Properties>
</file>