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8" r:id="rId2"/>
    <p:sldId id="266" r:id="rId3"/>
    <p:sldId id="269" r:id="rId4"/>
    <p:sldId id="306" r:id="rId5"/>
    <p:sldId id="314" r:id="rId6"/>
    <p:sldId id="315" r:id="rId7"/>
    <p:sldId id="316" r:id="rId8"/>
    <p:sldId id="317" r:id="rId9"/>
    <p:sldId id="318" r:id="rId10"/>
    <p:sldId id="320" r:id="rId11"/>
    <p:sldId id="323" r:id="rId12"/>
    <p:sldId id="322" r:id="rId13"/>
    <p:sldId id="324"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3A9"/>
    <a:srgbClr val="F6921F"/>
    <a:srgbClr val="237DA0"/>
    <a:srgbClr val="BF4856"/>
    <a:srgbClr val="E77AAE"/>
    <a:srgbClr val="53575B"/>
    <a:srgbClr val="3AB2E6"/>
    <a:srgbClr val="F8D902"/>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710" autoAdjust="0"/>
  </p:normalViewPr>
  <p:slideViewPr>
    <p:cSldViewPr snapToGrid="0" showGuides="1">
      <p:cViewPr varScale="1">
        <p:scale>
          <a:sx n="72" d="100"/>
          <a:sy n="72" d="100"/>
        </p:scale>
        <p:origin x="105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DC71D-7255-4E81-ACA7-3018D6210D59}" type="datetimeFigureOut">
              <a:rPr lang="en-ZA" smtClean="0"/>
              <a:t>2025/03/04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6734F-560B-46E1-86BC-65162B135AC4}" type="slidenum">
              <a:rPr lang="en-ZA" smtClean="0"/>
              <a:t>‹#›</a:t>
            </a:fld>
            <a:endParaRPr lang="en-ZA"/>
          </a:p>
        </p:txBody>
      </p:sp>
    </p:spTree>
    <p:extLst>
      <p:ext uri="{BB962C8B-B14F-4D97-AF65-F5344CB8AC3E}">
        <p14:creationId xmlns:p14="http://schemas.microsoft.com/office/powerpoint/2010/main" val="26538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0D0D0D"/>
                </a:solidFill>
                <a:effectLst/>
                <a:highlight>
                  <a:srgbClr val="FFFFFF"/>
                </a:highlight>
                <a:latin typeface="Söhne"/>
              </a:rPr>
              <a:t>Essential Skills:</a:t>
            </a:r>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1" i="0" dirty="0">
                <a:solidFill>
                  <a:srgbClr val="0D0D0D"/>
                </a:solidFill>
                <a:effectLst/>
                <a:highlight>
                  <a:srgbClr val="FFFFFF"/>
                </a:highlight>
                <a:latin typeface="Söhne"/>
              </a:rPr>
              <a:t>Technical Proficiency:</a:t>
            </a:r>
            <a:r>
              <a:rPr lang="en-GB" b="0" i="0" dirty="0">
                <a:solidFill>
                  <a:srgbClr val="0D0D0D"/>
                </a:solidFill>
                <a:effectLst/>
                <a:highlight>
                  <a:srgbClr val="FFFFFF"/>
                </a:highlight>
                <a:latin typeface="Söhne"/>
              </a:rPr>
              <a:t> A strong foundation in programming languages, operating systems, networking, and database management is essential.</a:t>
            </a:r>
          </a:p>
          <a:p>
            <a:pPr algn="l">
              <a:buFont typeface="Arial" panose="020B0604020202020204" pitchFamily="34" charset="0"/>
              <a:buChar char="•"/>
            </a:pPr>
            <a:r>
              <a:rPr lang="en-GB" b="1" i="0" dirty="0">
                <a:solidFill>
                  <a:srgbClr val="0D0D0D"/>
                </a:solidFill>
                <a:effectLst/>
                <a:highlight>
                  <a:srgbClr val="FFFFFF"/>
                </a:highlight>
                <a:latin typeface="Söhne"/>
              </a:rPr>
              <a:t>Problem-Solving Abilities:</a:t>
            </a:r>
            <a:r>
              <a:rPr lang="en-GB" b="0" i="0" dirty="0">
                <a:solidFill>
                  <a:srgbClr val="0D0D0D"/>
                </a:solidFill>
                <a:effectLst/>
                <a:highlight>
                  <a:srgbClr val="FFFFFF"/>
                </a:highlight>
                <a:latin typeface="Söhne"/>
              </a:rPr>
              <a:t> IT professionals must possess excellent problem-solving skills to identify issues, </a:t>
            </a:r>
            <a:r>
              <a:rPr lang="en-GB" b="0" i="0" dirty="0" err="1">
                <a:solidFill>
                  <a:srgbClr val="0D0D0D"/>
                </a:solidFill>
                <a:effectLst/>
                <a:highlight>
                  <a:srgbClr val="FFFFFF"/>
                </a:highlight>
                <a:latin typeface="Söhne"/>
              </a:rPr>
              <a:t>analyze</a:t>
            </a:r>
            <a:r>
              <a:rPr lang="en-GB" b="0" i="0" dirty="0">
                <a:solidFill>
                  <a:srgbClr val="0D0D0D"/>
                </a:solidFill>
                <a:effectLst/>
                <a:highlight>
                  <a:srgbClr val="FFFFFF"/>
                </a:highlight>
                <a:latin typeface="Söhne"/>
              </a:rPr>
              <a:t> root causes, and develop effective solutions.</a:t>
            </a:r>
          </a:p>
          <a:p>
            <a:pPr algn="l">
              <a:buFont typeface="Arial" panose="020B0604020202020204" pitchFamily="34" charset="0"/>
              <a:buChar char="•"/>
            </a:pPr>
            <a:r>
              <a:rPr lang="en-GB" b="1" i="0" dirty="0">
                <a:solidFill>
                  <a:srgbClr val="0D0D0D"/>
                </a:solidFill>
                <a:effectLst/>
                <a:highlight>
                  <a:srgbClr val="FFFFFF"/>
                </a:highlight>
                <a:latin typeface="Söhne"/>
              </a:rPr>
              <a:t>Communication Skills:</a:t>
            </a:r>
            <a:r>
              <a:rPr lang="en-GB" b="0" i="0" dirty="0">
                <a:solidFill>
                  <a:srgbClr val="0D0D0D"/>
                </a:solidFill>
                <a:effectLst/>
                <a:highlight>
                  <a:srgbClr val="FFFFFF"/>
                </a:highlight>
                <a:latin typeface="Söhne"/>
              </a:rPr>
              <a:t> Effective communication is vital for conveying technical information to non-technical stakeholders and collaborating with team members.</a:t>
            </a:r>
          </a:p>
          <a:p>
            <a:pPr algn="l">
              <a:buFont typeface="Arial" panose="020B0604020202020204" pitchFamily="34" charset="0"/>
              <a:buChar char="•"/>
            </a:pPr>
            <a:r>
              <a:rPr lang="en-GB" b="1" i="0" dirty="0">
                <a:solidFill>
                  <a:srgbClr val="0D0D0D"/>
                </a:solidFill>
                <a:effectLst/>
                <a:highlight>
                  <a:srgbClr val="FFFFFF"/>
                </a:highlight>
                <a:latin typeface="Söhne"/>
              </a:rPr>
              <a:t>Adaptability:</a:t>
            </a:r>
            <a:r>
              <a:rPr lang="en-GB" b="0" i="0" dirty="0">
                <a:solidFill>
                  <a:srgbClr val="0D0D0D"/>
                </a:solidFill>
                <a:effectLst/>
                <a:highlight>
                  <a:srgbClr val="FFFFFF"/>
                </a:highlight>
                <a:latin typeface="Söhne"/>
              </a:rPr>
              <a:t> The IT landscape is constantly evolving, so IT professionals must be adaptable and willing to learn new technologies and methodologies.</a:t>
            </a:r>
          </a:p>
          <a:p>
            <a:pPr algn="l">
              <a:buFont typeface="Arial" panose="020B0604020202020204" pitchFamily="34" charset="0"/>
              <a:buChar char="•"/>
            </a:pPr>
            <a:r>
              <a:rPr lang="en-GB" b="1" i="0" dirty="0">
                <a:solidFill>
                  <a:srgbClr val="0D0D0D"/>
                </a:solidFill>
                <a:effectLst/>
                <a:highlight>
                  <a:srgbClr val="FFFFFF"/>
                </a:highlight>
                <a:latin typeface="Söhne"/>
              </a:rPr>
              <a:t>Attention to Detail:</a:t>
            </a:r>
            <a:r>
              <a:rPr lang="en-GB" b="0" i="0" dirty="0">
                <a:solidFill>
                  <a:srgbClr val="0D0D0D"/>
                </a:solidFill>
                <a:effectLst/>
                <a:highlight>
                  <a:srgbClr val="FFFFFF"/>
                </a:highlight>
                <a:latin typeface="Söhne"/>
              </a:rPr>
              <a:t> In a field where small errors can have significant consequences, attention to detail is crucial for ensuring accuracy and reliability.</a:t>
            </a:r>
          </a:p>
          <a:p>
            <a:endParaRPr lang="en-ZA" dirty="0"/>
          </a:p>
        </p:txBody>
      </p:sp>
      <p:sp>
        <p:nvSpPr>
          <p:cNvPr id="4" name="Slide Number Placeholder 3"/>
          <p:cNvSpPr>
            <a:spLocks noGrp="1"/>
          </p:cNvSpPr>
          <p:nvPr>
            <p:ph type="sldNum" sz="quarter" idx="5"/>
          </p:nvPr>
        </p:nvSpPr>
        <p:spPr/>
        <p:txBody>
          <a:bodyPr/>
          <a:lstStyle/>
          <a:p>
            <a:fld id="{9BF6734F-560B-46E1-86BC-65162B135AC4}" type="slidenum">
              <a:rPr lang="en-ZA" smtClean="0"/>
              <a:t>4</a:t>
            </a:fld>
            <a:endParaRPr lang="en-ZA"/>
          </a:p>
        </p:txBody>
      </p:sp>
    </p:spTree>
    <p:extLst>
      <p:ext uri="{BB962C8B-B14F-4D97-AF65-F5344CB8AC3E}">
        <p14:creationId xmlns:p14="http://schemas.microsoft.com/office/powerpoint/2010/main" val="183950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9BF6734F-560B-46E1-86BC-65162B135AC4}" type="slidenum">
              <a:rPr lang="en-ZA" smtClean="0"/>
              <a:t>5</a:t>
            </a:fld>
            <a:endParaRPr lang="en-ZA"/>
          </a:p>
        </p:txBody>
      </p:sp>
    </p:spTree>
    <p:extLst>
      <p:ext uri="{BB962C8B-B14F-4D97-AF65-F5344CB8AC3E}">
        <p14:creationId xmlns:p14="http://schemas.microsoft.com/office/powerpoint/2010/main" val="330946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9BF6734F-560B-46E1-86BC-65162B135AC4}" type="slidenum">
              <a:rPr lang="en-ZA" smtClean="0"/>
              <a:t>6</a:t>
            </a:fld>
            <a:endParaRPr lang="en-ZA"/>
          </a:p>
        </p:txBody>
      </p:sp>
    </p:spTree>
    <p:extLst>
      <p:ext uri="{BB962C8B-B14F-4D97-AF65-F5344CB8AC3E}">
        <p14:creationId xmlns:p14="http://schemas.microsoft.com/office/powerpoint/2010/main" val="383450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9BF6734F-560B-46E1-86BC-65162B135AC4}" type="slidenum">
              <a:rPr lang="en-ZA" smtClean="0"/>
              <a:t>7</a:t>
            </a:fld>
            <a:endParaRPr lang="en-ZA"/>
          </a:p>
        </p:txBody>
      </p:sp>
    </p:spTree>
    <p:extLst>
      <p:ext uri="{BB962C8B-B14F-4D97-AF65-F5344CB8AC3E}">
        <p14:creationId xmlns:p14="http://schemas.microsoft.com/office/powerpoint/2010/main" val="154432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9BF6734F-560B-46E1-86BC-65162B135AC4}" type="slidenum">
              <a:rPr lang="en-ZA" smtClean="0"/>
              <a:t>8</a:t>
            </a:fld>
            <a:endParaRPr lang="en-ZA"/>
          </a:p>
        </p:txBody>
      </p:sp>
    </p:spTree>
    <p:extLst>
      <p:ext uri="{BB962C8B-B14F-4D97-AF65-F5344CB8AC3E}">
        <p14:creationId xmlns:p14="http://schemas.microsoft.com/office/powerpoint/2010/main" val="9054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9BF6734F-560B-46E1-86BC-65162B135AC4}" type="slidenum">
              <a:rPr lang="en-ZA" smtClean="0"/>
              <a:t>9</a:t>
            </a:fld>
            <a:endParaRPr lang="en-ZA"/>
          </a:p>
        </p:txBody>
      </p:sp>
    </p:spTree>
    <p:extLst>
      <p:ext uri="{BB962C8B-B14F-4D97-AF65-F5344CB8AC3E}">
        <p14:creationId xmlns:p14="http://schemas.microsoft.com/office/powerpoint/2010/main" val="3753030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dirty="0"/>
              <a:t>Click to edit Master title style</a:t>
            </a:r>
            <a:endParaRPr lang="en-ZA" dirty="0"/>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dirty="0"/>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dirty="0"/>
              <a:t>Click to edit Master title style</a:t>
            </a:r>
            <a:endParaRPr lang="en-ZA" dirty="0"/>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dirty="0"/>
              <a:t>Click to edit Master title style</a:t>
            </a:r>
            <a:endParaRPr lang="en-ZA" dirty="0"/>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dirty="0"/>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dirty="0"/>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dirty="0"/>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custDataLst>
      <p:tags r:id="rId7"/>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62" r:id="rId3"/>
    <p:sldLayoutId id="2147483664" r:id="rId4"/>
    <p:sldLayoutId id="2147483661" r:id="rId5"/>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simplilearn.com/top-data-analysis-tools-articl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simplilearn.com/tutorials/data-analytics-tutorial/business-intelligence-tool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implilearn.com/tutorials/agile-scrum-tutorial/agile-proces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ww.simplilearn.com/tutorials/project-management-tutorial/project-management-tools" TargetMode="External"/><Relationship Id="rId4" Type="http://schemas.openxmlformats.org/officeDocument/2006/relationships/hyperlink" Target="https://www.simplilearn.com/scrum-project-management-articl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simplilearn.com/what-is-business-intelligence-article" TargetMode="External"/><Relationship Id="rId3" Type="http://schemas.openxmlformats.org/officeDocument/2006/relationships/hyperlink" Target="https://www.simplilearn.com/how-to-learn-programming-article" TargetMode="External"/><Relationship Id="rId7" Type="http://schemas.openxmlformats.org/officeDocument/2006/relationships/hyperlink" Target="https://www.simplilearn.com/best-programming-languages-start-learning-today-article"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www.simplilearn.com/data-visualization-article" TargetMode="External"/><Relationship Id="rId11" Type="http://schemas.openxmlformats.org/officeDocument/2006/relationships/hyperlink" Target="https://www.simplilearn.com/learn-power-bi-article" TargetMode="External"/><Relationship Id="rId5" Type="http://schemas.openxmlformats.org/officeDocument/2006/relationships/hyperlink" Target="https://www.simplilearn.com/r-vs-python-battle-of-programming-languages-article" TargetMode="External"/><Relationship Id="rId10" Type="http://schemas.openxmlformats.org/officeDocument/2006/relationships/hyperlink" Target="https://www.simplilearn.com/learn-tableau-tips-to-start-article" TargetMode="External"/><Relationship Id="rId4" Type="http://schemas.openxmlformats.org/officeDocument/2006/relationships/hyperlink" Target="https://www.simplilearn.com/what-does-a-data-analyst-do-article" TargetMode="External"/><Relationship Id="rId9" Type="http://schemas.openxmlformats.org/officeDocument/2006/relationships/hyperlink" Target="https://www.simplilearn.com/business-analysis-techniques-artic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A798-EF08-B150-7A7A-9CD5EC47FB21}"/>
              </a:ext>
            </a:extLst>
          </p:cNvPr>
          <p:cNvSpPr>
            <a:spLocks noGrp="1"/>
          </p:cNvSpPr>
          <p:nvPr>
            <p:ph type="title"/>
          </p:nvPr>
        </p:nvSpPr>
        <p:spPr/>
        <p:txBody>
          <a:bodyPr/>
          <a:lstStyle/>
          <a:p>
            <a:r>
              <a:rPr lang="en-ZA" dirty="0"/>
              <a:t>QUIZ</a:t>
            </a:r>
          </a:p>
        </p:txBody>
      </p:sp>
      <p:sp>
        <p:nvSpPr>
          <p:cNvPr id="3" name="Content Placeholder 2">
            <a:extLst>
              <a:ext uri="{FF2B5EF4-FFF2-40B4-BE49-F238E27FC236}">
                <a16:creationId xmlns:a16="http://schemas.microsoft.com/office/drawing/2014/main" id="{D44C83CF-191A-457B-6C9E-F2AC098EF9EA}"/>
              </a:ext>
            </a:extLst>
          </p:cNvPr>
          <p:cNvSpPr txBox="1">
            <a:spLocks/>
          </p:cNvSpPr>
          <p:nvPr/>
        </p:nvSpPr>
        <p:spPr>
          <a:xfrm>
            <a:off x="703234" y="1397478"/>
            <a:ext cx="10650566" cy="52837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latin typeface="+mn-lt"/>
              </a:rPr>
              <a:t>Question 1: What is the role of a data analyst? </a:t>
            </a:r>
          </a:p>
          <a:p>
            <a:pPr marL="0" indent="0">
              <a:buNone/>
            </a:pPr>
            <a:r>
              <a:rPr lang="en-ZA" dirty="0">
                <a:latin typeface="+mn-lt"/>
              </a:rPr>
              <a:t>A) Develop software</a:t>
            </a:r>
          </a:p>
          <a:p>
            <a:pPr marL="0" indent="0">
              <a:buNone/>
            </a:pPr>
            <a:r>
              <a:rPr lang="en-ZA" dirty="0">
                <a:latin typeface="+mn-lt"/>
              </a:rPr>
              <a:t>B) Manage IT infrastructure</a:t>
            </a:r>
          </a:p>
          <a:p>
            <a:pPr marL="0" indent="0">
              <a:buNone/>
            </a:pPr>
            <a:r>
              <a:rPr lang="en-ZA" dirty="0">
                <a:latin typeface="+mn-lt"/>
              </a:rPr>
              <a:t>C) Gather and analyse information </a:t>
            </a:r>
          </a:p>
          <a:p>
            <a:pPr marL="0" indent="0">
              <a:buNone/>
            </a:pPr>
            <a:r>
              <a:rPr lang="en-ZA" dirty="0">
                <a:latin typeface="+mn-lt"/>
              </a:rPr>
              <a:t>D) Write code</a:t>
            </a:r>
          </a:p>
          <a:p>
            <a:pPr marL="0" indent="0">
              <a:buNone/>
            </a:pPr>
            <a:endParaRPr lang="en-ZA" dirty="0">
              <a:latin typeface="+mn-lt"/>
            </a:endParaRPr>
          </a:p>
          <a:p>
            <a:pPr marL="0" indent="0">
              <a:buNone/>
            </a:pPr>
            <a:r>
              <a:rPr lang="en-ZA" dirty="0">
                <a:latin typeface="+mn-lt"/>
              </a:rPr>
              <a:t>Question 2: What type of diagrams are commonly used by business analysts to visualize processes and workflows? </a:t>
            </a:r>
          </a:p>
          <a:p>
            <a:pPr marL="0" indent="0">
              <a:buNone/>
            </a:pPr>
            <a:r>
              <a:rPr lang="en-ZA" dirty="0">
                <a:latin typeface="+mn-lt"/>
              </a:rPr>
              <a:t>A) Pie charts</a:t>
            </a:r>
          </a:p>
          <a:p>
            <a:pPr marL="0" indent="0">
              <a:buNone/>
            </a:pPr>
            <a:r>
              <a:rPr lang="en-ZA" dirty="0">
                <a:latin typeface="+mn-lt"/>
              </a:rPr>
              <a:t>B) UML diagram</a:t>
            </a:r>
          </a:p>
          <a:p>
            <a:pPr marL="0" indent="0">
              <a:buNone/>
            </a:pPr>
            <a:r>
              <a:rPr lang="en-ZA" dirty="0">
                <a:latin typeface="+mn-lt"/>
              </a:rPr>
              <a:t>C) Microsoft Word </a:t>
            </a:r>
          </a:p>
          <a:p>
            <a:pPr marL="0" indent="0">
              <a:buNone/>
            </a:pPr>
            <a:r>
              <a:rPr lang="en-ZA" dirty="0">
                <a:latin typeface="+mn-lt"/>
              </a:rPr>
              <a:t>D) PowerPoint</a:t>
            </a:r>
          </a:p>
        </p:txBody>
      </p:sp>
    </p:spTree>
    <p:extLst>
      <p:ext uri="{BB962C8B-B14F-4D97-AF65-F5344CB8AC3E}">
        <p14:creationId xmlns:p14="http://schemas.microsoft.com/office/powerpoint/2010/main" val="353958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A798-EF08-B150-7A7A-9CD5EC47FB21}"/>
              </a:ext>
            </a:extLst>
          </p:cNvPr>
          <p:cNvSpPr>
            <a:spLocks noGrp="1"/>
          </p:cNvSpPr>
          <p:nvPr>
            <p:ph type="title"/>
          </p:nvPr>
        </p:nvSpPr>
        <p:spPr/>
        <p:txBody>
          <a:bodyPr/>
          <a:lstStyle/>
          <a:p>
            <a:r>
              <a:rPr lang="en-ZA" dirty="0">
                <a:solidFill>
                  <a:srgbClr val="FF0000"/>
                </a:solidFill>
              </a:rPr>
              <a:t>QUIZ - ANSWERS</a:t>
            </a:r>
          </a:p>
        </p:txBody>
      </p:sp>
      <p:sp>
        <p:nvSpPr>
          <p:cNvPr id="3" name="Content Placeholder 2">
            <a:extLst>
              <a:ext uri="{FF2B5EF4-FFF2-40B4-BE49-F238E27FC236}">
                <a16:creationId xmlns:a16="http://schemas.microsoft.com/office/drawing/2014/main" id="{D44C83CF-191A-457B-6C9E-F2AC098EF9EA}"/>
              </a:ext>
            </a:extLst>
          </p:cNvPr>
          <p:cNvSpPr txBox="1">
            <a:spLocks/>
          </p:cNvSpPr>
          <p:nvPr/>
        </p:nvSpPr>
        <p:spPr>
          <a:xfrm>
            <a:off x="703234" y="1397478"/>
            <a:ext cx="10650566" cy="52837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latin typeface="+mn-lt"/>
              </a:rPr>
              <a:t>Question 1: What is the role of a data analyst? </a:t>
            </a:r>
          </a:p>
          <a:p>
            <a:pPr marL="0" indent="0">
              <a:buNone/>
            </a:pPr>
            <a:r>
              <a:rPr lang="en-ZA" dirty="0">
                <a:latin typeface="+mn-lt"/>
              </a:rPr>
              <a:t>A) Develop software</a:t>
            </a:r>
          </a:p>
          <a:p>
            <a:pPr marL="0" indent="0">
              <a:buNone/>
            </a:pPr>
            <a:r>
              <a:rPr lang="en-ZA" dirty="0">
                <a:latin typeface="+mn-lt"/>
              </a:rPr>
              <a:t>B) Manage IT infrastructure</a:t>
            </a:r>
          </a:p>
          <a:p>
            <a:pPr marL="0" indent="0">
              <a:buNone/>
            </a:pPr>
            <a:r>
              <a:rPr lang="en-ZA" b="1" dirty="0">
                <a:solidFill>
                  <a:srgbClr val="FF0000"/>
                </a:solidFill>
                <a:latin typeface="+mn-lt"/>
              </a:rPr>
              <a:t>C) Gather and analyse information </a:t>
            </a:r>
          </a:p>
          <a:p>
            <a:pPr marL="0" indent="0">
              <a:buNone/>
            </a:pPr>
            <a:r>
              <a:rPr lang="en-ZA" dirty="0">
                <a:latin typeface="+mn-lt"/>
              </a:rPr>
              <a:t>D) Write code</a:t>
            </a:r>
          </a:p>
          <a:p>
            <a:pPr marL="0" indent="0">
              <a:buNone/>
            </a:pPr>
            <a:endParaRPr lang="en-ZA" dirty="0">
              <a:latin typeface="+mn-lt"/>
            </a:endParaRPr>
          </a:p>
          <a:p>
            <a:pPr marL="0" indent="0">
              <a:buNone/>
            </a:pPr>
            <a:r>
              <a:rPr lang="en-ZA" dirty="0">
                <a:latin typeface="+mn-lt"/>
              </a:rPr>
              <a:t>Question 2: What type of diagrams are commonly used by business analysts to visualize processes and workflows? </a:t>
            </a:r>
          </a:p>
          <a:p>
            <a:pPr marL="0" indent="0">
              <a:buNone/>
            </a:pPr>
            <a:r>
              <a:rPr lang="en-ZA" dirty="0">
                <a:latin typeface="+mn-lt"/>
              </a:rPr>
              <a:t>A) Pie charts</a:t>
            </a:r>
          </a:p>
          <a:p>
            <a:pPr marL="0" indent="0">
              <a:buNone/>
            </a:pPr>
            <a:r>
              <a:rPr lang="en-ZA" b="1" dirty="0">
                <a:solidFill>
                  <a:srgbClr val="FF0000"/>
                </a:solidFill>
                <a:latin typeface="+mn-lt"/>
              </a:rPr>
              <a:t>B) UML diagram</a:t>
            </a:r>
          </a:p>
          <a:p>
            <a:pPr marL="0" indent="0">
              <a:buNone/>
            </a:pPr>
            <a:r>
              <a:rPr lang="en-ZA" dirty="0">
                <a:latin typeface="+mn-lt"/>
              </a:rPr>
              <a:t>C) Microsoft Word </a:t>
            </a:r>
          </a:p>
          <a:p>
            <a:pPr marL="0" indent="0">
              <a:buNone/>
            </a:pPr>
            <a:r>
              <a:rPr lang="en-ZA" dirty="0">
                <a:latin typeface="+mn-lt"/>
              </a:rPr>
              <a:t>D) PowerPoint</a:t>
            </a:r>
          </a:p>
        </p:txBody>
      </p:sp>
    </p:spTree>
    <p:extLst>
      <p:ext uri="{BB962C8B-B14F-4D97-AF65-F5344CB8AC3E}">
        <p14:creationId xmlns:p14="http://schemas.microsoft.com/office/powerpoint/2010/main" val="2482778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A798-EF08-B150-7A7A-9CD5EC47FB21}"/>
              </a:ext>
            </a:extLst>
          </p:cNvPr>
          <p:cNvSpPr>
            <a:spLocks noGrp="1"/>
          </p:cNvSpPr>
          <p:nvPr>
            <p:ph type="title"/>
          </p:nvPr>
        </p:nvSpPr>
        <p:spPr/>
        <p:txBody>
          <a:bodyPr/>
          <a:lstStyle/>
          <a:p>
            <a:r>
              <a:rPr lang="en-ZA" dirty="0"/>
              <a:t>QUIZ</a:t>
            </a:r>
          </a:p>
        </p:txBody>
      </p:sp>
      <p:sp>
        <p:nvSpPr>
          <p:cNvPr id="3" name="Content Placeholder 2">
            <a:extLst>
              <a:ext uri="{FF2B5EF4-FFF2-40B4-BE49-F238E27FC236}">
                <a16:creationId xmlns:a16="http://schemas.microsoft.com/office/drawing/2014/main" id="{D44C83CF-191A-457B-6C9E-F2AC098EF9EA}"/>
              </a:ext>
            </a:extLst>
          </p:cNvPr>
          <p:cNvSpPr txBox="1">
            <a:spLocks/>
          </p:cNvSpPr>
          <p:nvPr/>
        </p:nvSpPr>
        <p:spPr>
          <a:xfrm>
            <a:off x="703234" y="1397478"/>
            <a:ext cx="10650566" cy="52837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latin typeface="+mn-lt"/>
              </a:rPr>
              <a:t>Question 3: Which of the following is</a:t>
            </a:r>
            <a:r>
              <a:rPr lang="en-ZA" b="1" dirty="0">
                <a:latin typeface="+mn-lt"/>
              </a:rPr>
              <a:t> NOT </a:t>
            </a:r>
            <a:r>
              <a:rPr lang="en-ZA" dirty="0">
                <a:latin typeface="+mn-lt"/>
              </a:rPr>
              <a:t>a key skill for a business analyst? </a:t>
            </a:r>
          </a:p>
          <a:p>
            <a:pPr marL="0" indent="0">
              <a:buNone/>
            </a:pPr>
            <a:r>
              <a:rPr lang="en-ZA" dirty="0">
                <a:latin typeface="+mn-lt"/>
              </a:rPr>
              <a:t>A) </a:t>
            </a:r>
            <a:r>
              <a:rPr lang="en-US" dirty="0">
                <a:latin typeface="+mn-lt"/>
              </a:rPr>
              <a:t>Requirement Gathering</a:t>
            </a:r>
            <a:br>
              <a:rPr lang="en-US" dirty="0">
                <a:latin typeface="+mn-lt"/>
              </a:rPr>
            </a:br>
            <a:r>
              <a:rPr lang="en-US" dirty="0">
                <a:latin typeface="+mn-lt"/>
              </a:rPr>
              <a:t>B) Data Visualization</a:t>
            </a:r>
            <a:br>
              <a:rPr lang="en-US" dirty="0">
                <a:latin typeface="+mn-lt"/>
              </a:rPr>
            </a:br>
            <a:r>
              <a:rPr lang="en-US" dirty="0">
                <a:latin typeface="+mn-lt"/>
              </a:rPr>
              <a:t>C) Programming in Python</a:t>
            </a:r>
            <a:br>
              <a:rPr lang="en-US" dirty="0">
                <a:latin typeface="+mn-lt"/>
              </a:rPr>
            </a:br>
            <a:r>
              <a:rPr lang="en-US" dirty="0">
                <a:latin typeface="+mn-lt"/>
              </a:rPr>
              <a:t>D) Stakeholder Communication</a:t>
            </a:r>
            <a:endParaRPr lang="en-ZA" dirty="0">
              <a:latin typeface="+mn-lt"/>
            </a:endParaRPr>
          </a:p>
          <a:p>
            <a:pPr marL="0" indent="0">
              <a:buNone/>
            </a:pPr>
            <a:endParaRPr lang="en-ZA" dirty="0">
              <a:latin typeface="+mn-lt"/>
            </a:endParaRPr>
          </a:p>
          <a:p>
            <a:pPr marL="0" indent="0">
              <a:buNone/>
            </a:pPr>
            <a:r>
              <a:rPr lang="en-ZA" dirty="0">
                <a:latin typeface="+mn-lt"/>
              </a:rPr>
              <a:t>Question 4: </a:t>
            </a:r>
          </a:p>
          <a:p>
            <a:pPr marL="0" indent="0">
              <a:buNone/>
            </a:pPr>
            <a:endParaRPr lang="en-ZA" dirty="0">
              <a:latin typeface="+mn-lt"/>
            </a:endParaRPr>
          </a:p>
          <a:p>
            <a:pPr marL="0" indent="0">
              <a:buNone/>
            </a:pPr>
            <a:r>
              <a:rPr lang="en-ZA" dirty="0">
                <a:latin typeface="+mn-lt"/>
              </a:rPr>
              <a:t>Question 4: </a:t>
            </a:r>
            <a:r>
              <a:rPr lang="en-US" dirty="0">
                <a:latin typeface="+mn-lt"/>
              </a:rPr>
              <a:t>Which of the following activities is a typical responsibility of a data analyst?</a:t>
            </a:r>
          </a:p>
          <a:p>
            <a:pPr marL="0" indent="0">
              <a:buNone/>
            </a:pPr>
            <a:r>
              <a:rPr lang="en-US" dirty="0">
                <a:latin typeface="+mn-lt"/>
              </a:rPr>
              <a:t>A) Developing machine learning models</a:t>
            </a:r>
            <a:br>
              <a:rPr lang="en-US" dirty="0">
                <a:latin typeface="+mn-lt"/>
              </a:rPr>
            </a:br>
            <a:r>
              <a:rPr lang="en-US" dirty="0">
                <a:latin typeface="+mn-lt"/>
              </a:rPr>
              <a:t>B) Conducting user experience research</a:t>
            </a:r>
            <a:br>
              <a:rPr lang="en-US" dirty="0">
                <a:latin typeface="+mn-lt"/>
              </a:rPr>
            </a:br>
            <a:r>
              <a:rPr lang="en-US" dirty="0">
                <a:latin typeface="+mn-lt"/>
              </a:rPr>
              <a:t>C) Cleaning and transforming data</a:t>
            </a:r>
            <a:br>
              <a:rPr lang="en-US" dirty="0">
                <a:latin typeface="+mn-lt"/>
              </a:rPr>
            </a:br>
            <a:r>
              <a:rPr lang="en-US" dirty="0">
                <a:latin typeface="+mn-lt"/>
              </a:rPr>
              <a:t>D) Writing software code for applications</a:t>
            </a:r>
          </a:p>
        </p:txBody>
      </p:sp>
    </p:spTree>
    <p:extLst>
      <p:ext uri="{BB962C8B-B14F-4D97-AF65-F5344CB8AC3E}">
        <p14:creationId xmlns:p14="http://schemas.microsoft.com/office/powerpoint/2010/main" val="421689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A798-EF08-B150-7A7A-9CD5EC47FB21}"/>
              </a:ext>
            </a:extLst>
          </p:cNvPr>
          <p:cNvSpPr>
            <a:spLocks noGrp="1"/>
          </p:cNvSpPr>
          <p:nvPr>
            <p:ph type="title"/>
          </p:nvPr>
        </p:nvSpPr>
        <p:spPr/>
        <p:txBody>
          <a:bodyPr/>
          <a:lstStyle/>
          <a:p>
            <a:r>
              <a:rPr lang="en-ZA" dirty="0">
                <a:solidFill>
                  <a:srgbClr val="FF0000"/>
                </a:solidFill>
              </a:rPr>
              <a:t>QUIZ - ANSWERS</a:t>
            </a:r>
          </a:p>
        </p:txBody>
      </p:sp>
      <p:sp>
        <p:nvSpPr>
          <p:cNvPr id="3" name="Content Placeholder 2">
            <a:extLst>
              <a:ext uri="{FF2B5EF4-FFF2-40B4-BE49-F238E27FC236}">
                <a16:creationId xmlns:a16="http://schemas.microsoft.com/office/drawing/2014/main" id="{D44C83CF-191A-457B-6C9E-F2AC098EF9EA}"/>
              </a:ext>
            </a:extLst>
          </p:cNvPr>
          <p:cNvSpPr txBox="1">
            <a:spLocks/>
          </p:cNvSpPr>
          <p:nvPr/>
        </p:nvSpPr>
        <p:spPr>
          <a:xfrm>
            <a:off x="703234" y="1397478"/>
            <a:ext cx="10650566" cy="52837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ZA" dirty="0">
                <a:latin typeface="+mn-lt"/>
              </a:rPr>
              <a:t>Question 3: Which of the following is</a:t>
            </a:r>
            <a:r>
              <a:rPr lang="en-ZA" b="1" dirty="0">
                <a:latin typeface="+mn-lt"/>
              </a:rPr>
              <a:t> NOT </a:t>
            </a:r>
            <a:r>
              <a:rPr lang="en-ZA" dirty="0">
                <a:latin typeface="+mn-lt"/>
              </a:rPr>
              <a:t>a key skill for a business analyst? </a:t>
            </a:r>
          </a:p>
          <a:p>
            <a:pPr marL="0" indent="0">
              <a:buNone/>
            </a:pPr>
            <a:r>
              <a:rPr lang="en-ZA" dirty="0">
                <a:latin typeface="+mn-lt"/>
              </a:rPr>
              <a:t>A) </a:t>
            </a:r>
            <a:r>
              <a:rPr lang="en-US" dirty="0">
                <a:latin typeface="+mn-lt"/>
              </a:rPr>
              <a:t>Requirement Gathering</a:t>
            </a:r>
            <a:br>
              <a:rPr lang="en-US" dirty="0">
                <a:latin typeface="+mn-lt"/>
              </a:rPr>
            </a:br>
            <a:r>
              <a:rPr lang="en-US" dirty="0">
                <a:latin typeface="+mn-lt"/>
              </a:rPr>
              <a:t>B) Data Visualization</a:t>
            </a:r>
            <a:br>
              <a:rPr lang="en-US" dirty="0">
                <a:latin typeface="+mn-lt"/>
              </a:rPr>
            </a:br>
            <a:r>
              <a:rPr lang="en-US" b="1" dirty="0">
                <a:solidFill>
                  <a:srgbClr val="FF0000"/>
                </a:solidFill>
                <a:latin typeface="+mn-lt"/>
              </a:rPr>
              <a:t>C) Programming in Python</a:t>
            </a:r>
            <a:br>
              <a:rPr lang="en-US" dirty="0">
                <a:latin typeface="+mn-lt"/>
              </a:rPr>
            </a:br>
            <a:r>
              <a:rPr lang="en-US" dirty="0">
                <a:latin typeface="+mn-lt"/>
              </a:rPr>
              <a:t>D) Stakeholder Communication</a:t>
            </a:r>
            <a:endParaRPr lang="en-ZA" dirty="0">
              <a:latin typeface="+mn-lt"/>
            </a:endParaRPr>
          </a:p>
          <a:p>
            <a:pPr marL="0" indent="0">
              <a:buNone/>
            </a:pPr>
            <a:endParaRPr lang="en-ZA" dirty="0">
              <a:latin typeface="+mn-lt"/>
            </a:endParaRPr>
          </a:p>
          <a:p>
            <a:pPr marL="0" indent="0">
              <a:buNone/>
            </a:pPr>
            <a:r>
              <a:rPr lang="en-ZA" dirty="0">
                <a:latin typeface="+mn-lt"/>
              </a:rPr>
              <a:t>Question 4: </a:t>
            </a:r>
            <a:r>
              <a:rPr lang="en-US" dirty="0">
                <a:latin typeface="+mn-lt"/>
              </a:rPr>
              <a:t>Which of the following activities is a typical responsibility of a data analyst?</a:t>
            </a:r>
          </a:p>
          <a:p>
            <a:pPr marL="0" indent="0">
              <a:buNone/>
            </a:pPr>
            <a:r>
              <a:rPr lang="en-US" dirty="0">
                <a:latin typeface="+mn-lt"/>
              </a:rPr>
              <a:t>A) Developing machine learning models</a:t>
            </a:r>
            <a:br>
              <a:rPr lang="en-US" dirty="0">
                <a:latin typeface="+mn-lt"/>
              </a:rPr>
            </a:br>
            <a:r>
              <a:rPr lang="en-US" dirty="0">
                <a:latin typeface="+mn-lt"/>
              </a:rPr>
              <a:t>B) Conducting user experience research</a:t>
            </a:r>
            <a:br>
              <a:rPr lang="en-US" dirty="0">
                <a:latin typeface="+mn-lt"/>
              </a:rPr>
            </a:br>
            <a:r>
              <a:rPr lang="en-US" b="1" dirty="0">
                <a:solidFill>
                  <a:srgbClr val="FF0000"/>
                </a:solidFill>
                <a:latin typeface="+mn-lt"/>
              </a:rPr>
              <a:t>C) Cleaning and transforming data</a:t>
            </a:r>
            <a:br>
              <a:rPr lang="en-US" dirty="0">
                <a:latin typeface="+mn-lt"/>
              </a:rPr>
            </a:br>
            <a:r>
              <a:rPr lang="en-US" dirty="0">
                <a:latin typeface="+mn-lt"/>
              </a:rPr>
              <a:t>D) Writing software code for applications</a:t>
            </a:r>
          </a:p>
        </p:txBody>
      </p:sp>
    </p:spTree>
    <p:extLst>
      <p:ext uri="{BB962C8B-B14F-4D97-AF65-F5344CB8AC3E}">
        <p14:creationId xmlns:p14="http://schemas.microsoft.com/office/powerpoint/2010/main" val="326694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p:txBody>
          <a:bodyPr>
            <a:normAutofit fontScale="90000"/>
          </a:bodyPr>
          <a:lstStyle/>
          <a:p>
            <a:r>
              <a:rPr lang="en-ZA" dirty="0"/>
              <a:t>FIT 152</a:t>
            </a:r>
            <a:br>
              <a:rPr lang="en-ZA" dirty="0"/>
            </a:br>
            <a:br>
              <a:rPr lang="en-ZA" dirty="0"/>
            </a:br>
            <a:r>
              <a:rPr lang="en-ZA" dirty="0"/>
              <a:t>Fundamentals of Information Technology</a:t>
            </a:r>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p:txBody>
          <a:bodyPr/>
          <a:lstStyle/>
          <a:p>
            <a:r>
              <a:rPr lang="en-ZA" b="1" dirty="0"/>
              <a:t>Lecture 9</a:t>
            </a:r>
          </a:p>
          <a:p>
            <a:r>
              <a:rPr lang="en-ZA" dirty="0"/>
              <a:t>Topic 4: Development and deployment of IT systems</a:t>
            </a: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4924-FACE-7322-63F1-559F3767E8CA}"/>
              </a:ext>
            </a:extLst>
          </p:cNvPr>
          <p:cNvSpPr>
            <a:spLocks noGrp="1"/>
          </p:cNvSpPr>
          <p:nvPr>
            <p:ph type="title"/>
          </p:nvPr>
        </p:nvSpPr>
        <p:spPr/>
        <p:txBody>
          <a:bodyPr/>
          <a:lstStyle/>
          <a:p>
            <a:r>
              <a:rPr lang="en-ZA" dirty="0"/>
              <a:t>FIT 152: Module outcomes</a:t>
            </a:r>
          </a:p>
        </p:txBody>
      </p:sp>
      <p:sp>
        <p:nvSpPr>
          <p:cNvPr id="3" name="Content Placeholder 2">
            <a:extLst>
              <a:ext uri="{FF2B5EF4-FFF2-40B4-BE49-F238E27FC236}">
                <a16:creationId xmlns:a16="http://schemas.microsoft.com/office/drawing/2014/main" id="{64C00626-049B-ECBA-1DEB-B435755C76CD}"/>
              </a:ext>
            </a:extLst>
          </p:cNvPr>
          <p:cNvSpPr>
            <a:spLocks noGrp="1"/>
          </p:cNvSpPr>
          <p:nvPr>
            <p:ph idx="1"/>
          </p:nvPr>
        </p:nvSpPr>
        <p:spPr>
          <a:xfrm>
            <a:off x="703234" y="1397478"/>
            <a:ext cx="10650566" cy="4779485"/>
          </a:xfrm>
        </p:spPr>
        <p:txBody>
          <a:bodyPr>
            <a:normAutofit/>
          </a:bodyPr>
          <a:lstStyle/>
          <a:p>
            <a:pPr marL="0" indent="0">
              <a:lnSpc>
                <a:spcPct val="130000"/>
              </a:lnSpc>
              <a:spcAft>
                <a:spcPts val="1000"/>
              </a:spcAft>
              <a:buNone/>
            </a:pPr>
            <a:r>
              <a:rPr lang="en-US" sz="1800"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Upon successful completion of this course, the student will be able to:</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the relationship between IT and related and informing disciplines.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insight in the history of computing technology, and an understanding of the Internet, and the World-Wide Web, as well as the components of an IT system and how they interrelate. </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complexity in an information technology environment and how and why it occurs. </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b="1" dirty="0">
                <a:solidFill>
                  <a:srgbClr val="FF0000"/>
                </a:solidFill>
                <a:effectLst/>
                <a:latin typeface="Calibri" panose="020F0502020204030204" pitchFamily="34" charset="0"/>
                <a:ea typeface="Calibri" panose="020F0502020204030204" pitchFamily="34" charset="0"/>
                <a:cs typeface="Cambria" panose="02040503050406030204" pitchFamily="18" charset="0"/>
              </a:rPr>
              <a:t>Demonstrate an understanding of why life-long learning and continued professional development is critical for an IT professional.</a:t>
            </a:r>
            <a:endParaRPr lang="en-ZA" sz="1800" b="1"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b="1" dirty="0">
                <a:solidFill>
                  <a:srgbClr val="FF0000"/>
                </a:solidFill>
                <a:effectLst/>
                <a:latin typeface="Calibri" panose="020F0502020204030204" pitchFamily="34" charset="0"/>
                <a:ea typeface="Calibri" panose="020F0502020204030204" pitchFamily="34" charset="0"/>
                <a:cs typeface="Cambria" panose="02040503050406030204" pitchFamily="18" charset="0"/>
              </a:rPr>
              <a:t>Illustrate the use of information and communication technologies to solve problems.</a:t>
            </a:r>
            <a:endParaRPr lang="en-ZA" sz="1800" b="1"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how and to what extent IT has changed various application domains.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endParaRPr lang="en-ZA" dirty="0"/>
          </a:p>
        </p:txBody>
      </p:sp>
    </p:spTree>
    <p:extLst>
      <p:ext uri="{BB962C8B-B14F-4D97-AF65-F5344CB8AC3E}">
        <p14:creationId xmlns:p14="http://schemas.microsoft.com/office/powerpoint/2010/main" val="17031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A8B-6485-9335-174F-F34E3D2B933A}"/>
              </a:ext>
            </a:extLst>
          </p:cNvPr>
          <p:cNvSpPr>
            <a:spLocks noGrp="1"/>
          </p:cNvSpPr>
          <p:nvPr>
            <p:ph type="title"/>
          </p:nvPr>
        </p:nvSpPr>
        <p:spPr/>
        <p:txBody>
          <a:bodyPr/>
          <a:lstStyle/>
          <a:p>
            <a:r>
              <a:rPr lang="en-ZA" dirty="0"/>
              <a:t>The role of the IT Professional</a:t>
            </a:r>
          </a:p>
        </p:txBody>
      </p:sp>
      <p:sp>
        <p:nvSpPr>
          <p:cNvPr id="3" name="Content Placeholder 2">
            <a:extLst>
              <a:ext uri="{FF2B5EF4-FFF2-40B4-BE49-F238E27FC236}">
                <a16:creationId xmlns:a16="http://schemas.microsoft.com/office/drawing/2014/main" id="{269A6092-C723-D90B-233B-9A0D05F7FC22}"/>
              </a:ext>
            </a:extLst>
          </p:cNvPr>
          <p:cNvSpPr>
            <a:spLocks noGrp="1"/>
          </p:cNvSpPr>
          <p:nvPr>
            <p:ph idx="1"/>
          </p:nvPr>
        </p:nvSpPr>
        <p:spPr/>
        <p:txBody>
          <a:bodyPr>
            <a:normAutofit lnSpcReduction="10000"/>
          </a:bodyPr>
          <a:lstStyle/>
          <a:p>
            <a:r>
              <a:rPr lang="en-ZA" dirty="0">
                <a:latin typeface="+mn-lt"/>
              </a:rPr>
              <a:t>Definition of an IT Professional</a:t>
            </a:r>
          </a:p>
          <a:p>
            <a:pPr lvl="1"/>
            <a:r>
              <a:rPr lang="en-GB" b="0" i="0" dirty="0">
                <a:solidFill>
                  <a:srgbClr val="0D0D0D"/>
                </a:solidFill>
                <a:effectLst/>
                <a:highlight>
                  <a:srgbClr val="FFFFFF"/>
                </a:highlight>
                <a:latin typeface="+mn-lt"/>
              </a:rPr>
              <a:t>An IT professional is an expert who utilizes technology to solve business problems, enhance efficiency, and drive innovation across various industries.</a:t>
            </a:r>
          </a:p>
          <a:p>
            <a:pPr lvl="1"/>
            <a:r>
              <a:rPr lang="en-GB" b="0" i="0" dirty="0">
                <a:solidFill>
                  <a:srgbClr val="0D0D0D"/>
                </a:solidFill>
                <a:effectLst/>
                <a:highlight>
                  <a:srgbClr val="FFFFFF"/>
                </a:highlight>
                <a:latin typeface="+mn-lt"/>
              </a:rPr>
              <a:t>At its core, the role of an IT professional is to leverage technology to solve problems, improve processes, and drive innovation.</a:t>
            </a:r>
          </a:p>
          <a:p>
            <a:pPr lvl="1"/>
            <a:r>
              <a:rPr lang="en-GB" b="0" i="0" dirty="0">
                <a:solidFill>
                  <a:srgbClr val="0D0D0D"/>
                </a:solidFill>
                <a:effectLst/>
                <a:highlight>
                  <a:srgbClr val="FFFFFF"/>
                </a:highlight>
                <a:latin typeface="+mn-lt"/>
              </a:rPr>
              <a:t>IT professionals are responsible for designing, developing, implementing, and maintaining various technology systems, networks, and applications.</a:t>
            </a:r>
          </a:p>
          <a:p>
            <a:pPr lvl="1"/>
            <a:r>
              <a:rPr lang="en-GB" b="0" i="0" dirty="0">
                <a:solidFill>
                  <a:srgbClr val="0D0D0D"/>
                </a:solidFill>
                <a:effectLst/>
                <a:highlight>
                  <a:srgbClr val="FFFFFF"/>
                </a:highlight>
                <a:latin typeface="+mn-lt"/>
              </a:rPr>
              <a:t>They work across different industries, including healthcare, finance, education, entertainment, and government, among others.</a:t>
            </a:r>
          </a:p>
          <a:p>
            <a:pPr lvl="1"/>
            <a:endParaRPr lang="en-ZA" b="0" i="0" dirty="0">
              <a:solidFill>
                <a:srgbClr val="0D0D0D"/>
              </a:solidFill>
              <a:effectLst/>
              <a:highlight>
                <a:srgbClr val="FFFFFF"/>
              </a:highlight>
              <a:latin typeface="+mn-lt"/>
            </a:endParaRPr>
          </a:p>
          <a:p>
            <a:r>
              <a:rPr lang="en-ZA" dirty="0">
                <a:solidFill>
                  <a:srgbClr val="0D0D0D"/>
                </a:solidFill>
                <a:highlight>
                  <a:srgbClr val="FFFFFF"/>
                </a:highlight>
                <a:latin typeface="+mn-lt"/>
              </a:rPr>
              <a:t>Essential skills of an IT Professional</a:t>
            </a:r>
          </a:p>
          <a:p>
            <a:pPr lvl="1"/>
            <a:r>
              <a:rPr lang="en-ZA" dirty="0">
                <a:solidFill>
                  <a:srgbClr val="0D0D0D"/>
                </a:solidFill>
                <a:highlight>
                  <a:srgbClr val="FFFFFF"/>
                </a:highlight>
                <a:latin typeface="+mn-lt"/>
              </a:rPr>
              <a:t>Problem solving</a:t>
            </a:r>
          </a:p>
          <a:p>
            <a:pPr lvl="1"/>
            <a:r>
              <a:rPr lang="en-ZA" dirty="0">
                <a:solidFill>
                  <a:srgbClr val="0D0D0D"/>
                </a:solidFill>
                <a:highlight>
                  <a:srgbClr val="FFFFFF"/>
                </a:highlight>
                <a:latin typeface="+mn-lt"/>
              </a:rPr>
              <a:t>Technical expertise</a:t>
            </a:r>
          </a:p>
          <a:p>
            <a:pPr lvl="1"/>
            <a:r>
              <a:rPr lang="en-ZA" dirty="0">
                <a:solidFill>
                  <a:srgbClr val="0D0D0D"/>
                </a:solidFill>
                <a:highlight>
                  <a:srgbClr val="FFFFFF"/>
                </a:highlight>
                <a:latin typeface="+mn-lt"/>
              </a:rPr>
              <a:t>Communication skills</a:t>
            </a:r>
          </a:p>
          <a:p>
            <a:pPr lvl="1"/>
            <a:r>
              <a:rPr lang="en-ZA" dirty="0">
                <a:solidFill>
                  <a:srgbClr val="0D0D0D"/>
                </a:solidFill>
                <a:highlight>
                  <a:srgbClr val="FFFFFF"/>
                </a:highlight>
                <a:latin typeface="+mn-lt"/>
              </a:rPr>
              <a:t>Adaptability</a:t>
            </a:r>
          </a:p>
          <a:p>
            <a:pPr lvl="1"/>
            <a:r>
              <a:rPr lang="en-ZA" dirty="0">
                <a:solidFill>
                  <a:srgbClr val="0D0D0D"/>
                </a:solidFill>
                <a:highlight>
                  <a:srgbClr val="FFFFFF"/>
                </a:highlight>
                <a:latin typeface="+mn-lt"/>
              </a:rPr>
              <a:t>Attention to detail</a:t>
            </a:r>
            <a:endParaRPr lang="en-ZA" dirty="0">
              <a:latin typeface="+mn-lt"/>
            </a:endParaRPr>
          </a:p>
        </p:txBody>
      </p:sp>
      <p:sp>
        <p:nvSpPr>
          <p:cNvPr id="4" name="TextBox 3">
            <a:extLst>
              <a:ext uri="{FF2B5EF4-FFF2-40B4-BE49-F238E27FC236}">
                <a16:creationId xmlns:a16="http://schemas.microsoft.com/office/drawing/2014/main" id="{4EFF15D4-9DF6-E6EE-84C1-B1F4AFA1EB5C}"/>
              </a:ext>
            </a:extLst>
          </p:cNvPr>
          <p:cNvSpPr txBox="1"/>
          <p:nvPr/>
        </p:nvSpPr>
        <p:spPr>
          <a:xfrm>
            <a:off x="8095488" y="304800"/>
            <a:ext cx="3840480" cy="400110"/>
          </a:xfrm>
          <a:prstGeom prst="rect">
            <a:avLst/>
          </a:prstGeom>
          <a:noFill/>
        </p:spPr>
        <p:txBody>
          <a:bodyPr wrap="square" rtlCol="0">
            <a:spAutoFit/>
          </a:bodyPr>
          <a:lstStyle/>
          <a:p>
            <a:r>
              <a:rPr lang="en-ZA" sz="2000" dirty="0">
                <a:solidFill>
                  <a:schemeClr val="accent1"/>
                </a:solidFill>
              </a:rPr>
              <a:t>Read </a:t>
            </a:r>
            <a:r>
              <a:rPr lang="en-ZA" sz="2000" dirty="0" err="1">
                <a:solidFill>
                  <a:schemeClr val="accent1"/>
                </a:solidFill>
              </a:rPr>
              <a:t>Cadle</a:t>
            </a:r>
            <a:r>
              <a:rPr lang="en-ZA" sz="2000" dirty="0">
                <a:solidFill>
                  <a:schemeClr val="accent1"/>
                </a:solidFill>
              </a:rPr>
              <a:t>, Chapter 3</a:t>
            </a:r>
          </a:p>
        </p:txBody>
      </p:sp>
    </p:spTree>
    <p:extLst>
      <p:ext uri="{BB962C8B-B14F-4D97-AF65-F5344CB8AC3E}">
        <p14:creationId xmlns:p14="http://schemas.microsoft.com/office/powerpoint/2010/main" val="337967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A8B-6485-9335-174F-F34E3D2B933A}"/>
              </a:ext>
            </a:extLst>
          </p:cNvPr>
          <p:cNvSpPr>
            <a:spLocks noGrp="1"/>
          </p:cNvSpPr>
          <p:nvPr>
            <p:ph type="title"/>
          </p:nvPr>
        </p:nvSpPr>
        <p:spPr/>
        <p:txBody>
          <a:bodyPr/>
          <a:lstStyle/>
          <a:p>
            <a:r>
              <a:rPr lang="en-ZA" dirty="0"/>
              <a:t>The role of the IT Professional</a:t>
            </a:r>
          </a:p>
        </p:txBody>
      </p:sp>
      <p:sp>
        <p:nvSpPr>
          <p:cNvPr id="3" name="Content Placeholder 2">
            <a:extLst>
              <a:ext uri="{FF2B5EF4-FFF2-40B4-BE49-F238E27FC236}">
                <a16:creationId xmlns:a16="http://schemas.microsoft.com/office/drawing/2014/main" id="{269A6092-C723-D90B-233B-9A0D05F7FC22}"/>
              </a:ext>
            </a:extLst>
          </p:cNvPr>
          <p:cNvSpPr>
            <a:spLocks noGrp="1"/>
          </p:cNvSpPr>
          <p:nvPr>
            <p:ph idx="1"/>
          </p:nvPr>
        </p:nvSpPr>
        <p:spPr/>
        <p:txBody>
          <a:bodyPr>
            <a:normAutofit/>
          </a:bodyPr>
          <a:lstStyle/>
          <a:p>
            <a:pPr algn="l"/>
            <a:r>
              <a:rPr lang="en-GB" b="1" i="0" dirty="0">
                <a:solidFill>
                  <a:srgbClr val="0D0D0D"/>
                </a:solidFill>
                <a:effectLst/>
                <a:highlight>
                  <a:srgbClr val="FFFFFF"/>
                </a:highlight>
                <a:latin typeface="+mn-lt"/>
              </a:rPr>
              <a:t>Key Responsibilities:</a:t>
            </a:r>
            <a:endParaRPr lang="en-GB" b="0" i="0" dirty="0">
              <a:solidFill>
                <a:srgbClr val="0D0D0D"/>
              </a:solidFill>
              <a:effectLst/>
              <a:highlight>
                <a:srgbClr val="FFFFFF"/>
              </a:highlight>
              <a:latin typeface="+mn-lt"/>
            </a:endParaRPr>
          </a:p>
          <a:p>
            <a:pPr lvl="1"/>
            <a:r>
              <a:rPr lang="en-GB" b="1" i="0" dirty="0">
                <a:solidFill>
                  <a:srgbClr val="0D0D0D"/>
                </a:solidFill>
                <a:effectLst/>
                <a:highlight>
                  <a:srgbClr val="FFFFFF"/>
                </a:highlight>
                <a:latin typeface="+mn-lt"/>
              </a:rPr>
              <a:t>System Administration:</a:t>
            </a:r>
            <a:r>
              <a:rPr lang="en-GB" b="0" i="0" dirty="0">
                <a:solidFill>
                  <a:srgbClr val="0D0D0D"/>
                </a:solidFill>
                <a:effectLst/>
                <a:highlight>
                  <a:srgbClr val="FFFFFF"/>
                </a:highlight>
                <a:latin typeface="+mn-lt"/>
              </a:rPr>
              <a:t> Managing and maintaining computer systems, servers, networks, and databases to ensure they operate efficiently and securely.</a:t>
            </a:r>
          </a:p>
          <a:p>
            <a:pPr lvl="1"/>
            <a:r>
              <a:rPr lang="en-GB" b="1" i="0" dirty="0">
                <a:solidFill>
                  <a:srgbClr val="0D0D0D"/>
                </a:solidFill>
                <a:effectLst/>
                <a:highlight>
                  <a:srgbClr val="FFFFFF"/>
                </a:highlight>
                <a:latin typeface="+mn-lt"/>
              </a:rPr>
              <a:t>Software Development:</a:t>
            </a:r>
            <a:r>
              <a:rPr lang="en-GB" b="0" i="0" dirty="0">
                <a:solidFill>
                  <a:srgbClr val="0D0D0D"/>
                </a:solidFill>
                <a:effectLst/>
                <a:highlight>
                  <a:srgbClr val="FFFFFF"/>
                </a:highlight>
                <a:latin typeface="+mn-lt"/>
              </a:rPr>
              <a:t> Creating, testing, and deploying software applications to meet specific business needs or user requirements.</a:t>
            </a:r>
          </a:p>
          <a:p>
            <a:pPr lvl="1"/>
            <a:r>
              <a:rPr lang="en-GB" b="1" i="0" dirty="0">
                <a:solidFill>
                  <a:srgbClr val="0D0D0D"/>
                </a:solidFill>
                <a:effectLst/>
                <a:highlight>
                  <a:srgbClr val="FFFFFF"/>
                </a:highlight>
                <a:latin typeface="+mn-lt"/>
              </a:rPr>
              <a:t>Cybersecurity:</a:t>
            </a:r>
            <a:r>
              <a:rPr lang="en-GB" b="0" i="0" dirty="0">
                <a:solidFill>
                  <a:srgbClr val="0D0D0D"/>
                </a:solidFill>
                <a:effectLst/>
                <a:highlight>
                  <a:srgbClr val="FFFFFF"/>
                </a:highlight>
                <a:latin typeface="+mn-lt"/>
              </a:rPr>
              <a:t> Protecting sensitive data and systems from cyber threats, such as hackers, malware, and viruses.</a:t>
            </a:r>
          </a:p>
          <a:p>
            <a:pPr lvl="1"/>
            <a:r>
              <a:rPr lang="en-GB" b="1" i="0" dirty="0">
                <a:solidFill>
                  <a:srgbClr val="0D0D0D"/>
                </a:solidFill>
                <a:effectLst/>
                <a:highlight>
                  <a:srgbClr val="FFFFFF"/>
                </a:highlight>
                <a:latin typeface="+mn-lt"/>
              </a:rPr>
              <a:t>Data Analysis:</a:t>
            </a:r>
            <a:r>
              <a:rPr lang="en-GB" b="0" i="0" dirty="0">
                <a:solidFill>
                  <a:srgbClr val="0D0D0D"/>
                </a:solidFill>
                <a:effectLst/>
                <a:highlight>
                  <a:srgbClr val="FFFFFF"/>
                </a:highlight>
                <a:latin typeface="+mn-lt"/>
              </a:rPr>
              <a:t> Collecting, </a:t>
            </a:r>
            <a:r>
              <a:rPr lang="en-GB" b="0" i="0" dirty="0" err="1">
                <a:solidFill>
                  <a:srgbClr val="0D0D0D"/>
                </a:solidFill>
                <a:effectLst/>
                <a:highlight>
                  <a:srgbClr val="FFFFFF"/>
                </a:highlight>
                <a:latin typeface="+mn-lt"/>
              </a:rPr>
              <a:t>analyzing</a:t>
            </a:r>
            <a:r>
              <a:rPr lang="en-GB" b="0" i="0" dirty="0">
                <a:solidFill>
                  <a:srgbClr val="0D0D0D"/>
                </a:solidFill>
                <a:effectLst/>
                <a:highlight>
                  <a:srgbClr val="FFFFFF"/>
                </a:highlight>
                <a:latin typeface="+mn-lt"/>
              </a:rPr>
              <a:t>, and interpreting data to help organizations make informed decisions and gain competitive advantages.</a:t>
            </a:r>
          </a:p>
          <a:p>
            <a:pPr lvl="1"/>
            <a:r>
              <a:rPr lang="en-GB" b="1" i="0" dirty="0">
                <a:solidFill>
                  <a:srgbClr val="0D0D0D"/>
                </a:solidFill>
                <a:effectLst/>
                <a:highlight>
                  <a:srgbClr val="FFFFFF"/>
                </a:highlight>
                <a:latin typeface="+mn-lt"/>
              </a:rPr>
              <a:t>Technical Support:</a:t>
            </a:r>
            <a:r>
              <a:rPr lang="en-GB" b="0" i="0" dirty="0">
                <a:solidFill>
                  <a:srgbClr val="0D0D0D"/>
                </a:solidFill>
                <a:effectLst/>
                <a:highlight>
                  <a:srgbClr val="FFFFFF"/>
                </a:highlight>
                <a:latin typeface="+mn-lt"/>
              </a:rPr>
              <a:t> Assisting users with troubleshooting issues and providing technical assistance to ensure smooth operation of technology systems.</a:t>
            </a:r>
          </a:p>
          <a:p>
            <a:endParaRPr lang="en-ZA" dirty="0"/>
          </a:p>
        </p:txBody>
      </p:sp>
      <p:sp>
        <p:nvSpPr>
          <p:cNvPr id="4" name="TextBox 3">
            <a:extLst>
              <a:ext uri="{FF2B5EF4-FFF2-40B4-BE49-F238E27FC236}">
                <a16:creationId xmlns:a16="http://schemas.microsoft.com/office/drawing/2014/main" id="{4EFF15D4-9DF6-E6EE-84C1-B1F4AFA1EB5C}"/>
              </a:ext>
            </a:extLst>
          </p:cNvPr>
          <p:cNvSpPr txBox="1"/>
          <p:nvPr/>
        </p:nvSpPr>
        <p:spPr>
          <a:xfrm>
            <a:off x="8095488" y="304800"/>
            <a:ext cx="3840480" cy="400110"/>
          </a:xfrm>
          <a:prstGeom prst="rect">
            <a:avLst/>
          </a:prstGeom>
          <a:noFill/>
        </p:spPr>
        <p:txBody>
          <a:bodyPr wrap="square" rtlCol="0">
            <a:spAutoFit/>
          </a:bodyPr>
          <a:lstStyle/>
          <a:p>
            <a:r>
              <a:rPr lang="en-ZA" sz="2000" dirty="0">
                <a:solidFill>
                  <a:schemeClr val="accent1"/>
                </a:solidFill>
              </a:rPr>
              <a:t>Read </a:t>
            </a:r>
            <a:r>
              <a:rPr lang="en-ZA" sz="2000" dirty="0" err="1">
                <a:solidFill>
                  <a:schemeClr val="accent1"/>
                </a:solidFill>
              </a:rPr>
              <a:t>Cadle</a:t>
            </a:r>
            <a:r>
              <a:rPr lang="en-ZA" sz="2000" dirty="0">
                <a:solidFill>
                  <a:schemeClr val="accent1"/>
                </a:solidFill>
              </a:rPr>
              <a:t>, Chapter 3</a:t>
            </a:r>
          </a:p>
        </p:txBody>
      </p:sp>
      <p:pic>
        <p:nvPicPr>
          <p:cNvPr id="5" name="Picture 4">
            <a:extLst>
              <a:ext uri="{FF2B5EF4-FFF2-40B4-BE49-F238E27FC236}">
                <a16:creationId xmlns:a16="http://schemas.microsoft.com/office/drawing/2014/main" id="{2521A7CC-662A-B620-7956-38CDD633631C}"/>
              </a:ext>
            </a:extLst>
          </p:cNvPr>
          <p:cNvPicPr>
            <a:picLocks noChangeAspect="1"/>
          </p:cNvPicPr>
          <p:nvPr/>
        </p:nvPicPr>
        <p:blipFill>
          <a:blip r:embed="rId3"/>
          <a:stretch>
            <a:fillRect/>
          </a:stretch>
        </p:blipFill>
        <p:spPr>
          <a:xfrm>
            <a:off x="2170176" y="4528820"/>
            <a:ext cx="7083552" cy="2828290"/>
          </a:xfrm>
          <a:prstGeom prst="rect">
            <a:avLst/>
          </a:prstGeom>
        </p:spPr>
      </p:pic>
    </p:spTree>
    <p:extLst>
      <p:ext uri="{BB962C8B-B14F-4D97-AF65-F5344CB8AC3E}">
        <p14:creationId xmlns:p14="http://schemas.microsoft.com/office/powerpoint/2010/main" val="408819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A8B-6485-9335-174F-F34E3D2B933A}"/>
              </a:ext>
            </a:extLst>
          </p:cNvPr>
          <p:cNvSpPr>
            <a:spLocks noGrp="1"/>
          </p:cNvSpPr>
          <p:nvPr>
            <p:ph type="title"/>
          </p:nvPr>
        </p:nvSpPr>
        <p:spPr/>
        <p:txBody>
          <a:bodyPr/>
          <a:lstStyle/>
          <a:p>
            <a:r>
              <a:rPr lang="en-ZA" dirty="0"/>
              <a:t>Business Analyst</a:t>
            </a:r>
          </a:p>
        </p:txBody>
      </p:sp>
      <p:sp>
        <p:nvSpPr>
          <p:cNvPr id="3" name="Content Placeholder 2">
            <a:extLst>
              <a:ext uri="{FF2B5EF4-FFF2-40B4-BE49-F238E27FC236}">
                <a16:creationId xmlns:a16="http://schemas.microsoft.com/office/drawing/2014/main" id="{269A6092-C723-D90B-233B-9A0D05F7FC22}"/>
              </a:ext>
            </a:extLst>
          </p:cNvPr>
          <p:cNvSpPr>
            <a:spLocks noGrp="1"/>
          </p:cNvSpPr>
          <p:nvPr>
            <p:ph idx="1"/>
          </p:nvPr>
        </p:nvSpPr>
        <p:spPr>
          <a:xfrm>
            <a:off x="703234" y="1397479"/>
            <a:ext cx="5392766" cy="4375150"/>
          </a:xfrm>
        </p:spPr>
        <p:txBody>
          <a:bodyPr>
            <a:normAutofit/>
          </a:bodyPr>
          <a:lstStyle/>
          <a:p>
            <a:pPr algn="l"/>
            <a:r>
              <a:rPr lang="en-GB" b="0" i="0" dirty="0">
                <a:solidFill>
                  <a:srgbClr val="1F1F1F"/>
                </a:solidFill>
                <a:effectLst/>
                <a:highlight>
                  <a:srgbClr val="FFFFFF"/>
                </a:highlight>
                <a:latin typeface="+mn-lt"/>
              </a:rPr>
              <a:t>Business analysts </a:t>
            </a:r>
            <a:r>
              <a:rPr lang="en-GB" b="0" i="0" dirty="0">
                <a:solidFill>
                  <a:srgbClr val="040C28"/>
                </a:solidFill>
                <a:effectLst/>
                <a:latin typeface="+mn-lt"/>
              </a:rPr>
              <a:t>use data to form business insights and recommend changes in businesses and other organizations</a:t>
            </a:r>
            <a:r>
              <a:rPr lang="en-GB" b="0" i="0" dirty="0">
                <a:solidFill>
                  <a:srgbClr val="1F1F1F"/>
                </a:solidFill>
                <a:effectLst/>
                <a:latin typeface="+mn-lt"/>
              </a:rPr>
              <a:t>.</a:t>
            </a:r>
            <a:r>
              <a:rPr lang="en-GB" b="0" i="0" dirty="0">
                <a:solidFill>
                  <a:srgbClr val="1F1F1F"/>
                </a:solidFill>
                <a:effectLst/>
                <a:highlight>
                  <a:srgbClr val="FFFFFF"/>
                </a:highlight>
                <a:latin typeface="+mn-lt"/>
              </a:rPr>
              <a:t> Business analysts can identify issues in virtually any part of an organization, including IT processes, organizational structures, or staff development.</a:t>
            </a:r>
          </a:p>
          <a:p>
            <a:pPr algn="l"/>
            <a:r>
              <a:rPr lang="en-GB" b="0" i="0" dirty="0">
                <a:solidFill>
                  <a:srgbClr val="4D5156"/>
                </a:solidFill>
                <a:effectLst/>
                <a:highlight>
                  <a:srgbClr val="FFFFFF"/>
                </a:highlight>
                <a:latin typeface="+mn-lt"/>
              </a:rPr>
              <a:t>A business analyst is a person who processes, interprets and documents business processes, products, services and software through analysis of data. The role of a business analyst is to ensure business efficiency increases through their knowledge of both IT and business function.</a:t>
            </a:r>
            <a:endParaRPr lang="en-ZA" dirty="0">
              <a:latin typeface="+mn-lt"/>
            </a:endParaRPr>
          </a:p>
        </p:txBody>
      </p:sp>
      <p:sp>
        <p:nvSpPr>
          <p:cNvPr id="4" name="TextBox 3">
            <a:extLst>
              <a:ext uri="{FF2B5EF4-FFF2-40B4-BE49-F238E27FC236}">
                <a16:creationId xmlns:a16="http://schemas.microsoft.com/office/drawing/2014/main" id="{4EFF15D4-9DF6-E6EE-84C1-B1F4AFA1EB5C}"/>
              </a:ext>
            </a:extLst>
          </p:cNvPr>
          <p:cNvSpPr txBox="1"/>
          <p:nvPr/>
        </p:nvSpPr>
        <p:spPr>
          <a:xfrm>
            <a:off x="8095488" y="304800"/>
            <a:ext cx="3840480" cy="400110"/>
          </a:xfrm>
          <a:prstGeom prst="rect">
            <a:avLst/>
          </a:prstGeom>
          <a:noFill/>
        </p:spPr>
        <p:txBody>
          <a:bodyPr wrap="square" rtlCol="0">
            <a:spAutoFit/>
          </a:bodyPr>
          <a:lstStyle/>
          <a:p>
            <a:r>
              <a:rPr lang="en-ZA" sz="2000" dirty="0">
                <a:solidFill>
                  <a:schemeClr val="accent1"/>
                </a:solidFill>
              </a:rPr>
              <a:t>Read </a:t>
            </a:r>
            <a:r>
              <a:rPr lang="en-ZA" sz="2000" dirty="0" err="1">
                <a:solidFill>
                  <a:schemeClr val="accent1"/>
                </a:solidFill>
              </a:rPr>
              <a:t>Cadle</a:t>
            </a:r>
            <a:r>
              <a:rPr lang="en-ZA" sz="2000" dirty="0">
                <a:solidFill>
                  <a:schemeClr val="accent1"/>
                </a:solidFill>
              </a:rPr>
              <a:t>, Chapter 3</a:t>
            </a:r>
          </a:p>
        </p:txBody>
      </p:sp>
      <p:pic>
        <p:nvPicPr>
          <p:cNvPr id="5" name="Picture 4">
            <a:extLst>
              <a:ext uri="{FF2B5EF4-FFF2-40B4-BE49-F238E27FC236}">
                <a16:creationId xmlns:a16="http://schemas.microsoft.com/office/drawing/2014/main" id="{11CB5FFD-07BD-2F0A-BA6B-EB90DAB758E7}"/>
              </a:ext>
            </a:extLst>
          </p:cNvPr>
          <p:cNvPicPr>
            <a:picLocks noChangeAspect="1"/>
          </p:cNvPicPr>
          <p:nvPr/>
        </p:nvPicPr>
        <p:blipFill>
          <a:blip r:embed="rId3"/>
          <a:stretch>
            <a:fillRect/>
          </a:stretch>
        </p:blipFill>
        <p:spPr>
          <a:xfrm>
            <a:off x="6350127" y="1081146"/>
            <a:ext cx="5734050" cy="5734050"/>
          </a:xfrm>
          <a:prstGeom prst="rect">
            <a:avLst/>
          </a:prstGeom>
        </p:spPr>
      </p:pic>
    </p:spTree>
    <p:extLst>
      <p:ext uri="{BB962C8B-B14F-4D97-AF65-F5344CB8AC3E}">
        <p14:creationId xmlns:p14="http://schemas.microsoft.com/office/powerpoint/2010/main" val="125262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A8B-6485-9335-174F-F34E3D2B933A}"/>
              </a:ext>
            </a:extLst>
          </p:cNvPr>
          <p:cNvSpPr>
            <a:spLocks noGrp="1"/>
          </p:cNvSpPr>
          <p:nvPr>
            <p:ph type="title"/>
          </p:nvPr>
        </p:nvSpPr>
        <p:spPr/>
        <p:txBody>
          <a:bodyPr/>
          <a:lstStyle/>
          <a:p>
            <a:r>
              <a:rPr lang="en-ZA" dirty="0"/>
              <a:t>Business Analyst skills</a:t>
            </a:r>
          </a:p>
        </p:txBody>
      </p:sp>
      <p:sp>
        <p:nvSpPr>
          <p:cNvPr id="3" name="Content Placeholder 2">
            <a:extLst>
              <a:ext uri="{FF2B5EF4-FFF2-40B4-BE49-F238E27FC236}">
                <a16:creationId xmlns:a16="http://schemas.microsoft.com/office/drawing/2014/main" id="{269A6092-C723-D90B-233B-9A0D05F7FC22}"/>
              </a:ext>
            </a:extLst>
          </p:cNvPr>
          <p:cNvSpPr>
            <a:spLocks noGrp="1"/>
          </p:cNvSpPr>
          <p:nvPr>
            <p:ph idx="1"/>
          </p:nvPr>
        </p:nvSpPr>
        <p:spPr/>
        <p:txBody>
          <a:bodyPr>
            <a:normAutofit fontScale="92500" lnSpcReduction="10000"/>
          </a:bodyPr>
          <a:lstStyle/>
          <a:p>
            <a:pPr algn="l"/>
            <a:r>
              <a:rPr lang="en-ZA" dirty="0">
                <a:latin typeface="+mn-lt"/>
              </a:rPr>
              <a:t>Data Analysis</a:t>
            </a:r>
          </a:p>
          <a:p>
            <a:pPr lvl="1"/>
            <a:r>
              <a:rPr lang="en-ZA" b="0" i="0" dirty="0">
                <a:solidFill>
                  <a:srgbClr val="51565E"/>
                </a:solidFill>
                <a:effectLst/>
                <a:highlight>
                  <a:srgbClr val="FFFFFF"/>
                </a:highlight>
                <a:latin typeface="Roboto" panose="02000000000000000000" pitchFamily="2" charset="0"/>
              </a:rPr>
              <a:t>Proficiency in </a:t>
            </a:r>
            <a:r>
              <a:rPr lang="en-ZA" b="0" i="0" u="none" strike="noStrike" dirty="0">
                <a:solidFill>
                  <a:srgbClr val="1179EF"/>
                </a:solidFill>
                <a:effectLst/>
                <a:highlight>
                  <a:srgbClr val="FFFFFF"/>
                </a:highlight>
                <a:latin typeface="Roboto" panose="02000000000000000000" pitchFamily="2" charset="0"/>
                <a:hlinkClick r:id="rId3" tooltip="data analysis tools"/>
              </a:rPr>
              <a:t>data analysis tools</a:t>
            </a:r>
            <a:r>
              <a:rPr lang="en-ZA" b="0" i="0" dirty="0">
                <a:solidFill>
                  <a:srgbClr val="51565E"/>
                </a:solidFill>
                <a:effectLst/>
                <a:highlight>
                  <a:srgbClr val="FFFFFF"/>
                </a:highlight>
                <a:latin typeface="Roboto" panose="02000000000000000000" pitchFamily="2" charset="0"/>
              </a:rPr>
              <a:t> and techniques, such as SQL (Structured Query Language), Excel, data visualization tools (e.g., Tableau, Power BI), and statistical analysis software (e.g., R, Python). These skills help business analysts extract insights from large datasets and make data-driven recommendations.</a:t>
            </a:r>
            <a:endParaRPr lang="en-ZA" b="0" i="0" dirty="0">
              <a:solidFill>
                <a:srgbClr val="51565E"/>
              </a:solidFill>
              <a:effectLst/>
              <a:highlight>
                <a:srgbClr val="FFFFFF"/>
              </a:highlight>
              <a:latin typeface="+mn-lt"/>
            </a:endParaRPr>
          </a:p>
          <a:p>
            <a:r>
              <a:rPr lang="en-ZA" dirty="0">
                <a:solidFill>
                  <a:srgbClr val="51565E"/>
                </a:solidFill>
                <a:highlight>
                  <a:srgbClr val="FFFFFF"/>
                </a:highlight>
                <a:latin typeface="+mn-lt"/>
              </a:rPr>
              <a:t>Business Intelligence tools</a:t>
            </a:r>
          </a:p>
          <a:p>
            <a:pPr lvl="1"/>
            <a:r>
              <a:rPr lang="en-GB" b="0" i="0" dirty="0">
                <a:solidFill>
                  <a:srgbClr val="51565E"/>
                </a:solidFill>
                <a:effectLst/>
                <a:highlight>
                  <a:srgbClr val="FFFFFF"/>
                </a:highlight>
                <a:latin typeface="Roboto" panose="02000000000000000000" pitchFamily="2" charset="0"/>
              </a:rPr>
              <a:t>Familiarity with </a:t>
            </a:r>
            <a:r>
              <a:rPr lang="en-GB" b="0" i="0" u="none" strike="noStrike" dirty="0">
                <a:solidFill>
                  <a:srgbClr val="1179EF"/>
                </a:solidFill>
                <a:effectLst/>
                <a:highlight>
                  <a:srgbClr val="FFFFFF"/>
                </a:highlight>
                <a:latin typeface="Roboto" panose="02000000000000000000" pitchFamily="2" charset="0"/>
                <a:hlinkClick r:id="rId4" tooltip="BI tools"/>
              </a:rPr>
              <a:t>BI tools</a:t>
            </a:r>
            <a:r>
              <a:rPr lang="en-GB" b="0" i="0" dirty="0">
                <a:solidFill>
                  <a:srgbClr val="51565E"/>
                </a:solidFill>
                <a:effectLst/>
                <a:highlight>
                  <a:srgbClr val="FFFFFF"/>
                </a:highlight>
                <a:latin typeface="Roboto" panose="02000000000000000000" pitchFamily="2" charset="0"/>
              </a:rPr>
              <a:t> like SAP BusinessObjects, IBM Cognos, or Microsoft Power BI. These tools enable business analysts to create reports, dashboards, and interactive visualizations to provide valuable insights to stakeholders.</a:t>
            </a:r>
            <a:endParaRPr lang="en-ZA" b="0" i="0" dirty="0">
              <a:solidFill>
                <a:srgbClr val="51565E"/>
              </a:solidFill>
              <a:effectLst/>
              <a:highlight>
                <a:srgbClr val="FFFFFF"/>
              </a:highlight>
              <a:latin typeface="+mn-lt"/>
            </a:endParaRPr>
          </a:p>
          <a:p>
            <a:r>
              <a:rPr lang="en-ZA" dirty="0">
                <a:solidFill>
                  <a:srgbClr val="51565E"/>
                </a:solidFill>
                <a:highlight>
                  <a:srgbClr val="FFFFFF"/>
                </a:highlight>
                <a:latin typeface="+mn-lt"/>
              </a:rPr>
              <a:t>Process modelling and analysis</a:t>
            </a:r>
          </a:p>
          <a:p>
            <a:pPr lvl="1"/>
            <a:r>
              <a:rPr lang="en-GB" b="0" i="0" dirty="0">
                <a:solidFill>
                  <a:srgbClr val="51565E"/>
                </a:solidFill>
                <a:effectLst/>
                <a:highlight>
                  <a:srgbClr val="FFFFFF"/>
                </a:highlight>
                <a:latin typeface="Roboto" panose="02000000000000000000" pitchFamily="2" charset="0"/>
              </a:rPr>
              <a:t>Knowledge of process </a:t>
            </a:r>
            <a:r>
              <a:rPr lang="en-GB" b="0" i="0" dirty="0" err="1">
                <a:solidFill>
                  <a:srgbClr val="51565E"/>
                </a:solidFill>
                <a:effectLst/>
                <a:highlight>
                  <a:srgbClr val="FFFFFF"/>
                </a:highlight>
                <a:latin typeface="Roboto" panose="02000000000000000000" pitchFamily="2" charset="0"/>
              </a:rPr>
              <a:t>modeling</a:t>
            </a:r>
            <a:r>
              <a:rPr lang="en-GB" b="0" i="0" dirty="0">
                <a:solidFill>
                  <a:srgbClr val="51565E"/>
                </a:solidFill>
                <a:effectLst/>
                <a:highlight>
                  <a:srgbClr val="FFFFFF"/>
                </a:highlight>
                <a:latin typeface="Roboto" panose="02000000000000000000" pitchFamily="2" charset="0"/>
              </a:rPr>
              <a:t> techniques, such as BPMN (Business Process Model and Notation), and process analysis tools like ARIS or Visio. Business analysts use these skills to map and </a:t>
            </a:r>
            <a:r>
              <a:rPr lang="en-GB" b="0" i="0" dirty="0" err="1">
                <a:solidFill>
                  <a:srgbClr val="51565E"/>
                </a:solidFill>
                <a:effectLst/>
                <a:highlight>
                  <a:srgbClr val="FFFFFF"/>
                </a:highlight>
                <a:latin typeface="Roboto" panose="02000000000000000000" pitchFamily="2" charset="0"/>
              </a:rPr>
              <a:t>analyze</a:t>
            </a:r>
            <a:r>
              <a:rPr lang="en-GB" b="0" i="0" dirty="0">
                <a:solidFill>
                  <a:srgbClr val="51565E"/>
                </a:solidFill>
                <a:effectLst/>
                <a:highlight>
                  <a:srgbClr val="FFFFFF"/>
                </a:highlight>
                <a:latin typeface="Roboto" panose="02000000000000000000" pitchFamily="2" charset="0"/>
              </a:rPr>
              <a:t> business processes, identify inefficiencies, and propose improvements.</a:t>
            </a:r>
            <a:endParaRPr lang="en-ZA" b="0" i="0" dirty="0">
              <a:solidFill>
                <a:srgbClr val="51565E"/>
              </a:solidFill>
              <a:effectLst/>
              <a:highlight>
                <a:srgbClr val="FFFFFF"/>
              </a:highlight>
              <a:latin typeface="+mn-lt"/>
            </a:endParaRPr>
          </a:p>
          <a:p>
            <a:r>
              <a:rPr lang="en-ZA" dirty="0">
                <a:solidFill>
                  <a:srgbClr val="51565E"/>
                </a:solidFill>
                <a:highlight>
                  <a:srgbClr val="FFFFFF"/>
                </a:highlight>
                <a:latin typeface="+mn-lt"/>
              </a:rPr>
              <a:t>Requirements management</a:t>
            </a:r>
          </a:p>
          <a:p>
            <a:pPr lvl="1"/>
            <a:r>
              <a:rPr lang="en-GB" b="0" i="0" dirty="0">
                <a:solidFill>
                  <a:srgbClr val="51565E"/>
                </a:solidFill>
                <a:effectLst/>
                <a:highlight>
                  <a:srgbClr val="FFFFFF"/>
                </a:highlight>
                <a:latin typeface="Roboto" panose="02000000000000000000" pitchFamily="2" charset="0"/>
              </a:rPr>
              <a:t>Proficiency in requirements management tools like JIRA, Confluence, or IBM Rational DOORS. These tools help business analysts capture, document, track, and manage requirements throughout the project lifecycle.</a:t>
            </a:r>
            <a:endParaRPr lang="en-ZA" dirty="0">
              <a:latin typeface="+mn-lt"/>
            </a:endParaRPr>
          </a:p>
        </p:txBody>
      </p:sp>
      <p:sp>
        <p:nvSpPr>
          <p:cNvPr id="4" name="TextBox 3">
            <a:extLst>
              <a:ext uri="{FF2B5EF4-FFF2-40B4-BE49-F238E27FC236}">
                <a16:creationId xmlns:a16="http://schemas.microsoft.com/office/drawing/2014/main" id="{4EFF15D4-9DF6-E6EE-84C1-B1F4AFA1EB5C}"/>
              </a:ext>
            </a:extLst>
          </p:cNvPr>
          <p:cNvSpPr txBox="1"/>
          <p:nvPr/>
        </p:nvSpPr>
        <p:spPr>
          <a:xfrm>
            <a:off x="8095488" y="304800"/>
            <a:ext cx="3840480" cy="400110"/>
          </a:xfrm>
          <a:prstGeom prst="rect">
            <a:avLst/>
          </a:prstGeom>
          <a:noFill/>
        </p:spPr>
        <p:txBody>
          <a:bodyPr wrap="square" rtlCol="0">
            <a:spAutoFit/>
          </a:bodyPr>
          <a:lstStyle/>
          <a:p>
            <a:r>
              <a:rPr lang="en-ZA" sz="2000" dirty="0">
                <a:solidFill>
                  <a:schemeClr val="accent1"/>
                </a:solidFill>
              </a:rPr>
              <a:t>Read </a:t>
            </a:r>
            <a:r>
              <a:rPr lang="en-ZA" sz="2000" dirty="0" err="1">
                <a:solidFill>
                  <a:schemeClr val="accent1"/>
                </a:solidFill>
              </a:rPr>
              <a:t>Cadle</a:t>
            </a:r>
            <a:r>
              <a:rPr lang="en-ZA" sz="2000" dirty="0">
                <a:solidFill>
                  <a:schemeClr val="accent1"/>
                </a:solidFill>
              </a:rPr>
              <a:t>, Chapter 3</a:t>
            </a:r>
          </a:p>
        </p:txBody>
      </p:sp>
    </p:spTree>
    <p:extLst>
      <p:ext uri="{BB962C8B-B14F-4D97-AF65-F5344CB8AC3E}">
        <p14:creationId xmlns:p14="http://schemas.microsoft.com/office/powerpoint/2010/main" val="366690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A8B-6485-9335-174F-F34E3D2B933A}"/>
              </a:ext>
            </a:extLst>
          </p:cNvPr>
          <p:cNvSpPr>
            <a:spLocks noGrp="1"/>
          </p:cNvSpPr>
          <p:nvPr>
            <p:ph type="title"/>
          </p:nvPr>
        </p:nvSpPr>
        <p:spPr/>
        <p:txBody>
          <a:bodyPr/>
          <a:lstStyle/>
          <a:p>
            <a:r>
              <a:rPr lang="en-ZA" dirty="0"/>
              <a:t>Business Analyst skills (</a:t>
            </a:r>
            <a:r>
              <a:rPr lang="en-ZA" dirty="0" err="1"/>
              <a:t>cont</a:t>
            </a:r>
            <a:r>
              <a:rPr lang="en-ZA" dirty="0"/>
              <a:t>)</a:t>
            </a:r>
          </a:p>
        </p:txBody>
      </p:sp>
      <p:sp>
        <p:nvSpPr>
          <p:cNvPr id="3" name="Content Placeholder 2">
            <a:extLst>
              <a:ext uri="{FF2B5EF4-FFF2-40B4-BE49-F238E27FC236}">
                <a16:creationId xmlns:a16="http://schemas.microsoft.com/office/drawing/2014/main" id="{269A6092-C723-D90B-233B-9A0D05F7FC22}"/>
              </a:ext>
            </a:extLst>
          </p:cNvPr>
          <p:cNvSpPr>
            <a:spLocks noGrp="1"/>
          </p:cNvSpPr>
          <p:nvPr>
            <p:ph idx="1"/>
          </p:nvPr>
        </p:nvSpPr>
        <p:spPr/>
        <p:txBody>
          <a:bodyPr>
            <a:normAutofit fontScale="92500"/>
          </a:bodyPr>
          <a:lstStyle/>
          <a:p>
            <a:pPr algn="l"/>
            <a:r>
              <a:rPr lang="en-ZA" dirty="0">
                <a:latin typeface="+mn-lt"/>
              </a:rPr>
              <a:t>Agile methodologies</a:t>
            </a:r>
          </a:p>
          <a:p>
            <a:pPr lvl="1"/>
            <a:r>
              <a:rPr lang="en-GB" b="0" i="0" dirty="0">
                <a:solidFill>
                  <a:srgbClr val="51565E"/>
                </a:solidFill>
                <a:effectLst/>
                <a:highlight>
                  <a:srgbClr val="FFFFFF"/>
                </a:highlight>
                <a:latin typeface="Roboto" panose="02000000000000000000" pitchFamily="2" charset="0"/>
              </a:rPr>
              <a:t>Understanding of </a:t>
            </a:r>
            <a:r>
              <a:rPr lang="en-GB" b="0" i="0" u="none" strike="noStrike" dirty="0">
                <a:solidFill>
                  <a:srgbClr val="1179EF"/>
                </a:solidFill>
                <a:effectLst/>
                <a:highlight>
                  <a:srgbClr val="FFFFFF"/>
                </a:highlight>
                <a:latin typeface="Roboto" panose="02000000000000000000" pitchFamily="2" charset="0"/>
                <a:hlinkClick r:id="rId3" tooltip="Agile methodologies"/>
              </a:rPr>
              <a:t>Agile methodologies</a:t>
            </a:r>
            <a:r>
              <a:rPr lang="en-GB" b="0" i="0" dirty="0">
                <a:solidFill>
                  <a:srgbClr val="51565E"/>
                </a:solidFill>
                <a:effectLst/>
                <a:highlight>
                  <a:srgbClr val="FFFFFF"/>
                </a:highlight>
                <a:latin typeface="Roboto" panose="02000000000000000000" pitchFamily="2" charset="0"/>
              </a:rPr>
              <a:t> like </a:t>
            </a:r>
            <a:r>
              <a:rPr lang="en-GB" b="0" i="0" u="none" strike="noStrike" dirty="0">
                <a:solidFill>
                  <a:srgbClr val="1179EF"/>
                </a:solidFill>
                <a:effectLst/>
                <a:highlight>
                  <a:srgbClr val="FFFFFF"/>
                </a:highlight>
                <a:latin typeface="Roboto" panose="02000000000000000000" pitchFamily="2" charset="0"/>
                <a:hlinkClick r:id="rId4" tooltip="Scrum"/>
              </a:rPr>
              <a:t>Scrum</a:t>
            </a:r>
            <a:r>
              <a:rPr lang="en-GB" b="0" i="0" dirty="0">
                <a:solidFill>
                  <a:srgbClr val="51565E"/>
                </a:solidFill>
                <a:effectLst/>
                <a:highlight>
                  <a:srgbClr val="FFFFFF"/>
                </a:highlight>
                <a:latin typeface="Roboto" panose="02000000000000000000" pitchFamily="2" charset="0"/>
              </a:rPr>
              <a:t> or Kanban, and familiarity with Agile </a:t>
            </a:r>
            <a:r>
              <a:rPr lang="en-GB" b="0" i="0" u="none" strike="noStrike" dirty="0">
                <a:solidFill>
                  <a:srgbClr val="1179EF"/>
                </a:solidFill>
                <a:effectLst/>
                <a:highlight>
                  <a:srgbClr val="FFFFFF"/>
                </a:highlight>
                <a:latin typeface="Roboto" panose="02000000000000000000" pitchFamily="2" charset="0"/>
                <a:hlinkClick r:id="rId5" tooltip="project management tools"/>
              </a:rPr>
              <a:t>project management tools </a:t>
            </a:r>
            <a:r>
              <a:rPr lang="en-GB" b="0" i="0" dirty="0">
                <a:solidFill>
                  <a:srgbClr val="51565E"/>
                </a:solidFill>
                <a:effectLst/>
                <a:highlight>
                  <a:srgbClr val="FFFFFF"/>
                </a:highlight>
                <a:latin typeface="Roboto" panose="02000000000000000000" pitchFamily="2" charset="0"/>
              </a:rPr>
              <a:t>like JIRA or Trello. Business analysts with Agile skills can effectively collaborate with development teams, facilitate sprint planning, and participate in Agile ceremonies.</a:t>
            </a:r>
            <a:endParaRPr lang="en-ZA" b="0" i="0" dirty="0">
              <a:solidFill>
                <a:srgbClr val="51565E"/>
              </a:solidFill>
              <a:effectLst/>
              <a:highlight>
                <a:srgbClr val="FFFFFF"/>
              </a:highlight>
              <a:latin typeface="+mn-lt"/>
            </a:endParaRPr>
          </a:p>
          <a:p>
            <a:r>
              <a:rPr lang="en-ZA" dirty="0">
                <a:solidFill>
                  <a:srgbClr val="51565E"/>
                </a:solidFill>
                <a:highlight>
                  <a:srgbClr val="FFFFFF"/>
                </a:highlight>
                <a:latin typeface="+mn-lt"/>
              </a:rPr>
              <a:t>Systems Analysis</a:t>
            </a:r>
          </a:p>
          <a:p>
            <a:pPr lvl="1"/>
            <a:r>
              <a:rPr lang="en-GB" b="0" i="0" dirty="0">
                <a:solidFill>
                  <a:srgbClr val="51565E"/>
                </a:solidFill>
                <a:effectLst/>
                <a:highlight>
                  <a:srgbClr val="FFFFFF"/>
                </a:highlight>
                <a:latin typeface="Roboto" panose="02000000000000000000" pitchFamily="2" charset="0"/>
              </a:rPr>
              <a:t>Knowledge of system analysis techniques, such as UML (Unified </a:t>
            </a:r>
            <a:r>
              <a:rPr lang="en-GB" b="0" i="0" dirty="0" err="1">
                <a:solidFill>
                  <a:srgbClr val="51565E"/>
                </a:solidFill>
                <a:effectLst/>
                <a:highlight>
                  <a:srgbClr val="FFFFFF"/>
                </a:highlight>
                <a:latin typeface="Roboto" panose="02000000000000000000" pitchFamily="2" charset="0"/>
              </a:rPr>
              <a:t>Modeling</a:t>
            </a:r>
            <a:r>
              <a:rPr lang="en-GB" b="0" i="0" dirty="0">
                <a:solidFill>
                  <a:srgbClr val="51565E"/>
                </a:solidFill>
                <a:effectLst/>
                <a:highlight>
                  <a:srgbClr val="FFFFFF"/>
                </a:highlight>
                <a:latin typeface="Roboto" panose="02000000000000000000" pitchFamily="2" charset="0"/>
              </a:rPr>
              <a:t> Language), to effectively analyse and document system requirements, use cases, and workflows.</a:t>
            </a:r>
            <a:endParaRPr lang="en-ZA" b="0" i="0" dirty="0">
              <a:solidFill>
                <a:srgbClr val="51565E"/>
              </a:solidFill>
              <a:effectLst/>
              <a:highlight>
                <a:srgbClr val="FFFFFF"/>
              </a:highlight>
              <a:latin typeface="+mn-lt"/>
            </a:endParaRPr>
          </a:p>
          <a:p>
            <a:r>
              <a:rPr lang="en-ZA" dirty="0">
                <a:solidFill>
                  <a:srgbClr val="51565E"/>
                </a:solidFill>
                <a:highlight>
                  <a:srgbClr val="FFFFFF"/>
                </a:highlight>
                <a:latin typeface="+mn-lt"/>
              </a:rPr>
              <a:t>Prototyping and wireframing</a:t>
            </a:r>
          </a:p>
          <a:p>
            <a:pPr lvl="1"/>
            <a:r>
              <a:rPr lang="en-GB" b="0" i="0" dirty="0">
                <a:solidFill>
                  <a:srgbClr val="51565E"/>
                </a:solidFill>
                <a:effectLst/>
                <a:highlight>
                  <a:srgbClr val="FFFFFF"/>
                </a:highlight>
                <a:latin typeface="Roboto" panose="02000000000000000000" pitchFamily="2" charset="0"/>
              </a:rPr>
              <a:t>Proficiency in tools like Axure RP, Balsamiq, or Sketch to create interactive prototypes, wireframes, and mock-ups. These skills enable business analysts to visually communicate requirements and validate solutions with stakeholders.</a:t>
            </a:r>
            <a:endParaRPr lang="en-ZA" b="0" i="0" dirty="0">
              <a:solidFill>
                <a:srgbClr val="51565E"/>
              </a:solidFill>
              <a:effectLst/>
              <a:highlight>
                <a:srgbClr val="FFFFFF"/>
              </a:highlight>
              <a:latin typeface="+mn-lt"/>
            </a:endParaRPr>
          </a:p>
          <a:p>
            <a:r>
              <a:rPr lang="en-ZA" dirty="0">
                <a:solidFill>
                  <a:srgbClr val="51565E"/>
                </a:solidFill>
                <a:highlight>
                  <a:srgbClr val="FFFFFF"/>
                </a:highlight>
                <a:latin typeface="+mn-lt"/>
              </a:rPr>
              <a:t>Knowledge of ERP and CRM systems</a:t>
            </a:r>
          </a:p>
          <a:p>
            <a:pPr lvl="1"/>
            <a:r>
              <a:rPr lang="en-GB" b="0" i="0" dirty="0">
                <a:solidFill>
                  <a:srgbClr val="51565E"/>
                </a:solidFill>
                <a:effectLst/>
                <a:highlight>
                  <a:srgbClr val="FFFFFF"/>
                </a:highlight>
                <a:latin typeface="Roboto" panose="02000000000000000000" pitchFamily="2" charset="0"/>
              </a:rPr>
              <a:t>Familiarity with enterprise resource planning (ERP) systems like SAP or Oracle, and customer relationship management (CRM) systems like Salesforce. Understanding these systems helps business analysts gather requirements, evaluate integration needs, and support implementation projects.</a:t>
            </a:r>
            <a:endParaRPr lang="en-ZA" dirty="0">
              <a:latin typeface="+mn-lt"/>
            </a:endParaRPr>
          </a:p>
        </p:txBody>
      </p:sp>
      <p:sp>
        <p:nvSpPr>
          <p:cNvPr id="4" name="TextBox 3">
            <a:extLst>
              <a:ext uri="{FF2B5EF4-FFF2-40B4-BE49-F238E27FC236}">
                <a16:creationId xmlns:a16="http://schemas.microsoft.com/office/drawing/2014/main" id="{4EFF15D4-9DF6-E6EE-84C1-B1F4AFA1EB5C}"/>
              </a:ext>
            </a:extLst>
          </p:cNvPr>
          <p:cNvSpPr txBox="1"/>
          <p:nvPr/>
        </p:nvSpPr>
        <p:spPr>
          <a:xfrm>
            <a:off x="8095488" y="304800"/>
            <a:ext cx="3840480" cy="400110"/>
          </a:xfrm>
          <a:prstGeom prst="rect">
            <a:avLst/>
          </a:prstGeom>
          <a:noFill/>
        </p:spPr>
        <p:txBody>
          <a:bodyPr wrap="square" rtlCol="0">
            <a:spAutoFit/>
          </a:bodyPr>
          <a:lstStyle/>
          <a:p>
            <a:r>
              <a:rPr lang="en-ZA" sz="2000" dirty="0">
                <a:solidFill>
                  <a:schemeClr val="accent1"/>
                </a:solidFill>
              </a:rPr>
              <a:t>Read </a:t>
            </a:r>
            <a:r>
              <a:rPr lang="en-ZA" sz="2000" dirty="0" err="1">
                <a:solidFill>
                  <a:schemeClr val="accent1"/>
                </a:solidFill>
              </a:rPr>
              <a:t>Cadle</a:t>
            </a:r>
            <a:r>
              <a:rPr lang="en-ZA" sz="2000" dirty="0">
                <a:solidFill>
                  <a:schemeClr val="accent1"/>
                </a:solidFill>
              </a:rPr>
              <a:t>, Chapter 3</a:t>
            </a:r>
          </a:p>
        </p:txBody>
      </p:sp>
    </p:spTree>
    <p:extLst>
      <p:ext uri="{BB962C8B-B14F-4D97-AF65-F5344CB8AC3E}">
        <p14:creationId xmlns:p14="http://schemas.microsoft.com/office/powerpoint/2010/main" val="309173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A8B-6485-9335-174F-F34E3D2B933A}"/>
              </a:ext>
            </a:extLst>
          </p:cNvPr>
          <p:cNvSpPr>
            <a:spLocks noGrp="1"/>
          </p:cNvSpPr>
          <p:nvPr>
            <p:ph type="title"/>
          </p:nvPr>
        </p:nvSpPr>
        <p:spPr/>
        <p:txBody>
          <a:bodyPr/>
          <a:lstStyle/>
          <a:p>
            <a:r>
              <a:rPr lang="en-ZA" dirty="0"/>
              <a:t>Business Analyst skills (</a:t>
            </a:r>
            <a:r>
              <a:rPr lang="en-ZA" dirty="0" err="1"/>
              <a:t>cont</a:t>
            </a:r>
            <a:r>
              <a:rPr lang="en-ZA" dirty="0"/>
              <a:t>)</a:t>
            </a:r>
          </a:p>
        </p:txBody>
      </p:sp>
      <p:sp>
        <p:nvSpPr>
          <p:cNvPr id="3" name="Content Placeholder 2">
            <a:extLst>
              <a:ext uri="{FF2B5EF4-FFF2-40B4-BE49-F238E27FC236}">
                <a16:creationId xmlns:a16="http://schemas.microsoft.com/office/drawing/2014/main" id="{269A6092-C723-D90B-233B-9A0D05F7FC22}"/>
              </a:ext>
            </a:extLst>
          </p:cNvPr>
          <p:cNvSpPr>
            <a:spLocks noGrp="1"/>
          </p:cNvSpPr>
          <p:nvPr>
            <p:ph idx="1"/>
          </p:nvPr>
        </p:nvSpPr>
        <p:spPr>
          <a:xfrm>
            <a:off x="703234" y="1397478"/>
            <a:ext cx="10650566" cy="5283738"/>
          </a:xfrm>
        </p:spPr>
        <p:txBody>
          <a:bodyPr>
            <a:normAutofit fontScale="92500" lnSpcReduction="10000"/>
          </a:bodyPr>
          <a:lstStyle/>
          <a:p>
            <a:pPr algn="l"/>
            <a:r>
              <a:rPr lang="en-ZA" dirty="0">
                <a:latin typeface="+mn-lt"/>
              </a:rPr>
              <a:t>Software Development lifecycle</a:t>
            </a:r>
          </a:p>
          <a:p>
            <a:pPr lvl="1"/>
            <a:r>
              <a:rPr lang="en-GB" b="0" i="0" dirty="0">
                <a:solidFill>
                  <a:srgbClr val="51565E"/>
                </a:solidFill>
                <a:effectLst/>
                <a:highlight>
                  <a:srgbClr val="FFFFFF"/>
                </a:highlight>
                <a:latin typeface="Roboto" panose="02000000000000000000" pitchFamily="2" charset="0"/>
              </a:rPr>
              <a:t>Familiarity with the various phases of the SDLC is important for business analysts to work effectively with development teams and ensure smooth project execution.</a:t>
            </a:r>
            <a:endParaRPr lang="en-ZA" b="0" i="0" dirty="0">
              <a:solidFill>
                <a:srgbClr val="51565E"/>
              </a:solidFill>
              <a:effectLst/>
              <a:highlight>
                <a:srgbClr val="FFFFFF"/>
              </a:highlight>
              <a:latin typeface="+mn-lt"/>
            </a:endParaRPr>
          </a:p>
          <a:p>
            <a:r>
              <a:rPr lang="en-ZA" dirty="0">
                <a:solidFill>
                  <a:srgbClr val="51565E"/>
                </a:solidFill>
                <a:highlight>
                  <a:srgbClr val="FFFFFF"/>
                </a:highlight>
                <a:latin typeface="+mn-lt"/>
              </a:rPr>
              <a:t>Programming languages</a:t>
            </a:r>
          </a:p>
          <a:p>
            <a:pPr lvl="1"/>
            <a:r>
              <a:rPr lang="en-GB" b="0" i="0" dirty="0">
                <a:solidFill>
                  <a:srgbClr val="51565E"/>
                </a:solidFill>
                <a:effectLst/>
                <a:highlight>
                  <a:srgbClr val="FFFFFF"/>
                </a:highlight>
                <a:latin typeface="Roboto" panose="02000000000000000000" pitchFamily="2" charset="0"/>
              </a:rPr>
              <a:t>Business analysts should have hands-on </a:t>
            </a:r>
            <a:r>
              <a:rPr lang="en-GB" b="0" i="0" u="none" strike="noStrike" dirty="0">
                <a:solidFill>
                  <a:srgbClr val="1179EF"/>
                </a:solidFill>
                <a:effectLst/>
                <a:highlight>
                  <a:srgbClr val="FFFFFF"/>
                </a:highlight>
                <a:latin typeface="Roboto" panose="02000000000000000000" pitchFamily="2" charset="0"/>
                <a:hlinkClick r:id="rId3" tooltip="programming"/>
              </a:rPr>
              <a:t>programming</a:t>
            </a:r>
            <a:r>
              <a:rPr lang="en-GB" b="0" i="0" dirty="0">
                <a:solidFill>
                  <a:srgbClr val="51565E"/>
                </a:solidFill>
                <a:effectLst/>
                <a:highlight>
                  <a:srgbClr val="FFFFFF"/>
                </a:highlight>
                <a:latin typeface="Roboto" panose="02000000000000000000" pitchFamily="2" charset="0"/>
              </a:rPr>
              <a:t> knowledge in order to perform quicker and better </a:t>
            </a:r>
            <a:r>
              <a:rPr lang="en-GB" b="0" i="0" u="none" strike="noStrike" dirty="0">
                <a:solidFill>
                  <a:srgbClr val="1179EF"/>
                </a:solidFill>
                <a:effectLst/>
                <a:highlight>
                  <a:srgbClr val="FFFFFF"/>
                </a:highlight>
                <a:latin typeface="Roboto" panose="02000000000000000000" pitchFamily="2" charset="0"/>
                <a:hlinkClick r:id="rId4" tooltip="data analysis. "/>
              </a:rPr>
              <a:t>data analysis.</a:t>
            </a:r>
            <a:r>
              <a:rPr lang="en-GB" b="0" i="0" dirty="0">
                <a:solidFill>
                  <a:srgbClr val="51565E"/>
                </a:solidFill>
                <a:effectLst/>
                <a:highlight>
                  <a:srgbClr val="FFFFFF"/>
                </a:highlight>
                <a:latin typeface="Roboto" panose="02000000000000000000" pitchFamily="2" charset="0"/>
              </a:rPr>
              <a:t> Knowledge of </a:t>
            </a:r>
            <a:r>
              <a:rPr lang="en-GB" b="0" i="0" u="none" strike="noStrike" dirty="0">
                <a:solidFill>
                  <a:srgbClr val="1179EF"/>
                </a:solidFill>
                <a:effectLst/>
                <a:highlight>
                  <a:srgbClr val="FFFFFF"/>
                </a:highlight>
                <a:latin typeface="Roboto" panose="02000000000000000000" pitchFamily="2" charset="0"/>
                <a:hlinkClick r:id="rId5" tooltip="R and Python"/>
              </a:rPr>
              <a:t>R and Python</a:t>
            </a:r>
            <a:r>
              <a:rPr lang="en-GB" b="0" i="0" dirty="0">
                <a:solidFill>
                  <a:srgbClr val="51565E"/>
                </a:solidFill>
                <a:effectLst/>
                <a:highlight>
                  <a:srgbClr val="FFFFFF"/>
                </a:highlight>
                <a:latin typeface="Roboto" panose="02000000000000000000" pitchFamily="2" charset="0"/>
              </a:rPr>
              <a:t> is extremely beneficial. Complex problems can be solved by writing efficient codes. R and Python comprise several libraries and packages for data wrangling, data manipulation, </a:t>
            </a:r>
            <a:r>
              <a:rPr lang="en-GB" b="0" i="0" u="none" strike="noStrike" dirty="0">
                <a:solidFill>
                  <a:srgbClr val="1179EF"/>
                </a:solidFill>
                <a:effectLst/>
                <a:highlight>
                  <a:srgbClr val="FFFFFF"/>
                </a:highlight>
                <a:latin typeface="Roboto" panose="02000000000000000000" pitchFamily="2" charset="0"/>
                <a:hlinkClick r:id="rId6" tooltip="data visualization"/>
              </a:rPr>
              <a:t>data visualization</a:t>
            </a:r>
            <a:r>
              <a:rPr lang="en-GB" b="0" i="0" dirty="0">
                <a:solidFill>
                  <a:srgbClr val="51565E"/>
                </a:solidFill>
                <a:effectLst/>
                <a:highlight>
                  <a:srgbClr val="FFFFFF"/>
                </a:highlight>
                <a:latin typeface="Roboto" panose="02000000000000000000" pitchFamily="2" charset="0"/>
              </a:rPr>
              <a:t>, and analytics. Additionally, a sound understanding of statistical software like SAS and SPSS is recommended. With the help of the above </a:t>
            </a:r>
            <a:r>
              <a:rPr lang="en-GB" b="0" i="0" u="none" strike="noStrike" dirty="0">
                <a:solidFill>
                  <a:srgbClr val="1179EF"/>
                </a:solidFill>
                <a:effectLst/>
                <a:highlight>
                  <a:srgbClr val="FFFFFF"/>
                </a:highlight>
                <a:latin typeface="Roboto" panose="02000000000000000000" pitchFamily="2" charset="0"/>
                <a:hlinkClick r:id="rId7" tooltip="programming languages"/>
              </a:rPr>
              <a:t>programming languages</a:t>
            </a:r>
            <a:r>
              <a:rPr lang="en-GB" b="0" i="0" dirty="0">
                <a:solidFill>
                  <a:srgbClr val="51565E"/>
                </a:solidFill>
                <a:effectLst/>
                <a:highlight>
                  <a:srgbClr val="FFFFFF"/>
                </a:highlight>
                <a:latin typeface="Roboto" panose="02000000000000000000" pitchFamily="2" charset="0"/>
              </a:rPr>
              <a:t>, massive data can be </a:t>
            </a:r>
            <a:r>
              <a:rPr lang="en-GB" b="0" i="0" dirty="0" err="1">
                <a:solidFill>
                  <a:srgbClr val="51565E"/>
                </a:solidFill>
                <a:effectLst/>
                <a:highlight>
                  <a:srgbClr val="FFFFFF"/>
                </a:highlight>
                <a:latin typeface="Roboto" panose="02000000000000000000" pitchFamily="2" charset="0"/>
              </a:rPr>
              <a:t>analyzed</a:t>
            </a:r>
            <a:r>
              <a:rPr lang="en-GB" b="0" i="0" dirty="0">
                <a:solidFill>
                  <a:srgbClr val="51565E"/>
                </a:solidFill>
                <a:effectLst/>
                <a:highlight>
                  <a:srgbClr val="FFFFFF"/>
                </a:highlight>
                <a:latin typeface="Roboto" panose="02000000000000000000" pitchFamily="2" charset="0"/>
              </a:rPr>
              <a:t> and visualized finely. Also, business models can be created for making business predictions.</a:t>
            </a:r>
            <a:endParaRPr lang="en-ZA" b="0" i="0" dirty="0">
              <a:solidFill>
                <a:srgbClr val="51565E"/>
              </a:solidFill>
              <a:effectLst/>
              <a:highlight>
                <a:srgbClr val="FFFFFF"/>
              </a:highlight>
              <a:latin typeface="+mn-lt"/>
            </a:endParaRPr>
          </a:p>
          <a:p>
            <a:r>
              <a:rPr lang="en-ZA" dirty="0">
                <a:solidFill>
                  <a:srgbClr val="51565E"/>
                </a:solidFill>
                <a:highlight>
                  <a:srgbClr val="FFFFFF"/>
                </a:highlight>
                <a:latin typeface="+mn-lt"/>
              </a:rPr>
              <a:t>Creation of reports and dashboards</a:t>
            </a:r>
          </a:p>
          <a:p>
            <a:pPr lvl="1"/>
            <a:r>
              <a:rPr lang="en-GB" b="0" i="0" dirty="0">
                <a:solidFill>
                  <a:srgbClr val="51565E"/>
                </a:solidFill>
                <a:effectLst/>
                <a:highlight>
                  <a:srgbClr val="FFFFFF"/>
                </a:highlight>
                <a:latin typeface="Roboto" panose="02000000000000000000" pitchFamily="2" charset="0"/>
              </a:rPr>
              <a:t>The next vital skill we have is the creation of reports and dashboards. Business analysts must be proficient in using various </a:t>
            </a:r>
            <a:r>
              <a:rPr lang="en-GB" b="0" i="0" u="none" strike="noStrike" dirty="0">
                <a:solidFill>
                  <a:srgbClr val="1179EF"/>
                </a:solidFill>
                <a:effectLst/>
                <a:highlight>
                  <a:srgbClr val="FFFFFF"/>
                </a:highlight>
                <a:latin typeface="Roboto" panose="02000000000000000000" pitchFamily="2" charset="0"/>
                <a:hlinkClick r:id="rId8" tooltip="business intelligence"/>
              </a:rPr>
              <a:t>business intelligence</a:t>
            </a:r>
            <a:r>
              <a:rPr lang="en-GB" b="0" i="0" dirty="0">
                <a:solidFill>
                  <a:srgbClr val="51565E"/>
                </a:solidFill>
                <a:effectLst/>
                <a:highlight>
                  <a:srgbClr val="FFFFFF"/>
                </a:highlight>
                <a:latin typeface="Roboto" panose="02000000000000000000" pitchFamily="2" charset="0"/>
              </a:rPr>
              <a:t> </a:t>
            </a:r>
            <a:r>
              <a:rPr lang="en-GB" b="0" i="0" u="none" strike="noStrike" dirty="0">
                <a:solidFill>
                  <a:srgbClr val="1179EF"/>
                </a:solidFill>
                <a:effectLst/>
                <a:highlight>
                  <a:srgbClr val="FFFFFF"/>
                </a:highlight>
                <a:latin typeface="Roboto" panose="02000000000000000000" pitchFamily="2" charset="0"/>
                <a:hlinkClick r:id="rId9" tooltip="tools"/>
              </a:rPr>
              <a:t>tools</a:t>
            </a:r>
            <a:r>
              <a:rPr lang="en-GB" b="0" i="0" dirty="0">
                <a:solidFill>
                  <a:srgbClr val="51565E"/>
                </a:solidFill>
                <a:effectLst/>
                <a:highlight>
                  <a:srgbClr val="FFFFFF"/>
                </a:highlight>
                <a:latin typeface="Roboto" panose="02000000000000000000" pitchFamily="2" charset="0"/>
              </a:rPr>
              <a:t> for creating reports and dashboards. Business analysts develop general reports and dashboard reports to solve decision-making problems. Sound knowledge of </a:t>
            </a:r>
            <a:r>
              <a:rPr lang="en-GB" b="0" i="0" u="none" strike="noStrike" dirty="0">
                <a:solidFill>
                  <a:srgbClr val="1179EF"/>
                </a:solidFill>
                <a:effectLst/>
                <a:highlight>
                  <a:srgbClr val="FFFFFF"/>
                </a:highlight>
                <a:latin typeface="Roboto" panose="02000000000000000000" pitchFamily="2" charset="0"/>
                <a:hlinkClick r:id="rId10" tooltip="Tableau"/>
              </a:rPr>
              <a:t>Tableau</a:t>
            </a:r>
            <a:r>
              <a:rPr lang="en-GB" b="0" i="0" dirty="0">
                <a:solidFill>
                  <a:srgbClr val="51565E"/>
                </a:solidFill>
                <a:effectLst/>
                <a:highlight>
                  <a:srgbClr val="FFFFFF"/>
                </a:highlight>
                <a:latin typeface="Roboto" panose="02000000000000000000" pitchFamily="2" charset="0"/>
              </a:rPr>
              <a:t>, QlikView, and </a:t>
            </a:r>
            <a:r>
              <a:rPr lang="en-GB" b="0" i="0" u="none" strike="noStrike" dirty="0">
                <a:solidFill>
                  <a:srgbClr val="1179EF"/>
                </a:solidFill>
                <a:effectLst/>
                <a:highlight>
                  <a:srgbClr val="FFFFFF"/>
                </a:highlight>
                <a:latin typeface="Roboto" panose="02000000000000000000" pitchFamily="2" charset="0"/>
                <a:hlinkClick r:id="rId11" tooltip="Power BI"/>
              </a:rPr>
              <a:t>Power BI</a:t>
            </a:r>
            <a:r>
              <a:rPr lang="en-GB" b="0" i="0" dirty="0">
                <a:solidFill>
                  <a:srgbClr val="51565E"/>
                </a:solidFill>
                <a:effectLst/>
                <a:highlight>
                  <a:srgbClr val="FFFFFF"/>
                </a:highlight>
                <a:latin typeface="Roboto" panose="02000000000000000000" pitchFamily="2" charset="0"/>
              </a:rPr>
              <a:t> is necessary to make different reports based on the business requirements.</a:t>
            </a:r>
          </a:p>
          <a:p>
            <a:r>
              <a:rPr lang="en-GB" dirty="0">
                <a:solidFill>
                  <a:srgbClr val="51565E"/>
                </a:solidFill>
                <a:highlight>
                  <a:srgbClr val="FFFFFF"/>
                </a:highlight>
                <a:latin typeface="Roboto" panose="02000000000000000000" pitchFamily="2" charset="0"/>
              </a:rPr>
              <a:t>Database and SQL</a:t>
            </a:r>
          </a:p>
          <a:p>
            <a:pPr lvl="1"/>
            <a:r>
              <a:rPr lang="en-GB" b="0" i="0" dirty="0">
                <a:solidFill>
                  <a:srgbClr val="51565E"/>
                </a:solidFill>
                <a:effectLst/>
                <a:highlight>
                  <a:srgbClr val="FFFFFF"/>
                </a:highlight>
                <a:latin typeface="Roboto" panose="02000000000000000000" pitchFamily="2" charset="0"/>
              </a:rPr>
              <a:t>Business analysts most often work with structured data. In order to store and process this heavy data, they should have a sound understanding of relational databases like Microsoft SQL Server, MySQL database, Oracle DB, as well as NoSQL databases. </a:t>
            </a:r>
            <a:endParaRPr lang="en-GB" dirty="0">
              <a:solidFill>
                <a:srgbClr val="51565E"/>
              </a:solidFill>
              <a:highlight>
                <a:srgbClr val="FFFFFF"/>
              </a:highlight>
              <a:latin typeface="Roboto" panose="02000000000000000000" pitchFamily="2" charset="0"/>
            </a:endParaRPr>
          </a:p>
          <a:p>
            <a:pPr lvl="1"/>
            <a:endParaRPr lang="en-ZA" dirty="0">
              <a:latin typeface="+mn-lt"/>
            </a:endParaRPr>
          </a:p>
        </p:txBody>
      </p:sp>
      <p:sp>
        <p:nvSpPr>
          <p:cNvPr id="4" name="TextBox 3">
            <a:extLst>
              <a:ext uri="{FF2B5EF4-FFF2-40B4-BE49-F238E27FC236}">
                <a16:creationId xmlns:a16="http://schemas.microsoft.com/office/drawing/2014/main" id="{4EFF15D4-9DF6-E6EE-84C1-B1F4AFA1EB5C}"/>
              </a:ext>
            </a:extLst>
          </p:cNvPr>
          <p:cNvSpPr txBox="1"/>
          <p:nvPr/>
        </p:nvSpPr>
        <p:spPr>
          <a:xfrm>
            <a:off x="8095488" y="304800"/>
            <a:ext cx="3840480" cy="400110"/>
          </a:xfrm>
          <a:prstGeom prst="rect">
            <a:avLst/>
          </a:prstGeom>
          <a:noFill/>
        </p:spPr>
        <p:txBody>
          <a:bodyPr wrap="square" rtlCol="0">
            <a:spAutoFit/>
          </a:bodyPr>
          <a:lstStyle/>
          <a:p>
            <a:r>
              <a:rPr lang="en-ZA" sz="2000" dirty="0">
                <a:solidFill>
                  <a:schemeClr val="accent1"/>
                </a:solidFill>
              </a:rPr>
              <a:t>Read </a:t>
            </a:r>
            <a:r>
              <a:rPr lang="en-ZA" sz="2000" dirty="0" err="1">
                <a:solidFill>
                  <a:schemeClr val="accent1"/>
                </a:solidFill>
              </a:rPr>
              <a:t>Cadle</a:t>
            </a:r>
            <a:r>
              <a:rPr lang="en-ZA" sz="2000" dirty="0">
                <a:solidFill>
                  <a:schemeClr val="accent1"/>
                </a:solidFill>
              </a:rPr>
              <a:t>, Chapter 3</a:t>
            </a:r>
          </a:p>
        </p:txBody>
      </p:sp>
    </p:spTree>
    <p:extLst>
      <p:ext uri="{BB962C8B-B14F-4D97-AF65-F5344CB8AC3E}">
        <p14:creationId xmlns:p14="http://schemas.microsoft.com/office/powerpoint/2010/main" val="3365529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 name="MENTIMETER_SERIES_ID_KEY" val="alxqtrdvdd13tpdgdd8kyztridfw6y5h"/>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11062</TotalTime>
  <Words>1544</Words>
  <Application>Microsoft Office PowerPoint</Application>
  <PresentationFormat>Widescreen</PresentationFormat>
  <Paragraphs>117</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Cambria</vt:lpstr>
      <vt:lpstr>Gill Sans MT</vt:lpstr>
      <vt:lpstr>Roboto</vt:lpstr>
      <vt:lpstr>Söhne</vt:lpstr>
      <vt:lpstr>White Video box</vt:lpstr>
      <vt:lpstr>PowerPoint Presentation</vt:lpstr>
      <vt:lpstr>FIT 152  Fundamentals of Information Technology</vt:lpstr>
      <vt:lpstr>FIT 152: Module outcomes</vt:lpstr>
      <vt:lpstr>The role of the IT Professional</vt:lpstr>
      <vt:lpstr>The role of the IT Professional</vt:lpstr>
      <vt:lpstr>Business Analyst</vt:lpstr>
      <vt:lpstr>Business Analyst skills</vt:lpstr>
      <vt:lpstr>Business Analyst skills (cont)</vt:lpstr>
      <vt:lpstr>Business Analyst skills (cont)</vt:lpstr>
      <vt:lpstr>QUIZ</vt:lpstr>
      <vt:lpstr>QUIZ - ANSWERS</vt:lpstr>
      <vt:lpstr>QUIZ</vt:lpstr>
      <vt:lpstr>QUIZ -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lastModifiedBy>Daniella Bettoni</cp:lastModifiedBy>
  <cp:revision>105</cp:revision>
  <dcterms:created xsi:type="dcterms:W3CDTF">2021-02-17T07:10:33Z</dcterms:created>
  <dcterms:modified xsi:type="dcterms:W3CDTF">2025-03-04T09:12:25Z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ies>
</file>