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3"/>
  </p:notesMasterIdLst>
  <p:sldIdLst>
    <p:sldId id="266" r:id="rId5"/>
    <p:sldId id="273" r:id="rId6"/>
    <p:sldId id="335" r:id="rId7"/>
    <p:sldId id="425" r:id="rId8"/>
    <p:sldId id="452" r:id="rId9"/>
    <p:sldId id="460" r:id="rId10"/>
    <p:sldId id="453" r:id="rId11"/>
    <p:sldId id="454" r:id="rId12"/>
    <p:sldId id="455" r:id="rId13"/>
    <p:sldId id="456" r:id="rId14"/>
    <p:sldId id="457" r:id="rId15"/>
    <p:sldId id="458" r:id="rId16"/>
    <p:sldId id="459" r:id="rId17"/>
    <p:sldId id="461" r:id="rId18"/>
    <p:sldId id="462" r:id="rId19"/>
    <p:sldId id="463" r:id="rId20"/>
    <p:sldId id="464" r:id="rId21"/>
    <p:sldId id="469" r:id="rId22"/>
    <p:sldId id="465" r:id="rId23"/>
    <p:sldId id="466" r:id="rId24"/>
    <p:sldId id="470" r:id="rId25"/>
    <p:sldId id="471" r:id="rId26"/>
    <p:sldId id="472" r:id="rId27"/>
    <p:sldId id="474" r:id="rId28"/>
    <p:sldId id="475" r:id="rId29"/>
    <p:sldId id="476" r:id="rId30"/>
    <p:sldId id="477" r:id="rId31"/>
    <p:sldId id="487" r:id="rId32"/>
    <p:sldId id="481" r:id="rId33"/>
    <p:sldId id="482" r:id="rId34"/>
    <p:sldId id="483" r:id="rId35"/>
    <p:sldId id="484" r:id="rId36"/>
    <p:sldId id="485" r:id="rId37"/>
    <p:sldId id="486" r:id="rId38"/>
    <p:sldId id="478" r:id="rId39"/>
    <p:sldId id="479" r:id="rId40"/>
    <p:sldId id="480" r:id="rId41"/>
    <p:sldId id="268" r:id="rId42"/>
  </p:sldIdLst>
  <p:sldSz cx="12192000" cy="6858000"/>
  <p:notesSz cx="6858000" cy="9144000"/>
  <p:custDataLst>
    <p:tags r:id="rId4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63A9"/>
    <a:srgbClr val="F6921F"/>
    <a:srgbClr val="237DA0"/>
    <a:srgbClr val="BF4856"/>
    <a:srgbClr val="E77AAE"/>
    <a:srgbClr val="53575B"/>
    <a:srgbClr val="3AB2E6"/>
    <a:srgbClr val="F8D902"/>
    <a:srgbClr val="50BEA2"/>
    <a:srgbClr val="F146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664" y="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570764-2AA9-46FA-AFA8-3F57FBD5DDAC}" type="datetimeFigureOut">
              <a:rPr lang="en-ZA" smtClean="0"/>
              <a:t>2025/07/28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A415DA-71F0-4304-9640-6EABBC087A4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56094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A415DA-71F0-4304-9640-6EABBC087A4B}" type="slidenum">
              <a:rPr lang="en-ZA" smtClean="0"/>
              <a:t>36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92584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: Title Slide">
    <p:bg>
      <p:bgPr>
        <a:solidFill>
          <a:srgbClr val="5357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73001D11-C790-4427-B645-3EAEBE005D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839068EB-DBA6-4F95-AEC3-4952503FC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0697" y="1939009"/>
            <a:ext cx="6076416" cy="44974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2ABAC3B-3408-4F8C-926E-26D63A50D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7792" y="2608141"/>
            <a:ext cx="6076416" cy="1520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pic>
        <p:nvPicPr>
          <p:cNvPr id="13" name="Picture 12" descr="Text, logo&#10;&#10;Description automatically generated">
            <a:extLst>
              <a:ext uri="{FF2B5EF4-FFF2-40B4-BE49-F238E27FC236}">
                <a16:creationId xmlns:a16="http://schemas.microsoft.com/office/drawing/2014/main" id="{9D4FBD47-0477-3A56-F02A-B059996E0A4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393" y="5443673"/>
            <a:ext cx="2400986" cy="139823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479840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: Blank Slide">
    <p:bg>
      <p:bgPr>
        <a:solidFill>
          <a:srgbClr val="5357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87F7-D9E1-4723-B576-14BFE5BB6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884" y="691822"/>
            <a:ext cx="10515600" cy="429612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D1A43DD-04BA-4B09-BDFA-053208495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0650566" cy="4537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086D7942-54A5-42C5-B3A0-4AB2595C89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4477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: Logo">
    <p:bg>
      <p:bgPr>
        <a:solidFill>
          <a:srgbClr val="5357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80089A2D-6827-48E1-8F6D-4BA0C478F0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  <p:pic>
        <p:nvPicPr>
          <p:cNvPr id="9" name="Picture 8" descr="Text, logo&#10;&#10;Description automatically generated">
            <a:extLst>
              <a:ext uri="{FF2B5EF4-FFF2-40B4-BE49-F238E27FC236}">
                <a16:creationId xmlns:a16="http://schemas.microsoft.com/office/drawing/2014/main" id="{6F5EC527-1029-D8F1-B990-F97E774264C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412" y="575691"/>
            <a:ext cx="9799176" cy="570661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12787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: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F8EF11C3-EF55-4851-986A-9B68ED5EC7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848B9169-C820-4354-8B1C-84B111A10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0697" y="1939009"/>
            <a:ext cx="6076416" cy="44974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996F498-6688-41D0-9753-8EFF1952D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7792" y="2608141"/>
            <a:ext cx="6076416" cy="1520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224219C9-174C-79DA-3685-10FA082F4B8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825" y="5470531"/>
            <a:ext cx="2398529" cy="1396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70625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: Blank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6C65CE8-12A8-415E-B009-D596112B9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34" y="681036"/>
            <a:ext cx="10650566" cy="44974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lvl="0"/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8F5B697-1FC5-4799-AB1D-81CE99D2D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0650566" cy="4375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  <a:lvl2pPr>
              <a:lnSpc>
                <a:spcPct val="100000"/>
              </a:lnSpc>
              <a:spcBef>
                <a:spcPts val="0"/>
              </a:spcBef>
              <a:defRPr/>
            </a:lvl2pPr>
            <a:lvl3pPr>
              <a:lnSpc>
                <a:spcPct val="100000"/>
              </a:lnSpc>
              <a:spcBef>
                <a:spcPts val="0"/>
              </a:spcBef>
              <a:defRPr/>
            </a:lvl3pPr>
            <a:lvl4pPr>
              <a:lnSpc>
                <a:spcPct val="100000"/>
              </a:lnSpc>
              <a:spcBef>
                <a:spcPts val="0"/>
              </a:spcBef>
              <a:defRPr/>
            </a:lvl4pPr>
            <a:lvl5pPr>
              <a:lnSpc>
                <a:spcPct val="10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E43492F7-8CF0-4078-A35E-AE50B65CC7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1805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: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96664B24-D8D6-4E41-8C3B-908D138A6C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4D901A9A-A6A2-969A-44BF-4B5EAE1988D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943" y="576000"/>
            <a:ext cx="9798115" cy="5706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73737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ACC294-C736-445D-A9D4-8BA9849DF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34" y="681036"/>
            <a:ext cx="10650566" cy="44974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lvl="0"/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362C7-782E-4A16-B4C1-17C85B600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3234" y="1397479"/>
            <a:ext cx="10650566" cy="4375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</p:spTree>
    <p:custDataLst>
      <p:tags r:id="rId8"/>
    </p:custDataLst>
    <p:extLst>
      <p:ext uri="{BB962C8B-B14F-4D97-AF65-F5344CB8AC3E}">
        <p14:creationId xmlns:p14="http://schemas.microsoft.com/office/powerpoint/2010/main" val="277232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9" r:id="rId2"/>
    <p:sldLayoutId id="2147483670" r:id="rId3"/>
    <p:sldLayoutId id="2147483662" r:id="rId4"/>
    <p:sldLayoutId id="2147483664" r:id="rId5"/>
    <p:sldLayoutId id="2147483661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ZA" sz="2400" b="1" kern="1200" dirty="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kAptpCZDlc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0kK902-ZvNM&amp;t=51s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nsstuff.com/packet-sniffers" TargetMode="Externa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_NVxgQdA45g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dvania.co.uk/blog/security/understanding-the-roles-of-red-blue-and-purple-security-teams/" TargetMode="Externa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8E935-76E5-4600-88F1-8D1D7D7AF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174" y="673315"/>
            <a:ext cx="10209293" cy="1715437"/>
          </a:xfrm>
        </p:spPr>
        <p:txBody>
          <a:bodyPr lIns="91440" tIns="45720" rIns="91440" bIns="45720" anchor="b">
            <a:noAutofit/>
          </a:bodyPr>
          <a:lstStyle/>
          <a:p>
            <a:r>
              <a:rPr lang="en-ZA" sz="3600" dirty="0">
                <a:latin typeface="Gill Sans MT"/>
              </a:rPr>
              <a:t>ISP152 – Topic 5: </a:t>
            </a:r>
            <a:br>
              <a:rPr lang="en-ZA" sz="3600" dirty="0">
                <a:latin typeface="Gill Sans MT"/>
              </a:rPr>
            </a:br>
            <a:r>
              <a:rPr lang="en-GB" sz="3600" dirty="0">
                <a:latin typeface="Gill Sans MT"/>
              </a:rPr>
              <a:t>Application security</a:t>
            </a:r>
            <a:endParaRPr lang="en-US" sz="3600" dirty="0">
              <a:latin typeface="Gill Sans 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21499-796C-4B48-A8CD-070B8346C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827" y="2758190"/>
            <a:ext cx="11268346" cy="2578308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>
              <a:spcBef>
                <a:spcPts val="900"/>
              </a:spcBef>
              <a:spcAft>
                <a:spcPts val="900"/>
              </a:spcAft>
            </a:pPr>
            <a:endParaRPr lang="en-US" sz="2800" dirty="0">
              <a:latin typeface="Gill Sans MT"/>
            </a:endParaRPr>
          </a:p>
          <a:p>
            <a:pPr algn="l">
              <a:spcBef>
                <a:spcPts val="900"/>
              </a:spcBef>
              <a:spcAft>
                <a:spcPts val="900"/>
              </a:spcAft>
            </a:pPr>
            <a:r>
              <a:rPr lang="en-US" sz="2800" dirty="0">
                <a:latin typeface="Gill Sans MT"/>
              </a:rPr>
              <a:t>5.1 Introduction</a:t>
            </a:r>
          </a:p>
          <a:p>
            <a:pPr algn="l">
              <a:spcBef>
                <a:spcPts val="900"/>
              </a:spcBef>
              <a:spcAft>
                <a:spcPts val="900"/>
              </a:spcAft>
            </a:pPr>
            <a:r>
              <a:rPr lang="en-GB" sz="2800" dirty="0">
                <a:latin typeface="Gill Sans MT"/>
              </a:rPr>
              <a:t>5.2 Software development vulnerabilities</a:t>
            </a:r>
            <a:endParaRPr lang="en-ZA" sz="2800" dirty="0">
              <a:latin typeface="Gill Sans MT"/>
            </a:endParaRPr>
          </a:p>
          <a:p>
            <a:pPr algn="l">
              <a:spcBef>
                <a:spcPts val="900"/>
              </a:spcBef>
              <a:spcAft>
                <a:spcPts val="900"/>
              </a:spcAft>
            </a:pPr>
            <a:r>
              <a:rPr lang="en-GB" sz="2800" dirty="0">
                <a:latin typeface="Gill Sans MT"/>
              </a:rPr>
              <a:t>5.3 Web, database and application security</a:t>
            </a:r>
            <a:endParaRPr lang="en-ZA" sz="2800" dirty="0">
              <a:latin typeface="Gill Sans MT"/>
            </a:endParaRPr>
          </a:p>
          <a:p>
            <a:pPr algn="l"/>
            <a:r>
              <a:rPr lang="en-GB" sz="2800" dirty="0">
                <a:latin typeface="Gill Sans MT"/>
              </a:rPr>
              <a:t>5.4 Conducting a security assessment</a:t>
            </a:r>
            <a:endParaRPr lang="en-ZA" sz="2800" dirty="0">
              <a:latin typeface="Gill Sans MT"/>
            </a:endParaRPr>
          </a:p>
          <a:p>
            <a:pPr algn="l">
              <a:spcBef>
                <a:spcPts val="900"/>
              </a:spcBef>
              <a:spcAft>
                <a:spcPts val="900"/>
              </a:spcAft>
            </a:pPr>
            <a:endParaRPr lang="en-US" sz="2800" dirty="0">
              <a:latin typeface="Gill Sans M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6451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7B9949-0F63-B1AF-A07B-192C76C283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2837C-2816-D81B-0817-380C2CE9D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 fontScale="90000"/>
          </a:bodyPr>
          <a:lstStyle/>
          <a:p>
            <a:r>
              <a:rPr lang="en-US" sz="2800" dirty="0">
                <a:latin typeface="Gill Sans MT"/>
              </a:rPr>
              <a:t>(5.2) </a:t>
            </a:r>
            <a:r>
              <a:rPr lang="en-GB" sz="2800" dirty="0">
                <a:latin typeface="Gill Sans MT"/>
              </a:rPr>
              <a:t>Software development vulnerabilities</a:t>
            </a:r>
            <a:endParaRPr lang="en-US" sz="2800" dirty="0">
              <a:latin typeface="Gill Sans 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93AA4-B396-8502-9111-8A2A1E80E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1053132" cy="526654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en-GB" dirty="0"/>
              <a:t>Application vulnerabilities</a:t>
            </a:r>
            <a:endParaRPr lang="en-GB" sz="2400" dirty="0">
              <a:latin typeface="Gill Sans MT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999532C-F3C5-29EF-65C6-E2E4A05EA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141" y="2502764"/>
            <a:ext cx="6033482" cy="339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446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55C22B-E7C3-01D2-1571-5F39D485BD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04399-D222-5818-8D0A-5C8F6A4A5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 fontScale="90000"/>
          </a:bodyPr>
          <a:lstStyle/>
          <a:p>
            <a:r>
              <a:rPr lang="en-US" sz="2800" dirty="0">
                <a:latin typeface="Gill Sans MT"/>
              </a:rPr>
              <a:t>(5.2) </a:t>
            </a:r>
            <a:r>
              <a:rPr lang="en-GB" sz="2800" dirty="0">
                <a:latin typeface="Gill Sans MT"/>
              </a:rPr>
              <a:t>Software development vulnerabilities</a:t>
            </a:r>
            <a:endParaRPr lang="en-US" sz="2800" dirty="0">
              <a:latin typeface="Gill Sans 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ECE29-F6A4-A1F9-54E5-2ECDF8458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1053132" cy="526654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GB" dirty="0"/>
              <a:t>Activity</a:t>
            </a:r>
            <a:endParaRPr lang="en-ZA" dirty="0"/>
          </a:p>
          <a:p>
            <a:endParaRPr lang="en-ZA" dirty="0"/>
          </a:p>
          <a:p>
            <a:r>
              <a:rPr lang="en-GB" dirty="0"/>
              <a:t>Watch the following video: </a:t>
            </a:r>
            <a:endParaRPr lang="en-ZA" dirty="0"/>
          </a:p>
          <a:p>
            <a:r>
              <a:rPr lang="en-GB" dirty="0"/>
              <a:t>Title:</a:t>
            </a:r>
            <a:r>
              <a:rPr lang="en-GB" cap="all" dirty="0"/>
              <a:t> </a:t>
            </a:r>
            <a:r>
              <a:rPr lang="en-GB" dirty="0"/>
              <a:t>The Five Stages of Vulnerability Management.</a:t>
            </a:r>
            <a:endParaRPr lang="en-ZA" dirty="0"/>
          </a:p>
          <a:p>
            <a:r>
              <a:rPr lang="en-GB" dirty="0"/>
              <a:t>Link: </a:t>
            </a:r>
            <a:r>
              <a:rPr lang="en-GB" u="sng" dirty="0">
                <a:hlinkClick r:id="rId2"/>
              </a:rPr>
              <a:t>https://www.youtube.com/watch?v=LkAptpCZDlc</a:t>
            </a:r>
            <a:endParaRPr lang="en-ZA" dirty="0"/>
          </a:p>
          <a:p>
            <a:r>
              <a:rPr lang="en-GB" dirty="0"/>
              <a:t>Time allocation: 04:19</a:t>
            </a:r>
            <a:endParaRPr lang="en-ZA" dirty="0"/>
          </a:p>
          <a:p>
            <a:pPr marL="0" indent="0" algn="just">
              <a:buNone/>
            </a:pPr>
            <a:endParaRPr lang="en-GB" sz="2400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747243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6D2613-C3A7-85CD-7D30-9533CDFB66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DE71E-4E27-FDAC-C808-1E31E0D58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 fontScale="90000"/>
          </a:bodyPr>
          <a:lstStyle/>
          <a:p>
            <a:r>
              <a:rPr lang="en-US" sz="2800" dirty="0">
                <a:latin typeface="Gill Sans MT"/>
              </a:rPr>
              <a:t>(5.2) </a:t>
            </a:r>
            <a:r>
              <a:rPr lang="en-GB" sz="2800" dirty="0">
                <a:latin typeface="Gill Sans MT"/>
              </a:rPr>
              <a:t>Software development vulnerabilities</a:t>
            </a:r>
            <a:endParaRPr lang="en-US" sz="2800" dirty="0">
              <a:latin typeface="Gill Sans 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52A00-8AB5-1A00-1923-C211FCE89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1053132" cy="526654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en-GB" b="1" dirty="0"/>
              <a:t>5.2.3	Cryptographic attacks</a:t>
            </a:r>
            <a:endParaRPr lang="en-ZA" b="1" dirty="0"/>
          </a:p>
          <a:p>
            <a:pPr marL="0" indent="0" algn="just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 attacks are rare if trusted algorithms are used.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Always ensure encryption keys can be changed if compromised.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Major risks arise from:</a:t>
            </a:r>
          </a:p>
          <a:p>
            <a:r>
              <a:rPr lang="en-US" sz="2400" dirty="0">
                <a:solidFill>
                  <a:srgbClr val="0070C0"/>
                </a:solidFill>
              </a:rPr>
              <a:t>Poor implementation of cryptographic systems</a:t>
            </a:r>
          </a:p>
          <a:p>
            <a:r>
              <a:rPr lang="en-US" sz="2400" dirty="0">
                <a:solidFill>
                  <a:srgbClr val="0070C0"/>
                </a:solidFill>
              </a:rPr>
              <a:t>Custom-built algorithms, which are often insecure.</a:t>
            </a:r>
          </a:p>
          <a:p>
            <a:pPr marL="0" indent="0" algn="just">
              <a:buNone/>
            </a:pPr>
            <a:endParaRPr lang="en-GB" sz="2400" dirty="0">
              <a:latin typeface="Gill Sans MT"/>
            </a:endParaRPr>
          </a:p>
        </p:txBody>
      </p:sp>
      <p:pic>
        <p:nvPicPr>
          <p:cNvPr id="6146" name="Picture 2" descr="Cryptographic Keys 101: What They Are &amp; How They Secure Data - Hashed Out  by The SSL Store™">
            <a:extLst>
              <a:ext uri="{FF2B5EF4-FFF2-40B4-BE49-F238E27FC236}">
                <a16:creationId xmlns:a16="http://schemas.microsoft.com/office/drawing/2014/main" id="{8827A031-3709-DB0E-5451-9C78AB58B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731" y="4313326"/>
            <a:ext cx="3674740" cy="2294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16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1730D5-EDD8-D56B-6E64-8D78F5985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B2A0A-FE88-4738-BF2B-8E80854B2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 fontScale="90000"/>
          </a:bodyPr>
          <a:lstStyle/>
          <a:p>
            <a:r>
              <a:rPr lang="en-US" sz="2800" dirty="0">
                <a:latin typeface="Gill Sans MT"/>
              </a:rPr>
              <a:t>(5.3) </a:t>
            </a:r>
            <a:r>
              <a:rPr lang="en-GB" sz="2800" dirty="0">
                <a:latin typeface="Gill Sans MT"/>
              </a:rPr>
              <a:t>Web, database and application security</a:t>
            </a:r>
            <a:endParaRPr lang="en-US" sz="2800" dirty="0">
              <a:latin typeface="Gill Sans 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A78DC-E93E-C7DD-D565-0884BF281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1053132" cy="526654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en-GB" b="1" dirty="0"/>
              <a:t>5.3.1	Web security</a:t>
            </a:r>
            <a:endParaRPr lang="en-ZA" b="1" dirty="0"/>
          </a:p>
          <a:p>
            <a:pPr marL="0" indent="0" algn="just">
              <a:buNone/>
            </a:pPr>
            <a:endParaRPr lang="en-US" sz="2400" dirty="0"/>
          </a:p>
          <a:p>
            <a:pPr marL="0" indent="0">
              <a:buNone/>
            </a:pPr>
            <a:r>
              <a:rPr lang="en-ZA" sz="2400" b="1" u="sng" dirty="0">
                <a:solidFill>
                  <a:schemeClr val="accent2">
                    <a:lumMod val="50000"/>
                  </a:schemeClr>
                </a:solidFill>
              </a:rPr>
              <a:t>Client-side attacks</a:t>
            </a:r>
          </a:p>
          <a:p>
            <a:pPr marL="0" indent="0">
              <a:buNone/>
            </a:pPr>
            <a:endParaRPr lang="en-ZA" sz="2400" b="1" dirty="0"/>
          </a:p>
          <a:p>
            <a:r>
              <a:rPr lang="en-ZA" sz="2400" dirty="0"/>
              <a:t>Exploit weaknesses on the </a:t>
            </a:r>
            <a:r>
              <a:rPr lang="en-ZA" sz="2400" b="1" dirty="0"/>
              <a:t>user’s device</a:t>
            </a:r>
            <a:r>
              <a:rPr lang="en-ZA" sz="2400" dirty="0"/>
              <a:t> or rely on </a:t>
            </a:r>
            <a:r>
              <a:rPr lang="en-ZA" sz="2400" b="1" dirty="0"/>
              <a:t>social engineering</a:t>
            </a:r>
            <a:r>
              <a:rPr lang="en-ZA" sz="2400" dirty="0"/>
              <a:t>.</a:t>
            </a:r>
          </a:p>
          <a:p>
            <a:endParaRPr lang="en-ZA" sz="24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ZA" sz="2400" dirty="0">
                <a:solidFill>
                  <a:schemeClr val="accent2">
                    <a:lumMod val="50000"/>
                  </a:schemeClr>
                </a:solidFill>
              </a:rPr>
              <a:t>Common methods:</a:t>
            </a:r>
          </a:p>
          <a:p>
            <a:pPr lvl="1"/>
            <a:r>
              <a:rPr lang="en-ZA" sz="2400" b="1" dirty="0">
                <a:solidFill>
                  <a:schemeClr val="accent2">
                    <a:lumMod val="50000"/>
                  </a:schemeClr>
                </a:solidFill>
              </a:rPr>
              <a:t>Cross-site scripting (XSS)</a:t>
            </a:r>
            <a:r>
              <a:rPr lang="en-ZA" sz="2400" dirty="0">
                <a:solidFill>
                  <a:schemeClr val="accent2">
                    <a:lumMod val="50000"/>
                  </a:schemeClr>
                </a:solidFill>
              </a:rPr>
              <a:t>: injects malicious script into web pages.</a:t>
            </a:r>
          </a:p>
          <a:p>
            <a:pPr lvl="1"/>
            <a:r>
              <a:rPr lang="en-ZA" sz="2400" b="1" dirty="0">
                <a:solidFill>
                  <a:schemeClr val="accent2">
                    <a:lumMod val="50000"/>
                  </a:schemeClr>
                </a:solidFill>
              </a:rPr>
              <a:t>Cross-site request forgery</a:t>
            </a:r>
            <a:r>
              <a:rPr lang="en-ZA" sz="2400" dirty="0">
                <a:solidFill>
                  <a:schemeClr val="accent2">
                    <a:lumMod val="50000"/>
                  </a:schemeClr>
                </a:solidFill>
              </a:rPr>
              <a:t>: auto-executes actions using a user's existing login session.</a:t>
            </a:r>
          </a:p>
          <a:p>
            <a:pPr lvl="1"/>
            <a:r>
              <a:rPr lang="en-ZA" sz="2400" b="1" dirty="0">
                <a:solidFill>
                  <a:schemeClr val="accent2">
                    <a:lumMod val="50000"/>
                  </a:schemeClr>
                </a:solidFill>
              </a:rPr>
              <a:t>Clickjacking</a:t>
            </a:r>
            <a:r>
              <a:rPr lang="en-ZA" sz="2400" dirty="0">
                <a:solidFill>
                  <a:schemeClr val="accent2">
                    <a:lumMod val="50000"/>
                  </a:schemeClr>
                </a:solidFill>
              </a:rPr>
              <a:t>: tricks users into clicking disguised malicious controls.</a:t>
            </a:r>
          </a:p>
          <a:p>
            <a:endParaRPr lang="en-ZA" sz="2400" b="1" dirty="0"/>
          </a:p>
          <a:p>
            <a:r>
              <a:rPr lang="en-ZA" sz="2400" b="1" dirty="0"/>
              <a:t>Browser updates</a:t>
            </a:r>
            <a:r>
              <a:rPr lang="en-ZA" sz="2400" dirty="0"/>
              <a:t> help reduce risk.</a:t>
            </a:r>
          </a:p>
          <a:p>
            <a:pPr marL="0" indent="0" algn="just">
              <a:buNone/>
            </a:pPr>
            <a:endParaRPr lang="en-GB" sz="2400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4010449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2AF016-EDAF-260B-248B-DA28C86E35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1D864-E225-151D-D690-F1ACF5D1D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 fontScale="90000"/>
          </a:bodyPr>
          <a:lstStyle/>
          <a:p>
            <a:r>
              <a:rPr lang="en-US" sz="2800" dirty="0">
                <a:latin typeface="Gill Sans MT"/>
              </a:rPr>
              <a:t>(5.3) </a:t>
            </a:r>
            <a:r>
              <a:rPr lang="en-GB" sz="2800" dirty="0">
                <a:latin typeface="Gill Sans MT"/>
              </a:rPr>
              <a:t>Web, database and application security</a:t>
            </a:r>
            <a:endParaRPr lang="en-US" sz="2800" dirty="0">
              <a:latin typeface="Gill Sans 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B4755-A29E-7298-0320-7A97EC152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1053132" cy="526654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b="1" u="sng" dirty="0">
                <a:solidFill>
                  <a:schemeClr val="accent5">
                    <a:lumMod val="50000"/>
                  </a:schemeClr>
                </a:solidFill>
              </a:rPr>
              <a:t>Server-side attacks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Caused by poor software development, wrong permissions, or unprotected backups.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Common risks: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Lack of input validation: </a:t>
            </a:r>
            <a:r>
              <a:rPr lang="en-US" sz="2400" dirty="0"/>
              <a:t>can expose restricted server files — solved by filtering special characters.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Insecure configuration files: </a:t>
            </a:r>
            <a:r>
              <a:rPr lang="en-US" sz="2400" dirty="0"/>
              <a:t>may reveal database credentials.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Extraneous files: </a:t>
            </a:r>
            <a:r>
              <a:rPr lang="en-US" sz="2400" dirty="0"/>
              <a:t>old dev files and backups should be removed or secured.</a:t>
            </a:r>
          </a:p>
          <a:p>
            <a:pPr marL="0" indent="0" algn="just">
              <a:buNone/>
            </a:pPr>
            <a:endParaRPr lang="en-GB" sz="2400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647475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6D5C64-F9D4-E554-C2B4-A88E242F4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7C057-EB16-A46E-47F4-E0011763C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 fontScale="90000"/>
          </a:bodyPr>
          <a:lstStyle/>
          <a:p>
            <a:r>
              <a:rPr lang="en-US" sz="2800" dirty="0">
                <a:latin typeface="Gill Sans MT"/>
              </a:rPr>
              <a:t>(5.3) </a:t>
            </a:r>
            <a:r>
              <a:rPr lang="en-GB" sz="2800" dirty="0">
                <a:latin typeface="Gill Sans MT"/>
              </a:rPr>
              <a:t>Web, database and application security</a:t>
            </a:r>
            <a:endParaRPr lang="en-US" sz="2800" dirty="0">
              <a:latin typeface="Gill Sans 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E5D5A-A6B4-7768-CB67-B6BAA0C65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1053132" cy="526654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en-GB" b="1" dirty="0"/>
              <a:t>5.3.2	Database security</a:t>
            </a:r>
            <a:endParaRPr lang="en-ZA" b="1" dirty="0"/>
          </a:p>
          <a:p>
            <a:pPr marL="0" indent="0" algn="just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Organisations</a:t>
            </a:r>
            <a:r>
              <a:rPr lang="en-US" sz="2400" dirty="0"/>
              <a:t> are legally obligated to protect sensitive personal data in databases.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Four main database security issues:</a:t>
            </a:r>
          </a:p>
          <a:p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Protocol issues </a:t>
            </a:r>
            <a:r>
              <a:rPr lang="en-US" sz="2400" dirty="0"/>
              <a:t>– flaws in communication methods with the database.</a:t>
            </a:r>
          </a:p>
          <a:p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Unauthenticated access </a:t>
            </a:r>
            <a:r>
              <a:rPr lang="en-US" sz="2400" dirty="0"/>
              <a:t>– users gain entry without valid credentials.</a:t>
            </a:r>
          </a:p>
          <a:p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Privilege escalation </a:t>
            </a:r>
            <a:r>
              <a:rPr lang="en-US" sz="2400" dirty="0"/>
              <a:t>– users gain more access than they are </a:t>
            </a:r>
            <a:r>
              <a:rPr lang="en-US" sz="2400" dirty="0" err="1"/>
              <a:t>authorised</a:t>
            </a:r>
            <a:r>
              <a:rPr lang="en-US" sz="2400" dirty="0"/>
              <a:t> for.</a:t>
            </a:r>
          </a:p>
          <a:p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Arbitrary code execution </a:t>
            </a:r>
            <a:r>
              <a:rPr lang="en-US" sz="2400" dirty="0"/>
              <a:t>– attackers run harmful code within the database system.</a:t>
            </a:r>
          </a:p>
          <a:p>
            <a:pPr marL="0" indent="0" algn="just">
              <a:buNone/>
            </a:pPr>
            <a:endParaRPr lang="en-GB" sz="2400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37222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FE0E79-D990-E078-8B52-A96972A077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89064-7F9B-2693-C83D-C018066CD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 fontScale="90000"/>
          </a:bodyPr>
          <a:lstStyle/>
          <a:p>
            <a:r>
              <a:rPr lang="en-US" sz="2800" dirty="0">
                <a:latin typeface="Gill Sans MT"/>
              </a:rPr>
              <a:t>(5.3) </a:t>
            </a:r>
            <a:r>
              <a:rPr lang="en-GB" sz="2800" dirty="0">
                <a:latin typeface="Gill Sans MT"/>
              </a:rPr>
              <a:t>Web, database and application security</a:t>
            </a:r>
            <a:endParaRPr lang="en-US" sz="2800" dirty="0">
              <a:latin typeface="Gill Sans 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0F8D7-3FF1-179A-8157-DFD5CD699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1053132" cy="526654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en-GB" dirty="0"/>
              <a:t>Database security issues</a:t>
            </a:r>
            <a:endParaRPr lang="en-GB" sz="2400" dirty="0">
              <a:latin typeface="Gill Sans MT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69A87A4-A4D2-51B5-B011-3A1EC245D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290" y="2449886"/>
            <a:ext cx="6600462" cy="324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384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49C2AB-64F1-391E-F13C-A5CF2A74F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C3A4A-E246-5B14-BCFD-43C0DD57B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 fontScale="90000"/>
          </a:bodyPr>
          <a:lstStyle/>
          <a:p>
            <a:r>
              <a:rPr lang="en-US" sz="2800" dirty="0">
                <a:latin typeface="Gill Sans MT"/>
              </a:rPr>
              <a:t>(5.3) </a:t>
            </a:r>
            <a:r>
              <a:rPr lang="en-GB" sz="2800" dirty="0">
                <a:latin typeface="Gill Sans MT"/>
              </a:rPr>
              <a:t>Web, database and application security</a:t>
            </a:r>
            <a:endParaRPr lang="en-US" sz="2800" dirty="0">
              <a:latin typeface="Gill Sans 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03AEA-497B-65D0-3DB2-AEA24A28C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1053132" cy="526654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Protocol issues:</a:t>
            </a:r>
          </a:p>
          <a:p>
            <a:r>
              <a:rPr lang="en-US" sz="2400" dirty="0"/>
              <a:t>Caused by vulnerabilities in database communication protocols (e.g. buffer overflows).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0070C0"/>
                </a:solidFill>
              </a:rPr>
              <a:t>Protection tips:</a:t>
            </a:r>
          </a:p>
          <a:p>
            <a:pPr lvl="1"/>
            <a:r>
              <a:rPr lang="en-US" sz="2200" dirty="0"/>
              <a:t>Use the latest database software.</a:t>
            </a:r>
          </a:p>
          <a:p>
            <a:pPr lvl="1"/>
            <a:r>
              <a:rPr lang="en-US" sz="2200" dirty="0"/>
              <a:t>Control network access to the database.</a:t>
            </a:r>
          </a:p>
          <a:p>
            <a:pPr lvl="1"/>
            <a:r>
              <a:rPr lang="en-US" sz="2200" dirty="0"/>
              <a:t>Limit accounts and privileges carefully.</a:t>
            </a:r>
          </a:p>
          <a:p>
            <a:pPr marL="457200" lvl="1" indent="0">
              <a:buNone/>
            </a:pPr>
            <a:endParaRPr lang="en-US" sz="2200" dirty="0"/>
          </a:p>
          <a:p>
            <a:r>
              <a:rPr lang="en-US" sz="2400" dirty="0">
                <a:solidFill>
                  <a:srgbClr val="0070C0"/>
                </a:solidFill>
              </a:rPr>
              <a:t>Unauthenticated access:</a:t>
            </a:r>
          </a:p>
          <a:p>
            <a:pPr lvl="1"/>
            <a:r>
              <a:rPr lang="en-US" sz="2200" dirty="0"/>
              <a:t>Allowing database queries without credentials is a major risk.</a:t>
            </a:r>
          </a:p>
          <a:p>
            <a:pPr lvl="1"/>
            <a:r>
              <a:rPr lang="en-US" sz="2200" dirty="0"/>
              <a:t>Only authenticated/</a:t>
            </a:r>
            <a:r>
              <a:rPr lang="en-US" sz="2200" dirty="0" err="1"/>
              <a:t>authorised</a:t>
            </a:r>
            <a:r>
              <a:rPr lang="en-US" sz="2200" dirty="0"/>
              <a:t> users or processes should access the database.</a:t>
            </a:r>
          </a:p>
          <a:p>
            <a:pPr marL="0" indent="0" algn="just">
              <a:buNone/>
            </a:pPr>
            <a:endParaRPr lang="en-GB" sz="2400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490912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3933E9-2DBE-77FF-6738-BE49DDAD58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168E8-1CB8-BDC2-441D-532EBDC04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 fontScale="90000"/>
          </a:bodyPr>
          <a:lstStyle/>
          <a:p>
            <a:r>
              <a:rPr lang="en-US" sz="2800" dirty="0">
                <a:latin typeface="Gill Sans MT"/>
              </a:rPr>
              <a:t>(5.3) </a:t>
            </a:r>
            <a:r>
              <a:rPr lang="en-GB" sz="2800" dirty="0">
                <a:latin typeface="Gill Sans MT"/>
              </a:rPr>
              <a:t>Web, database and application security</a:t>
            </a:r>
            <a:endParaRPr lang="en-US" sz="2800" dirty="0">
              <a:latin typeface="Gill Sans 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10995-84FB-45B4-2D21-67A6A849B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1053132" cy="526654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ZA" sz="2400" dirty="0">
                <a:solidFill>
                  <a:schemeClr val="accent2">
                    <a:lumMod val="50000"/>
                  </a:schemeClr>
                </a:solidFill>
              </a:rPr>
              <a:t>Arbitrary code execution:</a:t>
            </a:r>
          </a:p>
          <a:p>
            <a:r>
              <a:rPr lang="en-ZA" sz="2400" dirty="0"/>
              <a:t>Exploits weaknesses in SQL.</a:t>
            </a:r>
          </a:p>
          <a:p>
            <a:r>
              <a:rPr lang="en-ZA" sz="2400" dirty="0"/>
              <a:t>Prevent with secure coding and updated database software.</a:t>
            </a:r>
          </a:p>
          <a:p>
            <a:pPr marL="0" indent="0">
              <a:buNone/>
            </a:pPr>
            <a:endParaRPr lang="en-ZA" sz="2400" dirty="0"/>
          </a:p>
          <a:p>
            <a:pPr marL="0" indent="0">
              <a:buNone/>
            </a:pPr>
            <a:r>
              <a:rPr lang="en-ZA" sz="2400" dirty="0">
                <a:solidFill>
                  <a:schemeClr val="accent2">
                    <a:lumMod val="50000"/>
                  </a:schemeClr>
                </a:solidFill>
              </a:rPr>
              <a:t>Privilege escalation:</a:t>
            </a:r>
          </a:p>
          <a:p>
            <a:r>
              <a:rPr lang="en-ZA" sz="2400" dirty="0"/>
              <a:t>Intruders submit SQL commands to gain higher access rights.</a:t>
            </a:r>
          </a:p>
          <a:p>
            <a:r>
              <a:rPr lang="en-ZA" sz="2400" dirty="0"/>
              <a:t>Admins must enforce appropriate access levels and monitor user privileges regularly.</a:t>
            </a:r>
          </a:p>
          <a:p>
            <a:pPr marL="0" indent="0" algn="just">
              <a:buNone/>
            </a:pPr>
            <a:endParaRPr lang="en-GB" sz="2400" dirty="0">
              <a:latin typeface="Gill Sans MT"/>
            </a:endParaRPr>
          </a:p>
        </p:txBody>
      </p:sp>
      <p:pic>
        <p:nvPicPr>
          <p:cNvPr id="7170" name="Picture 2" descr="What is SQL? - Tech Monitor">
            <a:extLst>
              <a:ext uri="{FF2B5EF4-FFF2-40B4-BE49-F238E27FC236}">
                <a16:creationId xmlns:a16="http://schemas.microsoft.com/office/drawing/2014/main" id="{8F07158D-A735-36FB-4AF0-8E16B552E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826" y="4535517"/>
            <a:ext cx="3651658" cy="191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6585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398F19-48BC-1669-0B9A-359A4A544E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36501-F446-0BD4-0208-1B086DE22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 fontScale="90000"/>
          </a:bodyPr>
          <a:lstStyle/>
          <a:p>
            <a:r>
              <a:rPr lang="en-US" sz="2800" dirty="0">
                <a:latin typeface="Gill Sans MT"/>
              </a:rPr>
              <a:t>(5.3) </a:t>
            </a:r>
            <a:r>
              <a:rPr lang="en-GB" sz="2800" dirty="0">
                <a:latin typeface="Gill Sans MT"/>
              </a:rPr>
              <a:t>Web, database and application security</a:t>
            </a:r>
            <a:endParaRPr lang="en-US" sz="2800" dirty="0">
              <a:latin typeface="Gill Sans 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0C150-6433-9D88-0B2F-B0ECD5581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1053132" cy="526654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GB" dirty="0"/>
              <a:t>Activity</a:t>
            </a:r>
            <a:endParaRPr lang="en-ZA" dirty="0"/>
          </a:p>
          <a:p>
            <a:endParaRPr lang="en-ZA" dirty="0"/>
          </a:p>
          <a:p>
            <a:r>
              <a:rPr lang="en-GB" dirty="0"/>
              <a:t>Watch the following video: </a:t>
            </a:r>
            <a:endParaRPr lang="en-ZA" dirty="0"/>
          </a:p>
          <a:p>
            <a:r>
              <a:rPr lang="en-GB" dirty="0"/>
              <a:t>Title:</a:t>
            </a:r>
            <a:r>
              <a:rPr lang="en-GB" cap="all" dirty="0"/>
              <a:t> </a:t>
            </a:r>
            <a:r>
              <a:rPr lang="en-GB" dirty="0"/>
              <a:t>The Dangers of a Data Breach.</a:t>
            </a:r>
            <a:endParaRPr lang="en-ZA" dirty="0"/>
          </a:p>
          <a:p>
            <a:r>
              <a:rPr lang="en-GB" dirty="0"/>
              <a:t>Link: </a:t>
            </a:r>
            <a:r>
              <a:rPr lang="en-GB" u="sng" dirty="0">
                <a:hlinkClick r:id="rId2"/>
              </a:rPr>
              <a:t>https://www.youtube.com/watch?v=0kK902-ZvNM&amp;t=51s</a:t>
            </a:r>
            <a:endParaRPr lang="en-ZA" dirty="0"/>
          </a:p>
          <a:p>
            <a:r>
              <a:rPr lang="en-GB" dirty="0"/>
              <a:t>Time allocation: 02:00</a:t>
            </a:r>
            <a:endParaRPr lang="en-ZA" dirty="0"/>
          </a:p>
          <a:p>
            <a:pPr marL="0" indent="0" algn="just">
              <a:buNone/>
            </a:pPr>
            <a:endParaRPr lang="en-GB" sz="2400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471247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CD8BD-95E2-01D4-4C0C-108BFED25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ZA"/>
              <a:t>Module Outcomes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DDA1F-ED2B-3FD1-D219-18023B260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1053132" cy="526654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GB" dirty="0"/>
              <a:t>Demonstrate an understanding of the Open Systems Interconnection (OSI) model and common network architectures.</a:t>
            </a:r>
          </a:p>
          <a:p>
            <a:pPr marL="457200" lvl="0" indent="-457200">
              <a:buFont typeface="+mj-lt"/>
              <a:buAutoNum type="arabicPeriod"/>
            </a:pPr>
            <a:endParaRPr lang="en-GB" dirty="0"/>
          </a:p>
          <a:p>
            <a:pPr marL="457200" lvl="0" indent="-457200">
              <a:buFont typeface="+mj-lt"/>
              <a:buAutoNum type="arabicPeriod"/>
            </a:pPr>
            <a:r>
              <a:rPr lang="en-GB" dirty="0"/>
              <a:t>Identify the key hardware and software components found in computer networks.</a:t>
            </a:r>
          </a:p>
          <a:p>
            <a:pPr marL="457200" lvl="0" indent="-457200">
              <a:buFont typeface="+mj-lt"/>
              <a:buAutoNum type="arabicPeriod"/>
            </a:pPr>
            <a:endParaRPr lang="en-ZA" dirty="0">
              <a:solidFill>
                <a:srgbClr val="C00000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GB" dirty="0">
                <a:solidFill>
                  <a:srgbClr val="C00000"/>
                </a:solidFill>
              </a:rPr>
              <a:t>Participate in the implementation of the basic principles that underpin the protection of information assets (identification, authentication, etc).</a:t>
            </a:r>
          </a:p>
          <a:p>
            <a:pPr marL="457200" lvl="0" indent="-457200">
              <a:buFont typeface="+mj-lt"/>
              <a:buAutoNum type="arabicPeriod"/>
            </a:pPr>
            <a:endParaRPr lang="en-ZA" dirty="0"/>
          </a:p>
          <a:p>
            <a:pPr marL="457200" lvl="0" indent="-457200">
              <a:buFont typeface="+mj-lt"/>
              <a:buAutoNum type="arabicPeriod"/>
            </a:pPr>
            <a:r>
              <a:rPr lang="en-GB" dirty="0"/>
              <a:t>Identify the different stages of the operations security process, and the activities that occur within each stage.</a:t>
            </a:r>
          </a:p>
          <a:p>
            <a:pPr marL="457200" lvl="0" indent="-457200">
              <a:buFont typeface="+mj-lt"/>
              <a:buAutoNum type="arabicPeriod"/>
            </a:pPr>
            <a:endParaRPr lang="en-ZA" dirty="0">
              <a:solidFill>
                <a:srgbClr val="C00000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GB" dirty="0">
                <a:solidFill>
                  <a:srgbClr val="C00000"/>
                </a:solidFill>
              </a:rPr>
              <a:t>Identify common threats affecting information security at the human level, the physical level, the network level and the application level; and outline preventative measures that can be used to eliminate or manage these threats. </a:t>
            </a:r>
            <a:br>
              <a:rPr lang="en-US" sz="2000" dirty="0"/>
            </a:br>
            <a:endParaRPr lang="en-US" sz="2400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79717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7743F-75FF-9B30-204A-4EF059DDD4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7F55-1727-A85F-A850-4E46147D0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 fontScale="90000"/>
          </a:bodyPr>
          <a:lstStyle/>
          <a:p>
            <a:r>
              <a:rPr lang="en-US" sz="2800" dirty="0">
                <a:latin typeface="Gill Sans MT"/>
              </a:rPr>
              <a:t>(5.3) </a:t>
            </a:r>
            <a:r>
              <a:rPr lang="en-GB" sz="2800" dirty="0">
                <a:latin typeface="Gill Sans MT"/>
              </a:rPr>
              <a:t>Web, database and application security</a:t>
            </a:r>
            <a:endParaRPr lang="en-US" sz="2800" dirty="0">
              <a:latin typeface="Gill Sans 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FBEE3-C6BE-20A9-A7C4-68EA76221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1053132" cy="526654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en-GB" b="1" dirty="0"/>
              <a:t>5.3.3	Application security tools</a:t>
            </a:r>
            <a:endParaRPr lang="en-ZA" b="1" dirty="0"/>
          </a:p>
          <a:p>
            <a:pPr marL="0" indent="0" algn="just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Sniffers:</a:t>
            </a:r>
          </a:p>
          <a:p>
            <a:r>
              <a:rPr lang="en-US" sz="2400" dirty="0"/>
              <a:t>Monitor network traffic to/from applications.</a:t>
            </a:r>
          </a:p>
          <a:p>
            <a:r>
              <a:rPr lang="en-US" sz="2400" dirty="0"/>
              <a:t>Some generate diagrams showing traffic patterns and destinations.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Web application analysis tools:</a:t>
            </a:r>
          </a:p>
          <a:p>
            <a:r>
              <a:rPr lang="en-US" sz="2400" dirty="0"/>
              <a:t>Detect issues like weak permissions, outdated software, and unnecessary files.</a:t>
            </a:r>
          </a:p>
          <a:p>
            <a:r>
              <a:rPr lang="en-US" sz="2400" dirty="0"/>
              <a:t>Manual verification of reported issues is required before acting.</a:t>
            </a:r>
          </a:p>
          <a:p>
            <a:pPr marL="0" indent="0" algn="just">
              <a:buNone/>
            </a:pPr>
            <a:endParaRPr lang="en-GB" sz="2400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232121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2691A7-A075-61F8-9C9E-377E0307B7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0A9D6-ED92-F001-9373-AF6FE692E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 fontScale="90000"/>
          </a:bodyPr>
          <a:lstStyle/>
          <a:p>
            <a:r>
              <a:rPr lang="en-US" sz="2800" dirty="0">
                <a:latin typeface="Gill Sans MT"/>
              </a:rPr>
              <a:t>(5.3) </a:t>
            </a:r>
            <a:r>
              <a:rPr lang="en-GB" sz="2800" dirty="0">
                <a:latin typeface="Gill Sans MT"/>
              </a:rPr>
              <a:t>Web, database and application security</a:t>
            </a:r>
            <a:endParaRPr lang="en-US" sz="2800" dirty="0">
              <a:latin typeface="Gill Sans 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AC541-84EF-C781-392A-241374A8E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1053132" cy="526654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C00000"/>
                </a:solidFill>
              </a:rPr>
              <a:t>Fuzzers</a:t>
            </a:r>
            <a:r>
              <a:rPr lang="en-US" sz="2400" dirty="0">
                <a:solidFill>
                  <a:srgbClr val="C00000"/>
                </a:solidFill>
              </a:rPr>
              <a:t>:</a:t>
            </a:r>
          </a:p>
          <a:p>
            <a:r>
              <a:rPr lang="en-US" sz="2400" dirty="0"/>
              <a:t>Test apps with random inputs to uncover hidden bugs or vulnerabilities.</a:t>
            </a:r>
          </a:p>
          <a:p>
            <a:r>
              <a:rPr lang="en-US" sz="2400" dirty="0"/>
              <a:t>Help identify unexpected </a:t>
            </a:r>
            <a:r>
              <a:rPr lang="en-US" sz="2400" dirty="0" err="1"/>
              <a:t>behaviour</a:t>
            </a:r>
            <a:r>
              <a:rPr lang="en-US" sz="2400" dirty="0"/>
              <a:t> or crashes.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u="sng" dirty="0">
                <a:solidFill>
                  <a:srgbClr val="00B050"/>
                </a:solidFill>
              </a:rPr>
              <a:t>Enhance application security by:</a:t>
            </a:r>
          </a:p>
          <a:p>
            <a:r>
              <a:rPr lang="en-US" sz="2400" dirty="0">
                <a:solidFill>
                  <a:srgbClr val="00B050"/>
                </a:solidFill>
              </a:rPr>
              <a:t>Following secure coding practices</a:t>
            </a:r>
          </a:p>
          <a:p>
            <a:r>
              <a:rPr lang="en-US" sz="2400" dirty="0">
                <a:solidFill>
                  <a:srgbClr val="00B050"/>
                </a:solidFill>
              </a:rPr>
              <a:t>Monitoring for client-side and server-side issues</a:t>
            </a:r>
          </a:p>
          <a:p>
            <a:r>
              <a:rPr lang="en-US" sz="2400" dirty="0">
                <a:solidFill>
                  <a:srgbClr val="00B050"/>
                </a:solidFill>
              </a:rPr>
              <a:t>Securing databases</a:t>
            </a:r>
          </a:p>
          <a:p>
            <a:r>
              <a:rPr lang="en-US" sz="2400" dirty="0">
                <a:solidFill>
                  <a:srgbClr val="00B050"/>
                </a:solidFill>
              </a:rPr>
              <a:t>Applying the principle of least privilege</a:t>
            </a:r>
          </a:p>
          <a:p>
            <a:r>
              <a:rPr lang="en-US" sz="2400" dirty="0">
                <a:solidFill>
                  <a:srgbClr val="00B050"/>
                </a:solidFill>
              </a:rPr>
              <a:t>Keeping software up to date</a:t>
            </a:r>
          </a:p>
          <a:p>
            <a:r>
              <a:rPr lang="en-US" sz="2400" dirty="0">
                <a:solidFill>
                  <a:srgbClr val="00B050"/>
                </a:solidFill>
              </a:rPr>
              <a:t>Use application security tools to monitor data flow and detect vulnerabilities.</a:t>
            </a:r>
          </a:p>
          <a:p>
            <a:endParaRPr lang="en-US" sz="2400" dirty="0"/>
          </a:p>
          <a:p>
            <a:pPr marL="0" indent="0" algn="just">
              <a:buNone/>
            </a:pPr>
            <a:endParaRPr lang="en-GB" sz="2400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001505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DAC7B9-B76C-A406-CDA9-014C476C6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2B37C-BE61-9A06-8759-2536E6A4B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 fontScale="90000"/>
          </a:bodyPr>
          <a:lstStyle/>
          <a:p>
            <a:r>
              <a:rPr lang="en-US" sz="2800" dirty="0">
                <a:latin typeface="Gill Sans MT"/>
              </a:rPr>
              <a:t>(5.3) </a:t>
            </a:r>
            <a:r>
              <a:rPr lang="en-GB" sz="2800" dirty="0">
                <a:latin typeface="Gill Sans MT"/>
              </a:rPr>
              <a:t>Web, database and application security</a:t>
            </a:r>
            <a:endParaRPr lang="en-US" sz="2800" dirty="0">
              <a:latin typeface="Gill Sans 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22C8A-6EC9-EBB8-72EF-43E57C86E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1053132" cy="526654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GB" dirty="0"/>
              <a:t>Activity</a:t>
            </a:r>
            <a:endParaRPr lang="en-ZA" dirty="0"/>
          </a:p>
          <a:p>
            <a:endParaRPr lang="en-ZA" dirty="0"/>
          </a:p>
          <a:p>
            <a:r>
              <a:rPr lang="en-GB" dirty="0"/>
              <a:t>Study the following article: </a:t>
            </a:r>
            <a:endParaRPr lang="en-ZA" dirty="0"/>
          </a:p>
          <a:p>
            <a:r>
              <a:rPr lang="en-GB" dirty="0"/>
              <a:t>Title: </a:t>
            </a:r>
            <a:r>
              <a:rPr lang="en-ZA" dirty="0"/>
              <a:t>Best 10 Packet Sniffer and Capture Tools.</a:t>
            </a:r>
          </a:p>
          <a:p>
            <a:r>
              <a:rPr lang="en-GB" dirty="0"/>
              <a:t>Link: </a:t>
            </a:r>
            <a:r>
              <a:rPr lang="en-GB" u="sng" dirty="0">
                <a:hlinkClick r:id="rId2"/>
              </a:rPr>
              <a:t>https://www.dnsstuff.com/packet-sniffers</a:t>
            </a:r>
            <a:endParaRPr lang="en-ZA" dirty="0"/>
          </a:p>
          <a:p>
            <a:r>
              <a:rPr lang="en-GB" dirty="0"/>
              <a:t>Summarise the “packet sniffing best practices”; briefly explain how sniffer software is used by hackers; and suggest how IT staff can protect their organisation from hackers who use packet sniffers.</a:t>
            </a:r>
            <a:endParaRPr lang="en-ZA" dirty="0"/>
          </a:p>
          <a:p>
            <a:r>
              <a:rPr lang="en-GB" dirty="0"/>
              <a:t>Time allocation: 15 minutes</a:t>
            </a:r>
            <a:endParaRPr lang="en-ZA" dirty="0"/>
          </a:p>
          <a:p>
            <a:pPr marL="0" indent="0" algn="just">
              <a:buNone/>
            </a:pPr>
            <a:endParaRPr lang="en-GB" sz="2400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613035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F31B54-64AF-83F1-14E1-CFC8B596B9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8F5DF-944B-50F8-58DF-48FF04344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 fontScale="90000"/>
          </a:bodyPr>
          <a:lstStyle/>
          <a:p>
            <a:r>
              <a:rPr lang="en-US" sz="2800" dirty="0">
                <a:latin typeface="Gill Sans MT"/>
              </a:rPr>
              <a:t>(5.4) </a:t>
            </a:r>
            <a:r>
              <a:rPr lang="en-GB" sz="2800" dirty="0">
                <a:latin typeface="Gill Sans MT"/>
              </a:rPr>
              <a:t>Conducting a security assessment</a:t>
            </a:r>
            <a:endParaRPr lang="en-US" sz="2800" dirty="0">
              <a:latin typeface="Gill Sans 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4B430-8389-71EA-3865-4C3836447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7211779" cy="526654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en-GB" b="1" dirty="0"/>
              <a:t>5.4.1	Vulnerability assessment</a:t>
            </a:r>
            <a:endParaRPr lang="en-ZA" b="1" dirty="0"/>
          </a:p>
          <a:p>
            <a:pPr marL="0" indent="0" algn="just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Vulnerability assessment tools detect weaknesses in platforms and applications.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The process has two main stages:</a:t>
            </a:r>
          </a:p>
          <a:p>
            <a:pPr marL="0" indent="0">
              <a:buNone/>
            </a:pPr>
            <a:endParaRPr lang="en-US" sz="2400" dirty="0"/>
          </a:p>
          <a:p>
            <a:pPr marL="457200" indent="-457200">
              <a:buAutoNum type="arabicParenR"/>
            </a:pPr>
            <a:r>
              <a:rPr lang="en-US" sz="2400" b="1" u="sng" dirty="0">
                <a:solidFill>
                  <a:schemeClr val="accent6">
                    <a:lumMod val="50000"/>
                  </a:schemeClr>
                </a:solidFill>
              </a:rPr>
              <a:t>Mapping and discovery: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Active discovery: checks each IP address (slow).</a:t>
            </a:r>
          </a:p>
          <a:p>
            <a:r>
              <a:rPr lang="en-US" sz="2400" dirty="0"/>
              <a:t>Passive scanning: monitors network traffic to find active devices.</a:t>
            </a:r>
          </a:p>
          <a:p>
            <a:pPr marL="0" indent="0" algn="just">
              <a:buNone/>
            </a:pPr>
            <a:endParaRPr lang="en-GB" sz="2400" dirty="0">
              <a:latin typeface="Gill Sans MT"/>
            </a:endParaRPr>
          </a:p>
        </p:txBody>
      </p:sp>
      <p:pic>
        <p:nvPicPr>
          <p:cNvPr id="8194" name="Picture 2" descr="Vulnerability Management vs. Vulnerability Assessment | Rapid7 Blog">
            <a:extLst>
              <a:ext uri="{FF2B5EF4-FFF2-40B4-BE49-F238E27FC236}">
                <a16:creationId xmlns:a16="http://schemas.microsoft.com/office/drawing/2014/main" id="{1793F589-6D67-3A1C-AD24-2DBA9A408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989" y="2449585"/>
            <a:ext cx="3512191" cy="2634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0801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ED35DA-435E-C209-66B4-5D7AB1C7F3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E0C05-D56B-ABF5-BD33-8848C1517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 fontScale="90000"/>
          </a:bodyPr>
          <a:lstStyle/>
          <a:p>
            <a:r>
              <a:rPr lang="en-US" sz="2800" dirty="0">
                <a:latin typeface="Gill Sans MT"/>
              </a:rPr>
              <a:t>(5.4) </a:t>
            </a:r>
            <a:r>
              <a:rPr lang="en-GB" sz="2800" dirty="0">
                <a:latin typeface="Gill Sans MT"/>
              </a:rPr>
              <a:t>Conducting a security assessment</a:t>
            </a:r>
            <a:endParaRPr lang="en-US" sz="2800" dirty="0">
              <a:latin typeface="Gill Sans 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4AF32-E266-CC4D-1DF6-A0F91CEDE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1053132" cy="526654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b="1" u="sng" dirty="0">
                <a:solidFill>
                  <a:schemeClr val="accent6">
                    <a:lumMod val="50000"/>
                  </a:schemeClr>
                </a:solidFill>
              </a:rPr>
              <a:t>2) Scanning: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Unauthenticated scan: finds open ports, services, OS, and apps.</a:t>
            </a:r>
          </a:p>
          <a:p>
            <a:r>
              <a:rPr lang="en-US" sz="2400" dirty="0"/>
              <a:t>Authenticated scan: uses admin credentials to gather deeper system info (e.g. config files, patches).</a:t>
            </a:r>
          </a:p>
          <a:p>
            <a:r>
              <a:rPr lang="en-US" sz="2400" dirty="0"/>
              <a:t>Agented scan: installs a small agent on each host, no extra credentials needed.</a:t>
            </a:r>
          </a:p>
          <a:p>
            <a:r>
              <a:rPr lang="en-US" sz="2400" dirty="0"/>
              <a:t>Application scan: deeply scans specific apps or technologies.</a:t>
            </a:r>
          </a:p>
          <a:p>
            <a:pPr marL="0" indent="0" algn="just">
              <a:buNone/>
            </a:pPr>
            <a:endParaRPr lang="en-GB" sz="2400" dirty="0">
              <a:latin typeface="Gill Sans MT"/>
            </a:endParaRPr>
          </a:p>
        </p:txBody>
      </p:sp>
      <p:pic>
        <p:nvPicPr>
          <p:cNvPr id="9218" name="Picture 2" descr="What is vulnerability scanning?">
            <a:extLst>
              <a:ext uri="{FF2B5EF4-FFF2-40B4-BE49-F238E27FC236}">
                <a16:creationId xmlns:a16="http://schemas.microsoft.com/office/drawing/2014/main" id="{52DD8944-E243-0979-549E-464EB28D7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720" y="4515022"/>
            <a:ext cx="4021822" cy="2101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0948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CA8553-3A0B-E46C-618C-CF7E20037A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BCCD4-965E-0EB1-87B3-B4F246496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 fontScale="90000"/>
          </a:bodyPr>
          <a:lstStyle/>
          <a:p>
            <a:r>
              <a:rPr lang="en-US" sz="2800" dirty="0">
                <a:latin typeface="Gill Sans MT"/>
              </a:rPr>
              <a:t>(5.4) </a:t>
            </a:r>
            <a:r>
              <a:rPr lang="en-GB" sz="2800" dirty="0">
                <a:latin typeface="Gill Sans MT"/>
              </a:rPr>
              <a:t>Conducting a security assessment</a:t>
            </a:r>
            <a:endParaRPr lang="en-US" sz="2800" dirty="0">
              <a:latin typeface="Gill Sans 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1670D-2E26-E985-4070-172415304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1053132" cy="526654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Cloud and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</a:rPr>
              <a:t>virtualisation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 challenges: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u="sng" dirty="0"/>
              <a:t>Cloud providers</a:t>
            </a:r>
            <a:r>
              <a:rPr lang="en-US" sz="2400" dirty="0"/>
              <a:t> may restrict scans or change IPs with new deployments.</a:t>
            </a:r>
          </a:p>
          <a:p>
            <a:endParaRPr lang="en-US" sz="2400" dirty="0"/>
          </a:p>
          <a:p>
            <a:r>
              <a:rPr lang="en-US" sz="2400" u="sng" dirty="0"/>
              <a:t>Containers</a:t>
            </a:r>
            <a:r>
              <a:rPr lang="en-US" sz="2400" dirty="0"/>
              <a:t> require </a:t>
            </a:r>
            <a:r>
              <a:rPr lang="en-US" sz="2400" dirty="0" err="1"/>
              <a:t>specialised</a:t>
            </a:r>
            <a:r>
              <a:rPr lang="en-US" sz="2400" dirty="0"/>
              <a:t> tools due to dynamic scaling.</a:t>
            </a:r>
          </a:p>
          <a:p>
            <a:pPr marL="0" indent="0" algn="just">
              <a:buNone/>
            </a:pPr>
            <a:endParaRPr lang="en-GB" sz="2400" dirty="0">
              <a:latin typeface="Gill Sans MT"/>
            </a:endParaRPr>
          </a:p>
        </p:txBody>
      </p:sp>
      <p:pic>
        <p:nvPicPr>
          <p:cNvPr id="10242" name="Picture 2" descr="The Top 5 Cloud Computing Platforms for Building Scalable Apps&quot; - Techno  Softwares Can Help You Choose the Best Platform!">
            <a:extLst>
              <a:ext uri="{FF2B5EF4-FFF2-40B4-BE49-F238E27FC236}">
                <a16:creationId xmlns:a16="http://schemas.microsoft.com/office/drawing/2014/main" id="{5E702D0A-52EE-B243-4C8D-E78A2EA65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536" y="3905075"/>
            <a:ext cx="4452830" cy="267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42242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FCB53F-5D64-12F7-C0D3-A9E5FE058F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26F4A-DE3B-0C1F-F8B8-91F7E60FB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 fontScale="90000"/>
          </a:bodyPr>
          <a:lstStyle/>
          <a:p>
            <a:r>
              <a:rPr lang="en-US" sz="2800" dirty="0">
                <a:latin typeface="Gill Sans MT"/>
              </a:rPr>
              <a:t>(5.4) </a:t>
            </a:r>
            <a:r>
              <a:rPr lang="en-GB" sz="2800" dirty="0">
                <a:latin typeface="Gill Sans MT"/>
              </a:rPr>
              <a:t>Conducting a security assessment</a:t>
            </a:r>
            <a:endParaRPr lang="en-US" sz="2800" dirty="0">
              <a:latin typeface="Gill Sans 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B7790-668F-11D4-E104-D2856AA11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1053132" cy="526654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en-GB" b="1" dirty="0"/>
              <a:t>5.4.2	Penetration testing</a:t>
            </a:r>
            <a:endParaRPr lang="en-ZA" b="1" dirty="0"/>
          </a:p>
          <a:p>
            <a:pPr marL="0" indent="0" algn="just">
              <a:buNone/>
            </a:pPr>
            <a:endParaRPr lang="en-US" sz="2400" dirty="0"/>
          </a:p>
          <a:p>
            <a:r>
              <a:rPr lang="en-US" sz="2400" dirty="0"/>
              <a:t>Penetration testing simulates hacker techniques to find and fix security flaws.</a:t>
            </a:r>
          </a:p>
          <a:p>
            <a:endParaRPr lang="en-US" sz="2400" dirty="0"/>
          </a:p>
          <a:p>
            <a:r>
              <a:rPr lang="en-US" sz="2400" dirty="0"/>
              <a:t>Typically done by external testers using real-world attack tools.</a:t>
            </a:r>
          </a:p>
          <a:p>
            <a:pPr marL="0" indent="0" algn="just">
              <a:buNone/>
            </a:pPr>
            <a:endParaRPr lang="en-GB" sz="2400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1027899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9C27F8-E5E3-3046-DAE7-0BF625BE58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6495E-F48B-C3D6-A2AD-A47BFF534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 fontScale="90000"/>
          </a:bodyPr>
          <a:lstStyle/>
          <a:p>
            <a:r>
              <a:rPr lang="en-US" sz="2800" dirty="0">
                <a:latin typeface="Gill Sans MT"/>
              </a:rPr>
              <a:t>(5.4) </a:t>
            </a:r>
            <a:r>
              <a:rPr lang="en-GB" sz="2800" dirty="0">
                <a:latin typeface="Gill Sans MT"/>
              </a:rPr>
              <a:t>Conducting a security assessment</a:t>
            </a:r>
            <a:endParaRPr lang="en-US" sz="2800" dirty="0">
              <a:latin typeface="Gill Sans 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2F6DC-4FCE-010F-DFAD-D35E837D2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1053132" cy="526654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b="1" u="sng" dirty="0">
                <a:solidFill>
                  <a:schemeClr val="accent4">
                    <a:lumMod val="50000"/>
                  </a:schemeClr>
                </a:solidFill>
              </a:rPr>
              <a:t>Five stages:</a:t>
            </a:r>
          </a:p>
          <a:p>
            <a:pPr marL="0" indent="0">
              <a:buNone/>
            </a:pPr>
            <a:endParaRPr lang="en-US" sz="2400" b="1" u="sng" dirty="0">
              <a:solidFill>
                <a:schemeClr val="accent4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u="sng" dirty="0">
                <a:solidFill>
                  <a:schemeClr val="accent4">
                    <a:lumMod val="50000"/>
                  </a:schemeClr>
                </a:solidFill>
              </a:rPr>
              <a:t>1. Scoping:</a:t>
            </a:r>
          </a:p>
          <a:p>
            <a:pPr lvl="1"/>
            <a:r>
              <a:rPr lang="en-US" sz="2200" dirty="0"/>
              <a:t>Define what, when, and how testing will be done.</a:t>
            </a:r>
          </a:p>
          <a:p>
            <a:pPr lvl="1"/>
            <a:r>
              <a:rPr lang="en-US" sz="2200" dirty="0"/>
              <a:t>Agree on procedures for handling discovered vulnerabilities.</a:t>
            </a:r>
          </a:p>
          <a:p>
            <a:pPr marL="457200" lvl="1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400" b="1" u="sng" dirty="0">
                <a:solidFill>
                  <a:schemeClr val="accent4">
                    <a:lumMod val="50000"/>
                  </a:schemeClr>
                </a:solidFill>
              </a:rPr>
              <a:t>2. Reconnaissance (Recon):</a:t>
            </a:r>
          </a:p>
          <a:p>
            <a:pPr lvl="1"/>
            <a:r>
              <a:rPr lang="en-US" sz="2200" dirty="0"/>
              <a:t>Gather info about the </a:t>
            </a:r>
            <a:r>
              <a:rPr lang="en-US" sz="2200" dirty="0" err="1"/>
              <a:t>organisation</a:t>
            </a:r>
            <a:r>
              <a:rPr lang="en-US" sz="2200" dirty="0"/>
              <a:t>, systems, and environment.</a:t>
            </a:r>
          </a:p>
          <a:p>
            <a:pPr marL="457200" lvl="1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400" b="1" u="sng" dirty="0">
                <a:solidFill>
                  <a:schemeClr val="accent4">
                    <a:lumMod val="50000"/>
                  </a:schemeClr>
                </a:solidFill>
              </a:rPr>
              <a:t>3. Discovery:</a:t>
            </a:r>
          </a:p>
          <a:p>
            <a:pPr lvl="1"/>
            <a:r>
              <a:rPr lang="en-US" sz="2200" dirty="0"/>
              <a:t>Use vulnerability tools to find open ports, services, and potential weaknesses.</a:t>
            </a:r>
          </a:p>
          <a:p>
            <a:pPr lvl="1"/>
            <a:r>
              <a:rPr lang="en-US" sz="2200" dirty="0"/>
              <a:t>May lead to additional research.</a:t>
            </a:r>
          </a:p>
          <a:p>
            <a:pPr marL="0" indent="0" algn="just">
              <a:buNone/>
            </a:pPr>
            <a:endParaRPr lang="en-GB" sz="2400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8401353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AA8E4-CD33-35DA-17B9-32EE9D733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78670-68E6-4A74-6FF7-27946B998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 fontScale="90000"/>
          </a:bodyPr>
          <a:lstStyle/>
          <a:p>
            <a:r>
              <a:rPr lang="en-US" sz="2800" dirty="0">
                <a:latin typeface="Gill Sans MT"/>
              </a:rPr>
              <a:t>(5.4) </a:t>
            </a:r>
            <a:r>
              <a:rPr lang="en-GB" sz="2800" dirty="0">
                <a:latin typeface="Gill Sans MT"/>
              </a:rPr>
              <a:t>Conducting a security assessment</a:t>
            </a:r>
            <a:endParaRPr lang="en-US" sz="2800" dirty="0">
              <a:latin typeface="Gill Sans 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4AE68-1D86-FCB4-A610-2BD63F7E7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1053132" cy="526654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b="1" u="sng" dirty="0">
                <a:solidFill>
                  <a:schemeClr val="accent4">
                    <a:lumMod val="50000"/>
                  </a:schemeClr>
                </a:solidFill>
              </a:rPr>
              <a:t>4. Exploitation:</a:t>
            </a:r>
          </a:p>
          <a:p>
            <a:pPr lvl="1"/>
            <a:r>
              <a:rPr lang="en-US" sz="2200" dirty="0"/>
              <a:t>Attempt to exploit identified vulnerabilities.</a:t>
            </a:r>
          </a:p>
          <a:p>
            <a:pPr lvl="1"/>
            <a:r>
              <a:rPr lang="en-US" sz="2200" dirty="0"/>
              <a:t>More testing may follow if new issues emerge.</a:t>
            </a:r>
          </a:p>
          <a:p>
            <a:pPr marL="457200" lvl="1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400" b="1" u="sng" dirty="0">
                <a:solidFill>
                  <a:schemeClr val="accent4">
                    <a:lumMod val="50000"/>
                  </a:schemeClr>
                </a:solidFill>
              </a:rPr>
              <a:t>5. Reporting:</a:t>
            </a:r>
          </a:p>
          <a:p>
            <a:pPr lvl="1"/>
            <a:r>
              <a:rPr lang="en-US" sz="2200" dirty="0"/>
              <a:t>Document testing process, findings, and successful exploit attempts.</a:t>
            </a:r>
          </a:p>
          <a:p>
            <a:pPr lvl="1"/>
            <a:r>
              <a:rPr lang="en-US" sz="2200" dirty="0"/>
              <a:t>Highlight high-risk issues and actionable threats.</a:t>
            </a:r>
          </a:p>
          <a:p>
            <a:pPr marL="0" indent="0" algn="just">
              <a:buNone/>
            </a:pPr>
            <a:endParaRPr lang="en-GB" sz="2400" dirty="0">
              <a:latin typeface="Gill Sans MT"/>
            </a:endParaRPr>
          </a:p>
        </p:txBody>
      </p:sp>
      <p:pic>
        <p:nvPicPr>
          <p:cNvPr id="11266" name="Picture 2" descr="Why Metrics &amp; Reporting are Important in Test Management | Blog">
            <a:extLst>
              <a:ext uri="{FF2B5EF4-FFF2-40B4-BE49-F238E27FC236}">
                <a16:creationId xmlns:a16="http://schemas.microsoft.com/office/drawing/2014/main" id="{CACD8B6F-7E22-22AF-D64C-01B3E1681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675" y="4127383"/>
            <a:ext cx="4623266" cy="260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0744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ADEFE-EBDF-6C00-4B95-528A0B639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C3ADF-6288-F922-7CA5-325AF4860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 fontScale="90000"/>
          </a:bodyPr>
          <a:lstStyle/>
          <a:p>
            <a:r>
              <a:rPr lang="en-US" sz="2800" dirty="0">
                <a:latin typeface="Gill Sans MT"/>
              </a:rPr>
              <a:t>(5.4) </a:t>
            </a:r>
            <a:r>
              <a:rPr lang="en-GB" sz="2800" dirty="0">
                <a:latin typeface="Gill Sans MT"/>
              </a:rPr>
              <a:t>Conducting a security assessment</a:t>
            </a:r>
            <a:endParaRPr lang="en-US" sz="2800" dirty="0">
              <a:latin typeface="Gill Sans 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F4ECA-85C7-B7DB-87F1-802F78697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1053132" cy="526654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GB" dirty="0"/>
              <a:t>Activity</a:t>
            </a:r>
            <a:endParaRPr lang="en-ZA" dirty="0"/>
          </a:p>
          <a:p>
            <a:endParaRPr lang="en-ZA" dirty="0"/>
          </a:p>
          <a:p>
            <a:r>
              <a:rPr lang="en-GB" dirty="0"/>
              <a:t>Watch the following video: </a:t>
            </a:r>
            <a:endParaRPr lang="en-ZA" dirty="0"/>
          </a:p>
          <a:p>
            <a:r>
              <a:rPr lang="en-GB" dirty="0"/>
              <a:t>Title:</a:t>
            </a:r>
            <a:r>
              <a:rPr lang="en-GB" cap="all" dirty="0"/>
              <a:t> </a:t>
            </a:r>
            <a:r>
              <a:rPr lang="en-ZA" dirty="0"/>
              <a:t>A day in the life of a Penetration Tester.</a:t>
            </a:r>
            <a:r>
              <a:rPr lang="en-ZA" cap="all" dirty="0"/>
              <a:t> </a:t>
            </a:r>
            <a:endParaRPr lang="en-ZA" dirty="0"/>
          </a:p>
          <a:p>
            <a:r>
              <a:rPr lang="en-GB" dirty="0"/>
              <a:t>Link: </a:t>
            </a:r>
            <a:r>
              <a:rPr lang="en-GB" u="sng" dirty="0">
                <a:hlinkClick r:id="rId2"/>
              </a:rPr>
              <a:t>https://www.youtube.com/watch?v=_NVxgQdA45g</a:t>
            </a:r>
            <a:endParaRPr lang="en-ZA" dirty="0"/>
          </a:p>
          <a:p>
            <a:r>
              <a:rPr lang="en-GB" dirty="0"/>
              <a:t>Time allocation: 03:42</a:t>
            </a:r>
            <a:endParaRPr lang="en-ZA" dirty="0"/>
          </a:p>
          <a:p>
            <a:pPr marL="0" indent="0" algn="just">
              <a:buNone/>
            </a:pPr>
            <a:endParaRPr lang="en-GB" sz="2400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898245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8CE0CB-AD9F-B231-433E-FDE1F6896D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EC405-7703-5D4F-F7C1-6EEA579EC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 fontScale="90000"/>
          </a:bodyPr>
          <a:lstStyle/>
          <a:p>
            <a:r>
              <a:rPr lang="en-US" sz="2800" dirty="0">
                <a:latin typeface="Gill Sans MT"/>
              </a:rPr>
              <a:t>(5.1)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21CB0-19DE-32CF-3B17-E8FCDD5F3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1053132" cy="526654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l">
              <a:lnSpc>
                <a:spcPct val="130000"/>
              </a:lnSpc>
              <a:buNone/>
            </a:pPr>
            <a:r>
              <a:rPr lang="en-GB" sz="2800" b="1" dirty="0">
                <a:latin typeface="Gill Sans MT"/>
              </a:rPr>
              <a:t>In this topic, you will gain knowledge in the following areas: </a:t>
            </a:r>
          </a:p>
          <a:p>
            <a:pPr marL="0" indent="0" algn="l">
              <a:lnSpc>
                <a:spcPct val="130000"/>
              </a:lnSpc>
              <a:buNone/>
            </a:pPr>
            <a:endParaRPr lang="en-ZA" sz="2800" b="1" dirty="0">
              <a:latin typeface="Gill Sans MT"/>
            </a:endParaRPr>
          </a:p>
          <a:p>
            <a:pPr marL="0" indent="0">
              <a:spcBef>
                <a:spcPts val="900"/>
              </a:spcBef>
              <a:spcAft>
                <a:spcPts val="900"/>
              </a:spcAft>
              <a:buNone/>
            </a:pPr>
            <a:r>
              <a:rPr lang="en-GB" sz="2800" dirty="0">
                <a:latin typeface="Gill Sans MT"/>
              </a:rPr>
              <a:t>5.2 Software development vulnerabilities</a:t>
            </a:r>
            <a:endParaRPr lang="en-ZA" sz="2800" dirty="0">
              <a:latin typeface="Gill Sans MT"/>
            </a:endParaRPr>
          </a:p>
          <a:p>
            <a:pPr marL="0" indent="0">
              <a:spcBef>
                <a:spcPts val="900"/>
              </a:spcBef>
              <a:spcAft>
                <a:spcPts val="900"/>
              </a:spcAft>
              <a:buNone/>
            </a:pPr>
            <a:r>
              <a:rPr lang="en-GB" sz="2800" dirty="0">
                <a:latin typeface="Gill Sans MT"/>
              </a:rPr>
              <a:t>5.3 Web, database and application security</a:t>
            </a:r>
          </a:p>
          <a:p>
            <a:pPr marL="0" indent="0">
              <a:spcBef>
                <a:spcPts val="900"/>
              </a:spcBef>
              <a:spcAft>
                <a:spcPts val="900"/>
              </a:spcAft>
              <a:buNone/>
            </a:pPr>
            <a:r>
              <a:rPr lang="en-GB" sz="2800" dirty="0">
                <a:latin typeface="Gill Sans MT"/>
              </a:rPr>
              <a:t>5.4 Conducting a security assessment</a:t>
            </a:r>
            <a:endParaRPr lang="en-ZA" sz="2800" dirty="0">
              <a:latin typeface="Gill Sans MT"/>
            </a:endParaRPr>
          </a:p>
          <a:p>
            <a:pPr marL="0" indent="0">
              <a:buNone/>
            </a:pPr>
            <a:endParaRPr lang="en-US" sz="2800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0202244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C8FCFE-D171-0618-772E-8BDDC47FC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B8BCD-5C02-5512-AC90-30CCB3CD5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 fontScale="90000"/>
          </a:bodyPr>
          <a:lstStyle/>
          <a:p>
            <a:r>
              <a:rPr lang="en-US" sz="2800" dirty="0">
                <a:latin typeface="Gill Sans MT"/>
              </a:rPr>
              <a:t>(5.4) </a:t>
            </a:r>
            <a:r>
              <a:rPr lang="en-GB" sz="2800" dirty="0">
                <a:latin typeface="Gill Sans MT"/>
              </a:rPr>
              <a:t>Conducting a security assessment</a:t>
            </a:r>
            <a:endParaRPr lang="en-US" sz="2800" dirty="0">
              <a:latin typeface="Gill Sans 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B0CCA-ACD1-A08A-4427-CED14BB18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1053132" cy="526654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dirty="0"/>
              <a:t>Types of Penetration Testing: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Black-box testing:  </a:t>
            </a:r>
            <a:r>
              <a:rPr lang="en-US" sz="2400" dirty="0"/>
              <a:t>Tester has no prior knowledge, simulates real hacker </a:t>
            </a:r>
            <a:r>
              <a:rPr lang="en-US" sz="2400" dirty="0" err="1"/>
              <a:t>behaviour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White-box testing:  </a:t>
            </a:r>
            <a:r>
              <a:rPr lang="en-US" sz="2400" dirty="0"/>
              <a:t>Tester has full access to system details to find specific vulnerabilities.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Grey-box testing:  </a:t>
            </a:r>
            <a:r>
              <a:rPr lang="en-US" sz="2400" dirty="0"/>
              <a:t>Tester has limited information about the environment.</a:t>
            </a:r>
          </a:p>
          <a:p>
            <a:pPr marL="0" indent="0" algn="just">
              <a:buNone/>
            </a:pPr>
            <a:endParaRPr lang="en-GB" sz="2400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9371014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902BA3-2EA8-E81A-0C58-4956316A82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50B5B-C3F4-8F46-A1B3-BD84CC9B3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 fontScale="90000"/>
          </a:bodyPr>
          <a:lstStyle/>
          <a:p>
            <a:r>
              <a:rPr lang="en-US" sz="2800" dirty="0">
                <a:latin typeface="Gill Sans MT"/>
              </a:rPr>
              <a:t>(5.4) </a:t>
            </a:r>
            <a:r>
              <a:rPr lang="en-GB" sz="2800" dirty="0">
                <a:latin typeface="Gill Sans MT"/>
              </a:rPr>
              <a:t>Conducting a security assessment</a:t>
            </a:r>
            <a:endParaRPr lang="en-US" sz="2800" dirty="0">
              <a:latin typeface="Gill Sans 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ADDCE-7DDF-2B2F-159F-D6220BB44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1053132" cy="526654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dirty="0"/>
              <a:t>Internal vs External Testing (two definitions):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By location:</a:t>
            </a: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Internal: from inside the network.</a:t>
            </a: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External: targets internet-facing systems.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By role: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Internal: done by in-house staff.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External: done by a third party.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Clarify the definition used when referring to internal/external tests.</a:t>
            </a:r>
          </a:p>
          <a:p>
            <a:pPr marL="0" indent="0" algn="just">
              <a:buNone/>
            </a:pPr>
            <a:endParaRPr lang="en-GB" sz="2400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7905776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307931-2D4B-9960-007C-36E23DF09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F5317-7148-DF75-A6CA-8939BA9DE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 fontScale="90000"/>
          </a:bodyPr>
          <a:lstStyle/>
          <a:p>
            <a:r>
              <a:rPr lang="en-US" sz="2800" dirty="0">
                <a:latin typeface="Gill Sans MT"/>
              </a:rPr>
              <a:t>(5.4) </a:t>
            </a:r>
            <a:r>
              <a:rPr lang="en-GB" sz="2800" dirty="0">
                <a:latin typeface="Gill Sans MT"/>
              </a:rPr>
              <a:t>Conducting a security assessment</a:t>
            </a:r>
            <a:endParaRPr lang="en-US" sz="2800" dirty="0">
              <a:latin typeface="Gill Sans 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F2A08-D3AD-C96F-F5E6-B564E03E9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1053132" cy="526654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u="sng" dirty="0">
                <a:solidFill>
                  <a:srgbClr val="002060"/>
                </a:solidFill>
              </a:rPr>
              <a:t>Penetration Testing Targets:</a:t>
            </a:r>
          </a:p>
          <a:p>
            <a:pPr marL="0" indent="0">
              <a:buNone/>
            </a:pPr>
            <a:endParaRPr lang="en-US" sz="2400" u="sng" dirty="0">
              <a:solidFill>
                <a:srgbClr val="002060"/>
              </a:solidFill>
            </a:endParaRPr>
          </a:p>
          <a:p>
            <a:r>
              <a:rPr lang="en-US" sz="2400" dirty="0"/>
              <a:t>Web applications</a:t>
            </a:r>
          </a:p>
          <a:p>
            <a:endParaRPr lang="en-US" sz="2400" dirty="0"/>
          </a:p>
          <a:p>
            <a:r>
              <a:rPr lang="en-US" sz="2400" dirty="0"/>
              <a:t>Networks</a:t>
            </a:r>
          </a:p>
          <a:p>
            <a:endParaRPr lang="en-US" sz="2400" dirty="0"/>
          </a:p>
          <a:p>
            <a:r>
              <a:rPr lang="en-US" sz="2400" dirty="0"/>
              <a:t>Hardware</a:t>
            </a:r>
          </a:p>
          <a:p>
            <a:pPr marL="0" indent="0" algn="just">
              <a:buNone/>
            </a:pPr>
            <a:endParaRPr lang="en-GB" sz="2400" dirty="0">
              <a:latin typeface="Gill Sans MT"/>
            </a:endParaRPr>
          </a:p>
        </p:txBody>
      </p:sp>
      <p:pic>
        <p:nvPicPr>
          <p:cNvPr id="12290" name="Picture 2" descr="What Is Testing?">
            <a:extLst>
              <a:ext uri="{FF2B5EF4-FFF2-40B4-BE49-F238E27FC236}">
                <a16:creationId xmlns:a16="http://schemas.microsoft.com/office/drawing/2014/main" id="{7FBA76E2-9D33-8286-907C-306609FE9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705" y="2485501"/>
            <a:ext cx="5141052" cy="289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64177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78A2B5-9226-61CB-D077-289ADE481B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AEFF9-3916-7DFB-26A3-401B9A707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 fontScale="90000"/>
          </a:bodyPr>
          <a:lstStyle/>
          <a:p>
            <a:r>
              <a:rPr lang="en-US" sz="2800" dirty="0">
                <a:latin typeface="Gill Sans MT"/>
              </a:rPr>
              <a:t>(5.4) </a:t>
            </a:r>
            <a:r>
              <a:rPr lang="en-GB" sz="2800" dirty="0">
                <a:latin typeface="Gill Sans MT"/>
              </a:rPr>
              <a:t>Conducting a security assessment</a:t>
            </a:r>
            <a:endParaRPr lang="en-US" sz="2800" dirty="0">
              <a:latin typeface="Gill Sans 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D3066-A6D1-A573-3527-D97C9BC8C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1053132" cy="526654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Types of Testing:</a:t>
            </a:r>
          </a:p>
          <a:p>
            <a:r>
              <a:rPr lang="en-US" sz="2400" u="sng" dirty="0">
                <a:solidFill>
                  <a:schemeClr val="accent4">
                    <a:lumMod val="50000"/>
                  </a:schemeClr>
                </a:solidFill>
              </a:rPr>
              <a:t>Network testing: </a:t>
            </a:r>
            <a:r>
              <a:rPr lang="en-US" sz="2400" dirty="0"/>
              <a:t>Broad scope (hosts, web apps, techniques); often time-limited and surface-level.</a:t>
            </a:r>
          </a:p>
          <a:p>
            <a:r>
              <a:rPr lang="en-US" sz="2400" u="sng" dirty="0">
                <a:solidFill>
                  <a:schemeClr val="accent4">
                    <a:lumMod val="50000"/>
                  </a:schemeClr>
                </a:solidFill>
              </a:rPr>
              <a:t>Application testing:</a:t>
            </a:r>
          </a:p>
          <a:p>
            <a:pPr lvl="1"/>
            <a:r>
              <a:rPr lang="en-US" sz="2200" dirty="0"/>
              <a:t>Needs </a:t>
            </a:r>
            <a:r>
              <a:rPr lang="en-US" sz="2200" dirty="0" err="1"/>
              <a:t>specialised</a:t>
            </a:r>
            <a:r>
              <a:rPr lang="en-US" sz="2200" dirty="0"/>
              <a:t> tools.</a:t>
            </a:r>
          </a:p>
          <a:p>
            <a:pPr lvl="1"/>
            <a:r>
              <a:rPr lang="en-US" sz="2200" dirty="0"/>
              <a:t>Static analysis: inspects source code.</a:t>
            </a:r>
          </a:p>
          <a:p>
            <a:pPr lvl="1"/>
            <a:r>
              <a:rPr lang="en-US" sz="2200" dirty="0"/>
              <a:t>Dynamic analysis: tests the app while running.</a:t>
            </a:r>
          </a:p>
          <a:p>
            <a:r>
              <a:rPr lang="en-US" sz="2400" u="sng" dirty="0">
                <a:solidFill>
                  <a:schemeClr val="accent4">
                    <a:lumMod val="50000"/>
                  </a:schemeClr>
                </a:solidFill>
              </a:rPr>
              <a:t>Physical testing: </a:t>
            </a:r>
            <a:r>
              <a:rPr lang="en-US" sz="2400" dirty="0"/>
              <a:t>Tests locks, alarms, and physical access controls.</a:t>
            </a:r>
          </a:p>
          <a:p>
            <a:r>
              <a:rPr lang="en-US" sz="2400" u="sng" dirty="0">
                <a:solidFill>
                  <a:schemeClr val="accent4">
                    <a:lumMod val="50000"/>
                  </a:schemeClr>
                </a:solidFill>
              </a:rPr>
              <a:t>Social engineering: </a:t>
            </a:r>
            <a:r>
              <a:rPr lang="en-US" sz="2400" dirty="0"/>
              <a:t>Includes phishing and tailgating attempts.</a:t>
            </a:r>
          </a:p>
          <a:p>
            <a:r>
              <a:rPr lang="en-US" sz="2400" u="sng" dirty="0">
                <a:solidFill>
                  <a:schemeClr val="accent4">
                    <a:lumMod val="50000"/>
                  </a:schemeClr>
                </a:solidFill>
              </a:rPr>
              <a:t>Hardware testing:</a:t>
            </a:r>
          </a:p>
          <a:p>
            <a:pPr lvl="1"/>
            <a:r>
              <a:rPr lang="en-US" sz="2200" dirty="0"/>
              <a:t>Tests device, firmware, mobile apps, and APIs.</a:t>
            </a:r>
          </a:p>
          <a:p>
            <a:pPr lvl="1"/>
            <a:r>
              <a:rPr lang="en-US" sz="2200" dirty="0"/>
              <a:t>UART/JTAG debug ports may allow unauthenticated access.</a:t>
            </a:r>
          </a:p>
          <a:p>
            <a:pPr marL="0" indent="0" algn="just">
              <a:buNone/>
            </a:pPr>
            <a:endParaRPr lang="en-GB" sz="2400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4753376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970AB2-E7F3-2DF7-8A01-4332914C5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F7797-5073-D6E2-6A4E-9AB565DE1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 fontScale="90000"/>
          </a:bodyPr>
          <a:lstStyle/>
          <a:p>
            <a:r>
              <a:rPr lang="en-US" sz="2800" dirty="0">
                <a:latin typeface="Gill Sans MT"/>
              </a:rPr>
              <a:t>(5.4) </a:t>
            </a:r>
            <a:r>
              <a:rPr lang="en-GB" sz="2800" dirty="0">
                <a:latin typeface="Gill Sans MT"/>
              </a:rPr>
              <a:t>Conducting a security assessment</a:t>
            </a:r>
            <a:endParaRPr lang="en-US" sz="2800" dirty="0">
              <a:latin typeface="Gill Sans 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FA579-5570-58E2-083C-6930FA7CA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1053132" cy="526654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b="1" u="sng" dirty="0">
                <a:solidFill>
                  <a:schemeClr val="accent5">
                    <a:lumMod val="50000"/>
                  </a:schemeClr>
                </a:solidFill>
              </a:rPr>
              <a:t>Challenges: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Cloud provider restrictions on testing.</a:t>
            </a:r>
          </a:p>
          <a:p>
            <a:endParaRPr lang="en-US" sz="2400" dirty="0"/>
          </a:p>
          <a:p>
            <a:r>
              <a:rPr lang="en-US" sz="2400" dirty="0"/>
              <a:t>Shortage of skilled testers.</a:t>
            </a:r>
          </a:p>
          <a:p>
            <a:endParaRPr lang="en-US" sz="2400" dirty="0"/>
          </a:p>
          <a:p>
            <a:r>
              <a:rPr lang="en-US" sz="2400" dirty="0"/>
              <a:t>Bug bounty programs offer rewards for reported vulnerabilities within defined testing scopes.</a:t>
            </a:r>
          </a:p>
          <a:p>
            <a:pPr marL="0" indent="0" algn="just">
              <a:buNone/>
            </a:pPr>
            <a:endParaRPr lang="en-GB" sz="2400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7897680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028B4A-B8C3-08BB-2186-DBBEF8F278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68D57-6993-9F25-FE96-B2E91894A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 fontScale="90000"/>
          </a:bodyPr>
          <a:lstStyle/>
          <a:p>
            <a:r>
              <a:rPr lang="en-US" sz="2800" dirty="0">
                <a:latin typeface="Gill Sans MT"/>
              </a:rPr>
              <a:t>(5.4) </a:t>
            </a:r>
            <a:r>
              <a:rPr lang="en-GB" sz="2800" dirty="0">
                <a:latin typeface="Gill Sans MT"/>
              </a:rPr>
              <a:t>Conducting a security assessment</a:t>
            </a:r>
            <a:endParaRPr lang="en-US" sz="2800" dirty="0">
              <a:latin typeface="Gill Sans 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DDECD-4EDA-7B7B-4F7B-BAA50CAAD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1053132" cy="526654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en-GB" b="1" dirty="0"/>
              <a:t>5.4.3	How realistic is your test environment?</a:t>
            </a:r>
            <a:endParaRPr lang="en-ZA" b="1" dirty="0"/>
          </a:p>
          <a:p>
            <a:pPr marL="0" indent="0" algn="just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Basic Evaluation of Security:</a:t>
            </a:r>
          </a:p>
          <a:p>
            <a:r>
              <a:rPr lang="en-US" sz="2400" dirty="0"/>
              <a:t>Run </a:t>
            </a:r>
            <a:r>
              <a:rPr lang="en-US" sz="2400" b="1" dirty="0"/>
              <a:t>vulnerability tools</a:t>
            </a:r>
            <a:r>
              <a:rPr lang="en-US" sz="2400" dirty="0"/>
              <a:t> and </a:t>
            </a:r>
            <a:r>
              <a:rPr lang="en-US" sz="2400" b="1" dirty="0"/>
              <a:t>penetration tests</a:t>
            </a:r>
            <a:r>
              <a:rPr lang="en-US" sz="2400" dirty="0"/>
              <a:t> alongside daily security tools.</a:t>
            </a:r>
          </a:p>
          <a:p>
            <a:r>
              <a:rPr lang="en-US" sz="2400" dirty="0"/>
              <a:t>Ensure </a:t>
            </a:r>
            <a:r>
              <a:rPr lang="en-US" sz="2400" b="1" dirty="0"/>
              <a:t>IDS, firewalls, and anti-malware</a:t>
            </a:r>
            <a:r>
              <a:rPr lang="en-US" sz="2400" dirty="0"/>
              <a:t> detect and report test ‘attacks’.</a:t>
            </a:r>
          </a:p>
          <a:p>
            <a:r>
              <a:rPr lang="en-US" sz="2400" dirty="0"/>
              <a:t>Use </a:t>
            </a:r>
            <a:r>
              <a:rPr lang="en-US" sz="2400" b="1" dirty="0"/>
              <a:t>alerting systems</a:t>
            </a:r>
            <a:r>
              <a:rPr lang="en-US" sz="2400" dirty="0"/>
              <a:t> to notify of attempted breaches.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Realistic Testing:</a:t>
            </a:r>
          </a:p>
          <a:p>
            <a:r>
              <a:rPr lang="en-US" sz="2400" dirty="0"/>
              <a:t>Tests should </a:t>
            </a:r>
            <a:r>
              <a:rPr lang="en-US" sz="2400" b="1" dirty="0"/>
              <a:t>simulate real attackers</a:t>
            </a:r>
            <a:r>
              <a:rPr lang="en-US" sz="2400" dirty="0"/>
              <a:t> for accurate results.</a:t>
            </a:r>
          </a:p>
          <a:p>
            <a:r>
              <a:rPr lang="en-US" sz="2400" dirty="0"/>
              <a:t>If testing could affect live systems, use a </a:t>
            </a:r>
            <a:r>
              <a:rPr lang="en-US" sz="2400" b="1" dirty="0"/>
              <a:t>mirrored (replicated) test environment</a:t>
            </a:r>
            <a:r>
              <a:rPr lang="en-US" sz="2400" dirty="0"/>
              <a:t>, ideally in the </a:t>
            </a:r>
            <a:r>
              <a:rPr lang="en-US" sz="2400" b="1" dirty="0"/>
              <a:t>cloud</a:t>
            </a:r>
            <a:r>
              <a:rPr lang="en-US" sz="2400" dirty="0"/>
              <a:t>.</a:t>
            </a:r>
          </a:p>
          <a:p>
            <a:pPr marL="0" indent="0" algn="just">
              <a:buNone/>
            </a:pPr>
            <a:endParaRPr lang="en-GB" sz="2400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3890124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797C88-C20A-BC8B-C468-61D08D805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B99B2-BBB4-40F2-4CCA-9BDE5C63F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 fontScale="90000"/>
          </a:bodyPr>
          <a:lstStyle/>
          <a:p>
            <a:r>
              <a:rPr lang="en-US" sz="2800" dirty="0">
                <a:latin typeface="Gill Sans MT"/>
              </a:rPr>
              <a:t>(5.4) </a:t>
            </a:r>
            <a:r>
              <a:rPr lang="en-GB" sz="2800" dirty="0">
                <a:latin typeface="Gill Sans MT"/>
              </a:rPr>
              <a:t>Conducting a security assessment</a:t>
            </a:r>
            <a:endParaRPr lang="en-US" sz="2800" dirty="0">
              <a:latin typeface="Gill Sans 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45C3C-CE56-C294-35C3-B65B14B4B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1053132" cy="526654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2060"/>
                </a:solidFill>
              </a:rPr>
              <a:t>Attack Surface:</a:t>
            </a:r>
          </a:p>
          <a:p>
            <a:pPr marL="0" indent="0">
              <a:buNone/>
            </a:pPr>
            <a:endParaRPr lang="en-US" sz="2400" b="1" dirty="0">
              <a:solidFill>
                <a:srgbClr val="002060"/>
              </a:solidFill>
            </a:endParaRPr>
          </a:p>
          <a:p>
            <a:r>
              <a:rPr lang="en-US" sz="2400" dirty="0"/>
              <a:t>Your attack surface changes over time (e.g. after software updates).</a:t>
            </a:r>
          </a:p>
          <a:p>
            <a:r>
              <a:rPr lang="en-US" sz="2400" dirty="0"/>
              <a:t>Regular retesting is essential, using the latest attacker tools.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Red</a:t>
            </a:r>
            <a:r>
              <a:rPr lang="en-US" sz="2400" b="1" dirty="0"/>
              <a:t> vs </a:t>
            </a:r>
            <a:r>
              <a:rPr lang="en-US" sz="2400" b="1" dirty="0">
                <a:solidFill>
                  <a:srgbClr val="0070C0"/>
                </a:solidFill>
              </a:rPr>
              <a:t>Blue</a:t>
            </a:r>
            <a:r>
              <a:rPr lang="en-US" sz="2400" b="1" dirty="0"/>
              <a:t> Teams:</a:t>
            </a:r>
          </a:p>
          <a:p>
            <a:pPr marL="0" indent="0">
              <a:buNone/>
            </a:pPr>
            <a:endParaRPr lang="en-US" sz="2400" b="1" dirty="0"/>
          </a:p>
          <a:p>
            <a:r>
              <a:rPr lang="en-US" sz="2400" dirty="0">
                <a:solidFill>
                  <a:srgbClr val="C00000"/>
                </a:solidFill>
              </a:rPr>
              <a:t>Red</a:t>
            </a:r>
            <a:r>
              <a:rPr lang="en-US" sz="2400" dirty="0"/>
              <a:t> team: plays the role of attacker.</a:t>
            </a:r>
          </a:p>
          <a:p>
            <a:r>
              <a:rPr lang="en-US" sz="2400" dirty="0">
                <a:solidFill>
                  <a:srgbClr val="0070C0"/>
                </a:solidFill>
              </a:rPr>
              <a:t>Blue</a:t>
            </a:r>
            <a:r>
              <a:rPr lang="en-US" sz="2400" dirty="0"/>
              <a:t> team: defends, monitors, and documents red team activities.</a:t>
            </a:r>
          </a:p>
          <a:p>
            <a:r>
              <a:rPr lang="en-US" sz="2400" dirty="0">
                <a:solidFill>
                  <a:srgbClr val="7030A0"/>
                </a:solidFill>
              </a:rPr>
              <a:t>Purple</a:t>
            </a:r>
            <a:r>
              <a:rPr lang="en-US" sz="2400" dirty="0"/>
              <a:t> team: oversees and coordinates both teams to improve security.</a:t>
            </a:r>
          </a:p>
          <a:p>
            <a:pPr marL="0" indent="0" algn="just">
              <a:buNone/>
            </a:pPr>
            <a:endParaRPr lang="en-GB" sz="2400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8192764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9FF216-31A1-42A7-E744-F627BBF10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8068B-9545-AC79-80A4-1EA581709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 fontScale="90000"/>
          </a:bodyPr>
          <a:lstStyle/>
          <a:p>
            <a:r>
              <a:rPr lang="en-US" sz="2800" dirty="0">
                <a:latin typeface="Gill Sans MT"/>
              </a:rPr>
              <a:t>(5.4) </a:t>
            </a:r>
            <a:r>
              <a:rPr lang="en-GB" sz="2800" dirty="0">
                <a:latin typeface="Gill Sans MT"/>
              </a:rPr>
              <a:t>Conducting a security assessment</a:t>
            </a:r>
            <a:endParaRPr lang="en-US" sz="2800" dirty="0">
              <a:latin typeface="Gill Sans 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3F44F-D4A1-8487-8EE4-E5396B3E8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1053132" cy="526654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GB" dirty="0"/>
              <a:t>Activity</a:t>
            </a:r>
            <a:endParaRPr lang="en-ZA" dirty="0"/>
          </a:p>
          <a:p>
            <a:endParaRPr lang="en-ZA" dirty="0"/>
          </a:p>
          <a:p>
            <a:r>
              <a:rPr lang="en-GB" dirty="0"/>
              <a:t>Study the following article: </a:t>
            </a:r>
            <a:endParaRPr lang="en-ZA" dirty="0"/>
          </a:p>
          <a:p>
            <a:r>
              <a:rPr lang="en-GB" dirty="0"/>
              <a:t>Title: </a:t>
            </a:r>
            <a:r>
              <a:rPr lang="en-ZA" dirty="0"/>
              <a:t>The Roles of Red, Blue and Purple Teams.</a:t>
            </a:r>
          </a:p>
          <a:p>
            <a:r>
              <a:rPr lang="en-GB" dirty="0"/>
              <a:t>Link: </a:t>
            </a:r>
            <a:r>
              <a:rPr lang="en-GB" u="sng" dirty="0">
                <a:hlinkClick r:id="rId2"/>
              </a:rPr>
              <a:t>https://www.advania.co.uk/blog/security/understanding-the-roles-of-red-blue-and-purple-security-teams/</a:t>
            </a:r>
            <a:endParaRPr lang="en-ZA" dirty="0"/>
          </a:p>
          <a:p>
            <a:r>
              <a:rPr lang="en-GB" dirty="0"/>
              <a:t>Time allocation: 15 minutes</a:t>
            </a:r>
            <a:endParaRPr lang="en-ZA" dirty="0"/>
          </a:p>
          <a:p>
            <a:pPr marL="0" indent="0" algn="just">
              <a:buNone/>
            </a:pPr>
            <a:endParaRPr lang="en-GB" sz="2400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9823447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747552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066CBD-A52B-707A-1098-E389C2222C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78ED0-F389-0EA0-0F8D-2A550E179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 fontScale="90000"/>
          </a:bodyPr>
          <a:lstStyle/>
          <a:p>
            <a:r>
              <a:rPr lang="en-US" sz="2800" dirty="0">
                <a:latin typeface="Gill Sans MT"/>
              </a:rPr>
              <a:t>(5.1)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C09EB-169F-23E1-595F-3F2EBCB1D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1053132" cy="526654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ZA" sz="2400" dirty="0"/>
              <a:t>Application and database security is crucial for overall network protection.</a:t>
            </a:r>
          </a:p>
          <a:p>
            <a:endParaRPr lang="en-ZA" sz="2400" dirty="0"/>
          </a:p>
          <a:p>
            <a:r>
              <a:rPr lang="en-ZA" sz="2400" dirty="0"/>
              <a:t>Vulnerabilities often stem from insecure coding, not just poor network design.</a:t>
            </a:r>
          </a:p>
          <a:p>
            <a:endParaRPr lang="en-ZA" sz="2400" dirty="0"/>
          </a:p>
          <a:p>
            <a:r>
              <a:rPr lang="en-ZA" sz="2400" b="1" dirty="0">
                <a:solidFill>
                  <a:schemeClr val="accent4">
                    <a:lumMod val="50000"/>
                  </a:schemeClr>
                </a:solidFill>
              </a:rPr>
              <a:t>Key protections:</a:t>
            </a:r>
          </a:p>
          <a:p>
            <a:pPr lvl="1"/>
            <a:r>
              <a:rPr lang="en-ZA" sz="2200" dirty="0"/>
              <a:t>Input validation</a:t>
            </a:r>
          </a:p>
          <a:p>
            <a:pPr lvl="1"/>
            <a:r>
              <a:rPr lang="en-ZA" sz="2200" dirty="0"/>
              <a:t>Strong authentication and authorisation</a:t>
            </a:r>
          </a:p>
          <a:p>
            <a:pPr lvl="1"/>
            <a:r>
              <a:rPr lang="en-ZA" sz="2200" dirty="0"/>
              <a:t>Encryption for sensitive data</a:t>
            </a:r>
          </a:p>
          <a:p>
            <a:pPr marL="457200" lvl="1" indent="0">
              <a:buNone/>
            </a:pPr>
            <a:endParaRPr lang="en-ZA" sz="2200" dirty="0"/>
          </a:p>
          <a:p>
            <a:r>
              <a:rPr lang="en-ZA" sz="2400" b="1" dirty="0">
                <a:solidFill>
                  <a:schemeClr val="accent4">
                    <a:lumMod val="50000"/>
                  </a:schemeClr>
                </a:solidFill>
              </a:rPr>
              <a:t>Common software vulnerabilities:</a:t>
            </a:r>
          </a:p>
          <a:p>
            <a:pPr lvl="1"/>
            <a:r>
              <a:rPr lang="en-ZA" sz="2200" dirty="0"/>
              <a:t>Buffer overflows, race conditions</a:t>
            </a:r>
          </a:p>
          <a:p>
            <a:pPr lvl="1"/>
            <a:r>
              <a:rPr lang="en-ZA" sz="2200" dirty="0"/>
              <a:t>Input/authentication/authorisation/cryptographic attacks</a:t>
            </a:r>
          </a:p>
          <a:p>
            <a:pPr marL="0" indent="0" algn="just">
              <a:buNone/>
            </a:pPr>
            <a:endParaRPr lang="en-GB" sz="2400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4184464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6D7851-EEF4-5496-364A-DE7014E58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9A1EB-4636-E6A4-1C21-0F5E71104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 fontScale="90000"/>
          </a:bodyPr>
          <a:lstStyle/>
          <a:p>
            <a:r>
              <a:rPr lang="en-US" sz="2800" dirty="0">
                <a:latin typeface="Gill Sans MT"/>
              </a:rPr>
              <a:t>(5.1)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0F6F1-0D94-D999-9918-0B4CDCFBB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1053132" cy="526654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ZA" sz="2400" b="1" dirty="0">
                <a:solidFill>
                  <a:schemeClr val="accent4">
                    <a:lumMod val="50000"/>
                  </a:schemeClr>
                </a:solidFill>
              </a:rPr>
              <a:t>Web application risks:</a:t>
            </a:r>
          </a:p>
          <a:p>
            <a:r>
              <a:rPr lang="en-ZA" sz="2400" dirty="0"/>
              <a:t>Client-side attacks: users click malicious links on local web pages.</a:t>
            </a:r>
          </a:p>
          <a:p>
            <a:r>
              <a:rPr lang="en-ZA" sz="2400" dirty="0"/>
              <a:t>Server-side attacks: due to poor input validation, weak permissions, default structures, and old code copies.</a:t>
            </a:r>
          </a:p>
          <a:p>
            <a:pPr marL="0" indent="0">
              <a:buNone/>
            </a:pPr>
            <a:endParaRPr lang="en-ZA" sz="2400" dirty="0"/>
          </a:p>
          <a:p>
            <a:pPr marL="0" indent="0">
              <a:buNone/>
            </a:pPr>
            <a:r>
              <a:rPr lang="en-ZA" sz="2400" b="1" dirty="0">
                <a:solidFill>
                  <a:schemeClr val="accent4">
                    <a:lumMod val="50000"/>
                  </a:schemeClr>
                </a:solidFill>
              </a:rPr>
              <a:t>Database vulnerabilities:</a:t>
            </a:r>
          </a:p>
          <a:p>
            <a:r>
              <a:rPr lang="en-ZA" sz="2400" dirty="0"/>
              <a:t>Weak network protocols</a:t>
            </a:r>
          </a:p>
          <a:p>
            <a:r>
              <a:rPr lang="en-ZA" sz="2400" dirty="0"/>
              <a:t>Lack of proper credentials</a:t>
            </a:r>
          </a:p>
          <a:p>
            <a:r>
              <a:rPr lang="en-ZA" sz="2400" dirty="0"/>
              <a:t>Insecure SQL and SQL injection</a:t>
            </a:r>
          </a:p>
          <a:p>
            <a:pPr marL="0" indent="0" algn="just">
              <a:buNone/>
            </a:pPr>
            <a:endParaRPr lang="en-GB" sz="2400" dirty="0">
              <a:latin typeface="Gill Sans MT"/>
            </a:endParaRPr>
          </a:p>
        </p:txBody>
      </p:sp>
      <p:pic>
        <p:nvPicPr>
          <p:cNvPr id="3074" name="Picture 2" descr="What Is IT Risk Management?">
            <a:extLst>
              <a:ext uri="{FF2B5EF4-FFF2-40B4-BE49-F238E27FC236}">
                <a16:creationId xmlns:a16="http://schemas.microsoft.com/office/drawing/2014/main" id="{055ADDAC-B4E3-4BD0-64BF-11D03F3CBF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01" t="20377" r="11755" b="6667"/>
          <a:stretch>
            <a:fillRect/>
          </a:stretch>
        </p:blipFill>
        <p:spPr bwMode="auto">
          <a:xfrm>
            <a:off x="7348755" y="4062262"/>
            <a:ext cx="4450360" cy="2531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760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1475EA-BDF7-3A49-EEF3-F8DBE18D5F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E8B1E-88E7-3A81-9932-E1454DC27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 fontScale="90000"/>
          </a:bodyPr>
          <a:lstStyle/>
          <a:p>
            <a:r>
              <a:rPr lang="en-US" sz="2800" dirty="0">
                <a:latin typeface="Gill Sans MT"/>
              </a:rPr>
              <a:t>(5.1)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04EA5-BF3D-758A-D091-B61C7525E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1053132" cy="526654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ZA" sz="2400" b="1" dirty="0">
                <a:solidFill>
                  <a:schemeClr val="accent4">
                    <a:lumMod val="50000"/>
                  </a:schemeClr>
                </a:solidFill>
              </a:rPr>
              <a:t>Security tools:</a:t>
            </a:r>
          </a:p>
          <a:p>
            <a:r>
              <a:rPr lang="en-ZA" sz="2400" dirty="0"/>
              <a:t>Sniffers: monitor traffic patterns</a:t>
            </a:r>
          </a:p>
          <a:p>
            <a:r>
              <a:rPr lang="en-ZA" sz="2400" dirty="0"/>
              <a:t>Web app analysis tools: find insecure settings</a:t>
            </a:r>
          </a:p>
          <a:p>
            <a:r>
              <a:rPr lang="en-ZA" sz="2400" dirty="0" err="1"/>
              <a:t>Fuzzers</a:t>
            </a:r>
            <a:r>
              <a:rPr lang="en-ZA" sz="2400" dirty="0"/>
              <a:t>: test app responses to unexpected inputs</a:t>
            </a:r>
          </a:p>
          <a:p>
            <a:pPr marL="0" indent="0">
              <a:buNone/>
            </a:pPr>
            <a:endParaRPr lang="en-ZA" sz="2400" dirty="0"/>
          </a:p>
          <a:p>
            <a:pPr marL="0" indent="0">
              <a:buNone/>
            </a:pPr>
            <a:r>
              <a:rPr lang="en-ZA" sz="2400" b="1" dirty="0">
                <a:solidFill>
                  <a:schemeClr val="accent4">
                    <a:lumMod val="50000"/>
                  </a:schemeClr>
                </a:solidFill>
              </a:rPr>
              <a:t>Vulnerability assessments include:</a:t>
            </a:r>
          </a:p>
          <a:p>
            <a:r>
              <a:rPr lang="en-ZA" sz="2400" dirty="0"/>
              <a:t>Mapping and discovery</a:t>
            </a:r>
          </a:p>
          <a:p>
            <a:r>
              <a:rPr lang="en-ZA" sz="2400" dirty="0"/>
              <a:t>Scanning for weaknesses</a:t>
            </a:r>
          </a:p>
          <a:p>
            <a:r>
              <a:rPr lang="en-ZA" sz="2400" dirty="0"/>
              <a:t>Addressing cloud-specific challenges</a:t>
            </a:r>
          </a:p>
          <a:p>
            <a:r>
              <a:rPr lang="en-ZA" sz="2400" dirty="0"/>
              <a:t>Vendors often give solutions for found vulnerabilities</a:t>
            </a:r>
          </a:p>
          <a:p>
            <a:pPr marL="0" indent="0">
              <a:buNone/>
            </a:pPr>
            <a:endParaRPr lang="en-ZA" sz="2400" dirty="0"/>
          </a:p>
          <a:p>
            <a:pPr marL="0" indent="0">
              <a:buNone/>
            </a:pPr>
            <a:r>
              <a:rPr lang="en-ZA" sz="2400" dirty="0"/>
              <a:t>Penetration testing stages: </a:t>
            </a:r>
            <a:r>
              <a:rPr lang="en-ZA" sz="2400" u="sng" dirty="0">
                <a:solidFill>
                  <a:schemeClr val="accent4">
                    <a:lumMod val="50000"/>
                  </a:schemeClr>
                </a:solidFill>
              </a:rPr>
              <a:t>Scoping; Recon; Discovery; Exploitation; Reporting</a:t>
            </a:r>
          </a:p>
          <a:p>
            <a:pPr marL="0" indent="0" algn="just">
              <a:buNone/>
            </a:pPr>
            <a:endParaRPr lang="en-GB" sz="2400" dirty="0">
              <a:latin typeface="Gill Sans MT"/>
            </a:endParaRPr>
          </a:p>
        </p:txBody>
      </p:sp>
      <p:pic>
        <p:nvPicPr>
          <p:cNvPr id="4098" name="Picture 2" descr="Lock Up Your Data with These Cybersecurity Tools">
            <a:extLst>
              <a:ext uri="{FF2B5EF4-FFF2-40B4-BE49-F238E27FC236}">
                <a16:creationId xmlns:a16="http://schemas.microsoft.com/office/drawing/2014/main" id="{30C0E55C-BBF7-4A98-042A-D0FE3B8DF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5985" y="326855"/>
            <a:ext cx="3769802" cy="2141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806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8C116C-5E43-46B4-BC42-039297A30F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3AE3D-9B94-042F-11E2-93D4917F5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 fontScale="90000"/>
          </a:bodyPr>
          <a:lstStyle/>
          <a:p>
            <a:r>
              <a:rPr lang="en-US" sz="2800" dirty="0">
                <a:latin typeface="Gill Sans MT"/>
              </a:rPr>
              <a:t>(5.2) </a:t>
            </a:r>
            <a:r>
              <a:rPr lang="en-GB" sz="2800" dirty="0">
                <a:latin typeface="Gill Sans MT"/>
              </a:rPr>
              <a:t>Software development vulnerabilities</a:t>
            </a:r>
            <a:endParaRPr lang="en-US" sz="2800" dirty="0">
              <a:latin typeface="Gill Sans 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5A5A0-291C-E9DB-0F83-EA3020506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1053132" cy="526654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en-GB" b="1" dirty="0"/>
              <a:t>5.2.1	Buffer overflows, race conditions and format string attacks</a:t>
            </a:r>
            <a:endParaRPr lang="en-ZA" b="1" dirty="0"/>
          </a:p>
          <a:p>
            <a:pPr marL="0" indent="0" algn="just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Application vulnerabilities often arise during software development.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Common types:</a:t>
            </a:r>
          </a:p>
          <a:p>
            <a:r>
              <a:rPr lang="en-US" sz="2400" u="sng" dirty="0">
                <a:solidFill>
                  <a:schemeClr val="accent2">
                    <a:lumMod val="50000"/>
                  </a:schemeClr>
                </a:solidFill>
              </a:rPr>
              <a:t>Buffer overflow</a:t>
            </a:r>
            <a:r>
              <a:rPr lang="en-US" sz="2400" dirty="0"/>
              <a:t>: input exceeds field limit, overwriting memory.</a:t>
            </a:r>
          </a:p>
          <a:p>
            <a:r>
              <a:rPr lang="en-US" sz="2400" u="sng" dirty="0">
                <a:solidFill>
                  <a:schemeClr val="accent2">
                    <a:lumMod val="50000"/>
                  </a:schemeClr>
                </a:solidFill>
              </a:rPr>
              <a:t>Race condition</a:t>
            </a:r>
            <a:r>
              <a:rPr lang="en-US" sz="2400" dirty="0"/>
              <a:t>: two processes access the same resource simultaneously, causing conflicts.</a:t>
            </a:r>
          </a:p>
          <a:p>
            <a:r>
              <a:rPr lang="en-US" sz="2400" u="sng" dirty="0">
                <a:solidFill>
                  <a:schemeClr val="accent2">
                    <a:lumMod val="50000"/>
                  </a:schemeClr>
                </a:solidFill>
              </a:rPr>
              <a:t>Input validation attacks</a:t>
            </a:r>
            <a:r>
              <a:rPr lang="en-US" sz="2400" dirty="0"/>
              <a:t>: lack of input checks allows malicious or malformed input to crash or exploit the app.</a:t>
            </a:r>
          </a:p>
          <a:p>
            <a:pPr marL="0" indent="0" algn="just">
              <a:buNone/>
            </a:pPr>
            <a:endParaRPr lang="en-GB" sz="2400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87207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2EFFE0-3DD8-CAAE-03E3-993DC66D67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6B23A-3B6C-1256-BF2B-25548DB9E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 fontScale="90000"/>
          </a:bodyPr>
          <a:lstStyle/>
          <a:p>
            <a:r>
              <a:rPr lang="en-US" sz="2800" dirty="0">
                <a:latin typeface="Gill Sans MT"/>
              </a:rPr>
              <a:t>(5.2) </a:t>
            </a:r>
            <a:r>
              <a:rPr lang="en-GB" sz="2800" dirty="0">
                <a:latin typeface="Gill Sans MT"/>
              </a:rPr>
              <a:t>Software development vulnerabilities</a:t>
            </a:r>
            <a:endParaRPr lang="en-US" sz="2800" dirty="0">
              <a:latin typeface="Gill Sans 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9F5DB-77DF-702D-0ED1-8B78939AD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1053132" cy="526654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endParaRPr lang="en-GB" sz="2400" dirty="0">
              <a:latin typeface="Gill Sans MT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BB49B6FF-74A8-A841-460D-43C337CF8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719" y="2308646"/>
            <a:ext cx="6113774" cy="344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444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9E9681-1722-7DFD-EAAF-F9FDD07334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AA831-2F45-BF16-AFD4-8AA68BED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 fontScale="90000"/>
          </a:bodyPr>
          <a:lstStyle/>
          <a:p>
            <a:r>
              <a:rPr lang="en-US" sz="2800" dirty="0">
                <a:latin typeface="Gill Sans MT"/>
              </a:rPr>
              <a:t>(5.2) </a:t>
            </a:r>
            <a:r>
              <a:rPr lang="en-GB" sz="2800" dirty="0">
                <a:latin typeface="Gill Sans MT"/>
              </a:rPr>
              <a:t>Software development vulnerabilities</a:t>
            </a:r>
            <a:endParaRPr lang="en-US" sz="2800" dirty="0">
              <a:latin typeface="Gill Sans 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9C8CD-2777-D560-8790-BF7BBB5B7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1053132" cy="526654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en-GB" b="1" dirty="0"/>
              <a:t>5.2.2	Authentication and authorisation attacks</a:t>
            </a:r>
            <a:endParaRPr lang="en-ZA" b="1" dirty="0"/>
          </a:p>
          <a:p>
            <a:pPr marL="0" indent="0" algn="just">
              <a:buNone/>
            </a:pPr>
            <a:endParaRPr lang="en-US" sz="2400" dirty="0"/>
          </a:p>
          <a:p>
            <a:r>
              <a:rPr lang="en-US" sz="2400" dirty="0"/>
              <a:t>Authentication/</a:t>
            </a:r>
            <a:r>
              <a:rPr lang="en-US" sz="2400" dirty="0" err="1"/>
              <a:t>authorisation</a:t>
            </a:r>
            <a:r>
              <a:rPr lang="en-US" sz="2400" dirty="0"/>
              <a:t> attacks aim to access resources or privileges without permission.</a:t>
            </a:r>
          </a:p>
          <a:p>
            <a:endParaRPr lang="en-US" sz="2400" dirty="0"/>
          </a:p>
          <a:p>
            <a:r>
              <a:rPr lang="en-US" sz="2400" dirty="0"/>
              <a:t>These are not caused by coding flaws, but by illegitimate access attempts.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Authentication attack</a:t>
            </a:r>
            <a:r>
              <a:rPr lang="en-US" sz="2400" dirty="0"/>
              <a:t>: attacker pretends to be a valid user — strong passwords help prevent this.</a:t>
            </a:r>
          </a:p>
          <a:p>
            <a:endParaRPr lang="en-US" sz="2400" dirty="0"/>
          </a:p>
          <a:p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</a:rPr>
              <a:t>Authorisation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 attack</a:t>
            </a:r>
            <a:r>
              <a:rPr lang="en-US" sz="2400" dirty="0"/>
              <a:t>: attacker tries to access functions or data they aren’t allowed to (e.g. banking access).</a:t>
            </a:r>
          </a:p>
          <a:p>
            <a:endParaRPr lang="en-US" sz="2400" dirty="0"/>
          </a:p>
          <a:p>
            <a:r>
              <a:rPr lang="en-US" sz="2400" dirty="0"/>
              <a:t>Network monitoring should be reviewed regularly to catch access-related breaches.</a:t>
            </a:r>
          </a:p>
          <a:p>
            <a:pPr marL="0" indent="0" algn="just">
              <a:buNone/>
            </a:pPr>
            <a:endParaRPr lang="en-GB" sz="2400" dirty="0">
              <a:latin typeface="Gill Sans MT"/>
            </a:endParaRPr>
          </a:p>
        </p:txBody>
      </p:sp>
      <p:pic>
        <p:nvPicPr>
          <p:cNvPr id="5122" name="Picture 2" descr="Authentication System Design: 6 Best Practices | Toptal®">
            <a:extLst>
              <a:ext uri="{FF2B5EF4-FFF2-40B4-BE49-F238E27FC236}">
                <a16:creationId xmlns:a16="http://schemas.microsoft.com/office/drawing/2014/main" id="{1BC22486-7F97-F3F8-6BE6-AB28A6620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2489" y="276837"/>
            <a:ext cx="3043877" cy="159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0552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OFFICE THEME" val="Wte7FFFa"/>
  <p:tag name="ARTICULATE_PROJECT_OPEN" val="0"/>
  <p:tag name="ARTICULATE_DESIGN_ID_WHITE VIDEO BOX" val="5d6qpBLd"/>
  <p:tag name="ARTICULATE_SLIDE_THUMBNAIL_REFRESH" val="1"/>
  <p:tag name="ARTICULATE_SLIDE_COUNT" val="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White Video bo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X template for recordings 22-05-20" id="{921E9A64-9EE8-41E5-B16D-75918ADC9A75}" vid="{93481CF0-EFEC-407E-B05B-10CF0C39BF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b29e309-5067-420f-889f-e44dba4a11cd" xsi:nil="true"/>
    <lcf76f155ced4ddcb4097134ff3c332f xmlns="1acd542e-fec4-464b-a0b9-883f33ef757b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45D3D289A6AA4A916B83A0E0727C46" ma:contentTypeVersion="17" ma:contentTypeDescription="Create a new document." ma:contentTypeScope="" ma:versionID="84e5ece7158e8e8306e9fbba08fd611c">
  <xsd:schema xmlns:xsd="http://www.w3.org/2001/XMLSchema" xmlns:xs="http://www.w3.org/2001/XMLSchema" xmlns:p="http://schemas.microsoft.com/office/2006/metadata/properties" xmlns:ns2="1acd542e-fec4-464b-a0b9-883f33ef757b" xmlns:ns3="0b29e309-5067-420f-889f-e44dba4a11cd" targetNamespace="http://schemas.microsoft.com/office/2006/metadata/properties" ma:root="true" ma:fieldsID="67e9d2fcb65732f760be310008c857af" ns2:_="" ns3:_="">
    <xsd:import namespace="1acd542e-fec4-464b-a0b9-883f33ef757b"/>
    <xsd:import namespace="0b29e309-5067-420f-889f-e44dba4a11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cd542e-fec4-464b-a0b9-883f33ef75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3038f4db-6faf-4b53-8a05-2b4e7a76ecb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29e309-5067-420f-889f-e44dba4a11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60ba2019-a0a6-437f-ae6b-c9df9d15834b}" ma:internalName="TaxCatchAll" ma:showField="CatchAllData" ma:web="0b29e309-5067-420f-889f-e44dba4a11c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513D81B-942C-496C-A014-1F2FF2DCFE2F}">
  <ds:schemaRefs>
    <ds:schemaRef ds:uri="0b29e309-5067-420f-889f-e44dba4a11cd"/>
    <ds:schemaRef ds:uri="1acd542e-fec4-464b-a0b9-883f33ef757b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0EFFDE1-1B60-4745-8B4D-AE611BB3A22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49A2F2-ED9F-4981-AECB-763E6E233A31}">
  <ds:schemaRefs>
    <ds:schemaRef ds:uri="0b29e309-5067-420f-889f-e44dba4a11cd"/>
    <ds:schemaRef ds:uri="1acd542e-fec4-464b-a0b9-883f33ef757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</TotalTime>
  <Words>2044</Words>
  <Application>Microsoft Office PowerPoint</Application>
  <PresentationFormat>Widescreen</PresentationFormat>
  <Paragraphs>325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Aptos</vt:lpstr>
      <vt:lpstr>Arial</vt:lpstr>
      <vt:lpstr>Gill Sans MT</vt:lpstr>
      <vt:lpstr>White Video box</vt:lpstr>
      <vt:lpstr>ISP152 – Topic 5:  Application security</vt:lpstr>
      <vt:lpstr>Module Outcomes</vt:lpstr>
      <vt:lpstr>(5.1) Introduction</vt:lpstr>
      <vt:lpstr>(5.1) Introduction</vt:lpstr>
      <vt:lpstr>(5.1) Introduction</vt:lpstr>
      <vt:lpstr>(5.1) Introduction</vt:lpstr>
      <vt:lpstr>(5.2) Software development vulnerabilities</vt:lpstr>
      <vt:lpstr>(5.2) Software development vulnerabilities</vt:lpstr>
      <vt:lpstr>(5.2) Software development vulnerabilities</vt:lpstr>
      <vt:lpstr>(5.2) Software development vulnerabilities</vt:lpstr>
      <vt:lpstr>(5.2) Software development vulnerabilities</vt:lpstr>
      <vt:lpstr>(5.2) Software development vulnerabilities</vt:lpstr>
      <vt:lpstr>(5.3) Web, database and application security</vt:lpstr>
      <vt:lpstr>(5.3) Web, database and application security</vt:lpstr>
      <vt:lpstr>(5.3) Web, database and application security</vt:lpstr>
      <vt:lpstr>(5.3) Web, database and application security</vt:lpstr>
      <vt:lpstr>(5.3) Web, database and application security</vt:lpstr>
      <vt:lpstr>(5.3) Web, database and application security</vt:lpstr>
      <vt:lpstr>(5.3) Web, database and application security</vt:lpstr>
      <vt:lpstr>(5.3) Web, database and application security</vt:lpstr>
      <vt:lpstr>(5.3) Web, database and application security</vt:lpstr>
      <vt:lpstr>(5.3) Web, database and application security</vt:lpstr>
      <vt:lpstr>(5.4) Conducting a security assessment</vt:lpstr>
      <vt:lpstr>(5.4) Conducting a security assessment</vt:lpstr>
      <vt:lpstr>(5.4) Conducting a security assessment</vt:lpstr>
      <vt:lpstr>(5.4) Conducting a security assessment</vt:lpstr>
      <vt:lpstr>(5.4) Conducting a security assessment</vt:lpstr>
      <vt:lpstr>(5.4) Conducting a security assessment</vt:lpstr>
      <vt:lpstr>(5.4) Conducting a security assessment</vt:lpstr>
      <vt:lpstr>(5.4) Conducting a security assessment</vt:lpstr>
      <vt:lpstr>(5.4) Conducting a security assessment</vt:lpstr>
      <vt:lpstr>(5.4) Conducting a security assessment</vt:lpstr>
      <vt:lpstr>(5.4) Conducting a security assessment</vt:lpstr>
      <vt:lpstr>(5.4) Conducting a security assessment</vt:lpstr>
      <vt:lpstr>(5.4) Conducting a security assessment</vt:lpstr>
      <vt:lpstr>(5.4) Conducting a security assessment</vt:lpstr>
      <vt:lpstr>(5.4) Conducting a security assessment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Sykes, Debbie (Ms) - Delta</dc:creator>
  <cp:lastModifiedBy>Sonja Visagie (STADIO - Centurion)</cp:lastModifiedBy>
  <cp:revision>657</cp:revision>
  <dcterms:created xsi:type="dcterms:W3CDTF">2021-02-17T07:10:33Z</dcterms:created>
  <dcterms:modified xsi:type="dcterms:W3CDTF">2025-07-28T09:03:19Z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C5361F15-C82A-40D1-A4E6-5713AE67191D</vt:lpwstr>
  </property>
  <property fmtid="{D5CDD505-2E9C-101B-9397-08002B2CF9AE}" pid="3" name="ArticulatePath">
    <vt:lpwstr>Presentation1</vt:lpwstr>
  </property>
  <property fmtid="{D5CDD505-2E9C-101B-9397-08002B2CF9AE}" pid="4" name="ContentTypeId">
    <vt:lpwstr>0x010100CA45D3D289A6AA4A916B83A0E0727C46</vt:lpwstr>
  </property>
</Properties>
</file>