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66" r:id="rId5"/>
    <p:sldId id="273" r:id="rId6"/>
    <p:sldId id="335" r:id="rId7"/>
    <p:sldId id="425" r:id="rId8"/>
    <p:sldId id="437" r:id="rId9"/>
    <p:sldId id="426" r:id="rId10"/>
    <p:sldId id="427" r:id="rId11"/>
    <p:sldId id="428" r:id="rId12"/>
    <p:sldId id="429" r:id="rId13"/>
    <p:sldId id="438" r:id="rId14"/>
    <p:sldId id="439" r:id="rId15"/>
    <p:sldId id="440" r:id="rId16"/>
    <p:sldId id="441" r:id="rId17"/>
    <p:sldId id="443" r:id="rId18"/>
    <p:sldId id="442" r:id="rId19"/>
    <p:sldId id="444" r:id="rId20"/>
    <p:sldId id="445" r:id="rId21"/>
    <p:sldId id="446" r:id="rId22"/>
    <p:sldId id="447" r:id="rId23"/>
    <p:sldId id="448" r:id="rId24"/>
    <p:sldId id="449" r:id="rId25"/>
    <p:sldId id="451" r:id="rId26"/>
    <p:sldId id="452" r:id="rId27"/>
    <p:sldId id="453" r:id="rId28"/>
    <p:sldId id="454" r:id="rId29"/>
    <p:sldId id="455" r:id="rId30"/>
    <p:sldId id="456" r:id="rId31"/>
    <p:sldId id="457" r:id="rId32"/>
    <p:sldId id="268" r:id="rId33"/>
  </p:sldIdLst>
  <p:sldSz cx="12192000" cy="6858000"/>
  <p:notesSz cx="6858000" cy="9144000"/>
  <p:custDataLst>
    <p:tags r:id="rId3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A63A9"/>
    <a:srgbClr val="F6921F"/>
    <a:srgbClr val="237DA0"/>
    <a:srgbClr val="BF4856"/>
    <a:srgbClr val="E77AAE"/>
    <a:srgbClr val="53575B"/>
    <a:srgbClr val="3AB2E6"/>
    <a:srgbClr val="F8D902"/>
    <a:srgbClr val="50BEA2"/>
    <a:srgbClr val="F1462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38" autoAdjust="0"/>
    <p:restoredTop sz="94660"/>
  </p:normalViewPr>
  <p:slideViewPr>
    <p:cSldViewPr snapToGrid="0">
      <p:cViewPr varScale="1">
        <p:scale>
          <a:sx n="92" d="100"/>
          <a:sy n="92" d="100"/>
        </p:scale>
        <p:origin x="64" y="138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G: Title Slide">
    <p:bg>
      <p:bgPr>
        <a:solidFill>
          <a:srgbClr val="53575B"/>
        </a:solidFill>
        <a:effectLst/>
      </p:bgPr>
    </p:bg>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73001D11-C790-4427-B645-3EAEBE005D4E}"/>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39068EB-DBA6-4F95-AEC3-4952503FCDCF}"/>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bg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12ABAC3B-3408-4F8C-926E-26D63A50D41C}"/>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bg1"/>
                </a:solidFill>
              </a:defRPr>
            </a:lvl1pPr>
          </a:lstStyle>
          <a:p>
            <a:pPr lvl="0"/>
            <a:r>
              <a:rPr lang="en-US"/>
              <a:t>Click to edit Master text style</a:t>
            </a:r>
          </a:p>
        </p:txBody>
      </p:sp>
      <p:pic>
        <p:nvPicPr>
          <p:cNvPr id="13" name="Picture 12" descr="Text, logo&#10;&#10;Description automatically generated">
            <a:extLst>
              <a:ext uri="{FF2B5EF4-FFF2-40B4-BE49-F238E27FC236}">
                <a16:creationId xmlns:a16="http://schemas.microsoft.com/office/drawing/2014/main" id="{9D4FBD47-0477-3A56-F02A-B059996E0A45}"/>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30393" y="5443673"/>
            <a:ext cx="2400986" cy="1398230"/>
          </a:xfrm>
          <a:prstGeom prst="rect">
            <a:avLst/>
          </a:prstGeom>
        </p:spPr>
      </p:pic>
    </p:spTree>
    <p:custDataLst>
      <p:tags r:id="rId1"/>
    </p:custDataLst>
    <p:extLst>
      <p:ext uri="{BB962C8B-B14F-4D97-AF65-F5344CB8AC3E}">
        <p14:creationId xmlns:p14="http://schemas.microsoft.com/office/powerpoint/2010/main" val="94798402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 Blank Slide">
    <p:bg>
      <p:bgPr>
        <a:solidFill>
          <a:srgbClr val="53575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387F7-D9E1-4723-B576-14BFE5BB69E0}"/>
              </a:ext>
            </a:extLst>
          </p:cNvPr>
          <p:cNvSpPr>
            <a:spLocks noGrp="1"/>
          </p:cNvSpPr>
          <p:nvPr>
            <p:ph type="title"/>
          </p:nvPr>
        </p:nvSpPr>
        <p:spPr>
          <a:xfrm>
            <a:off x="696884" y="691822"/>
            <a:ext cx="10515600" cy="429612"/>
          </a:xfrm>
        </p:spPr>
        <p:txBody>
          <a:bodyPr anchor="b">
            <a:normAutofit/>
          </a:bodyPr>
          <a:lstStyle>
            <a:lvl1pPr>
              <a:defRPr sz="2400">
                <a:solidFill>
                  <a:schemeClr val="bg1"/>
                </a:solidFill>
              </a:defRPr>
            </a:lvl1pPr>
          </a:lstStyle>
          <a:p>
            <a:r>
              <a:rPr lang="en-US"/>
              <a:t>Click to edit Master title style</a:t>
            </a:r>
            <a:endParaRPr lang="en-ZA"/>
          </a:p>
        </p:txBody>
      </p:sp>
      <p:sp>
        <p:nvSpPr>
          <p:cNvPr id="8" name="Text Placeholder 2">
            <a:extLst>
              <a:ext uri="{FF2B5EF4-FFF2-40B4-BE49-F238E27FC236}">
                <a16:creationId xmlns:a16="http://schemas.microsoft.com/office/drawing/2014/main" id="{2D1A43DD-04BA-4B09-BDFA-053208495CB2}"/>
              </a:ext>
            </a:extLst>
          </p:cNvPr>
          <p:cNvSpPr>
            <a:spLocks noGrp="1"/>
          </p:cNvSpPr>
          <p:nvPr>
            <p:ph idx="1"/>
          </p:nvPr>
        </p:nvSpPr>
        <p:spPr>
          <a:xfrm>
            <a:off x="703234" y="1397479"/>
            <a:ext cx="10650566" cy="4537495"/>
          </a:xfrm>
          <a:prstGeom prst="rect">
            <a:avLst/>
          </a:prstGeom>
        </p:spPr>
        <p:txBody>
          <a:bodyPr vert="horz" lIns="91440" tIns="45720" rIns="91440" bIns="45720" rtlCol="0">
            <a:normAutofit/>
          </a:bodyPr>
          <a:lstStyle>
            <a:lvl1pPr>
              <a:lnSpc>
                <a:spcPct val="100000"/>
              </a:lnSpc>
              <a:spcBef>
                <a:spcPts val="0"/>
              </a:spcBef>
              <a:defRPr>
                <a:solidFill>
                  <a:schemeClr val="bg1"/>
                </a:solidFill>
              </a:defRPr>
            </a:lvl1pPr>
            <a:lvl2pPr>
              <a:lnSpc>
                <a:spcPct val="100000"/>
              </a:lnSpc>
              <a:spcBef>
                <a:spcPts val="0"/>
              </a:spcBef>
              <a:defRPr>
                <a:solidFill>
                  <a:schemeClr val="bg1"/>
                </a:solidFill>
              </a:defRPr>
            </a:lvl2pPr>
            <a:lvl3pPr>
              <a:lnSpc>
                <a:spcPct val="100000"/>
              </a:lnSpc>
              <a:spcBef>
                <a:spcPts val="0"/>
              </a:spcBef>
              <a:defRPr>
                <a:solidFill>
                  <a:schemeClr val="bg1"/>
                </a:solidFill>
              </a:defRPr>
            </a:lvl3pPr>
            <a:lvl4pPr>
              <a:lnSpc>
                <a:spcPct val="100000"/>
              </a:lnSpc>
              <a:spcBef>
                <a:spcPts val="0"/>
              </a:spcBef>
              <a:defRPr>
                <a:solidFill>
                  <a:schemeClr val="bg1"/>
                </a:solidFill>
              </a:defRPr>
            </a:lvl4pPr>
            <a:lvl5pPr>
              <a:lnSpc>
                <a:spcPct val="100000"/>
              </a:lnSpc>
              <a:spcBef>
                <a:spcPts val="0"/>
              </a:spcBef>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086D7942-54A5-42C5-B3A0-4AB2595C899B}"/>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394477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G: Logo">
    <p:bg>
      <p:bgPr>
        <a:solidFill>
          <a:srgbClr val="53575B"/>
        </a:solidFill>
        <a:effectLst/>
      </p:bgPr>
    </p:bg>
    <p:spTree>
      <p:nvGrpSpPr>
        <p:cNvPr id="1" name=""/>
        <p:cNvGrpSpPr/>
        <p:nvPr/>
      </p:nvGrpSpPr>
      <p:grpSpPr>
        <a:xfrm>
          <a:off x="0" y="0"/>
          <a:ext cx="0" cy="0"/>
          <a:chOff x="0" y="0"/>
          <a:chExt cx="0" cy="0"/>
        </a:xfrm>
      </p:grpSpPr>
      <p:pic>
        <p:nvPicPr>
          <p:cNvPr id="6" name="Picture 5" descr="Chart, bar chart&#10;&#10;Description automatically generated">
            <a:extLst>
              <a:ext uri="{FF2B5EF4-FFF2-40B4-BE49-F238E27FC236}">
                <a16:creationId xmlns:a16="http://schemas.microsoft.com/office/drawing/2014/main" id="{80089A2D-6827-48E1-8F6D-4BA0C478F0C4}"/>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Text, logo&#10;&#10;Description automatically generated">
            <a:extLst>
              <a:ext uri="{FF2B5EF4-FFF2-40B4-BE49-F238E27FC236}">
                <a16:creationId xmlns:a16="http://schemas.microsoft.com/office/drawing/2014/main" id="{6F5EC527-1029-D8F1-B990-F97E774264C3}"/>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412" y="575691"/>
            <a:ext cx="9799176" cy="5706618"/>
          </a:xfrm>
          <a:prstGeom prst="rect">
            <a:avLst/>
          </a:prstGeom>
        </p:spPr>
      </p:pic>
    </p:spTree>
    <p:custDataLst>
      <p:tags r:id="rId1"/>
    </p:custDataLst>
    <p:extLst>
      <p:ext uri="{BB962C8B-B14F-4D97-AF65-F5344CB8AC3E}">
        <p14:creationId xmlns:p14="http://schemas.microsoft.com/office/powerpoint/2010/main" val="1512787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W: Title Slide">
    <p:spTree>
      <p:nvGrpSpPr>
        <p:cNvPr id="1" name=""/>
        <p:cNvGrpSpPr/>
        <p:nvPr/>
      </p:nvGrpSpPr>
      <p:grpSpPr>
        <a:xfrm>
          <a:off x="0" y="0"/>
          <a:ext cx="0" cy="0"/>
          <a:chOff x="0" y="0"/>
          <a:chExt cx="0" cy="0"/>
        </a:xfrm>
      </p:grpSpPr>
      <p:pic>
        <p:nvPicPr>
          <p:cNvPr id="14" name="Picture 13" descr="Chart, bar chart&#10;&#10;Description automatically generated">
            <a:extLst>
              <a:ext uri="{FF2B5EF4-FFF2-40B4-BE49-F238E27FC236}">
                <a16:creationId xmlns:a16="http://schemas.microsoft.com/office/drawing/2014/main" id="{F8EF11C3-EF55-4851-986A-9B68ED5EC73A}"/>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
        <p:nvSpPr>
          <p:cNvPr id="16" name="Title Placeholder 1">
            <a:extLst>
              <a:ext uri="{FF2B5EF4-FFF2-40B4-BE49-F238E27FC236}">
                <a16:creationId xmlns:a16="http://schemas.microsoft.com/office/drawing/2014/main" id="{848B9169-C820-4354-8B1C-84B111A10FE6}"/>
              </a:ext>
            </a:extLst>
          </p:cNvPr>
          <p:cNvSpPr>
            <a:spLocks noGrp="1"/>
          </p:cNvSpPr>
          <p:nvPr>
            <p:ph type="title"/>
          </p:nvPr>
        </p:nvSpPr>
        <p:spPr>
          <a:xfrm>
            <a:off x="3070697" y="1939009"/>
            <a:ext cx="6076416" cy="449743"/>
          </a:xfrm>
          <a:prstGeom prst="rect">
            <a:avLst/>
          </a:prstGeom>
        </p:spPr>
        <p:txBody>
          <a:bodyPr anchor="b">
            <a:normAutofit/>
          </a:bodyPr>
          <a:lstStyle>
            <a:lvl1pPr algn="ctr">
              <a:defRPr>
                <a:solidFill>
                  <a:schemeClr val="tx1"/>
                </a:solidFill>
              </a:defRPr>
            </a:lvl1pPr>
          </a:lstStyle>
          <a:p>
            <a:pPr marL="0" lvl="0"/>
            <a:r>
              <a:rPr lang="en-US"/>
              <a:t>Click to edit Master title style</a:t>
            </a:r>
            <a:endParaRPr lang="en-ZA"/>
          </a:p>
        </p:txBody>
      </p:sp>
      <p:sp>
        <p:nvSpPr>
          <p:cNvPr id="17" name="Text Placeholder 2">
            <a:extLst>
              <a:ext uri="{FF2B5EF4-FFF2-40B4-BE49-F238E27FC236}">
                <a16:creationId xmlns:a16="http://schemas.microsoft.com/office/drawing/2014/main" id="{3996F498-6688-41D0-9753-8EFF1952D218}"/>
              </a:ext>
            </a:extLst>
          </p:cNvPr>
          <p:cNvSpPr>
            <a:spLocks noGrp="1"/>
          </p:cNvSpPr>
          <p:nvPr>
            <p:ph idx="1"/>
          </p:nvPr>
        </p:nvSpPr>
        <p:spPr>
          <a:xfrm>
            <a:off x="3057792" y="2608141"/>
            <a:ext cx="6076416" cy="1520426"/>
          </a:xfrm>
          <a:prstGeom prst="rect">
            <a:avLst/>
          </a:prstGeom>
        </p:spPr>
        <p:txBody>
          <a:bodyPr vert="horz" lIns="91440" tIns="45720" rIns="91440" bIns="45720" rtlCol="0" anchor="ctr">
            <a:normAutofit/>
          </a:bodyPr>
          <a:lstStyle>
            <a:lvl1pPr marL="0" indent="0" algn="ctr">
              <a:buNone/>
              <a:defRPr>
                <a:solidFill>
                  <a:schemeClr val="tx1"/>
                </a:solidFill>
              </a:defRPr>
            </a:lvl1pPr>
          </a:lstStyle>
          <a:p>
            <a:pPr lvl="0"/>
            <a:r>
              <a:rPr lang="en-US"/>
              <a:t>Click to edit Master text style</a:t>
            </a:r>
          </a:p>
        </p:txBody>
      </p:sp>
      <p:pic>
        <p:nvPicPr>
          <p:cNvPr id="21" name="Picture 20" descr="Logo&#10;&#10;Description automatically generated">
            <a:extLst>
              <a:ext uri="{FF2B5EF4-FFF2-40B4-BE49-F238E27FC236}">
                <a16:creationId xmlns:a16="http://schemas.microsoft.com/office/drawing/2014/main" id="{224219C9-174C-79DA-3685-10FA082F4B8E}"/>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9643825" y="5470531"/>
            <a:ext cx="2398529" cy="1396800"/>
          </a:xfrm>
          <a:prstGeom prst="rect">
            <a:avLst/>
          </a:prstGeom>
        </p:spPr>
      </p:pic>
    </p:spTree>
    <p:custDataLst>
      <p:tags r:id="rId1"/>
    </p:custDataLst>
    <p:extLst>
      <p:ext uri="{BB962C8B-B14F-4D97-AF65-F5344CB8AC3E}">
        <p14:creationId xmlns:p14="http://schemas.microsoft.com/office/powerpoint/2010/main" val="337062501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W: Blank Slide ">
    <p:spTree>
      <p:nvGrpSpPr>
        <p:cNvPr id="1" name=""/>
        <p:cNvGrpSpPr/>
        <p:nvPr/>
      </p:nvGrpSpPr>
      <p:grpSpPr>
        <a:xfrm>
          <a:off x="0" y="0"/>
          <a:ext cx="0" cy="0"/>
          <a:chOff x="0" y="0"/>
          <a:chExt cx="0" cy="0"/>
        </a:xfrm>
      </p:grpSpPr>
      <p:sp>
        <p:nvSpPr>
          <p:cNvPr id="7" name="Title Placeholder 1">
            <a:extLst>
              <a:ext uri="{FF2B5EF4-FFF2-40B4-BE49-F238E27FC236}">
                <a16:creationId xmlns:a16="http://schemas.microsoft.com/office/drawing/2014/main" id="{96C65CE8-12A8-415E-B009-D596112B9DBC}"/>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8" name="Text Placeholder 2">
            <a:extLst>
              <a:ext uri="{FF2B5EF4-FFF2-40B4-BE49-F238E27FC236}">
                <a16:creationId xmlns:a16="http://schemas.microsoft.com/office/drawing/2014/main" id="{08F5B697-1FC5-4799-AB1D-81CE99D2D479}"/>
              </a:ext>
            </a:extLst>
          </p:cNvPr>
          <p:cNvSpPr>
            <a:spLocks noGrp="1"/>
          </p:cNvSpPr>
          <p:nvPr>
            <p:ph idx="1"/>
          </p:nvPr>
        </p:nvSpPr>
        <p:spPr>
          <a:xfrm>
            <a:off x="703234" y="1397479"/>
            <a:ext cx="10650566" cy="4375150"/>
          </a:xfrm>
          <a:prstGeom prst="rect">
            <a:avLst/>
          </a:prstGeom>
        </p:spPr>
        <p:txBody>
          <a:bodyPr vert="horz" lIns="91440" tIns="45720" rIns="91440" bIns="45720" rtlCol="0">
            <a:normAutofit/>
          </a:bodyPr>
          <a:lstStyle>
            <a:lvl1pPr>
              <a:lnSpc>
                <a:spcPct val="100000"/>
              </a:lnSpc>
              <a:spcBef>
                <a:spcPts val="0"/>
              </a:spcBef>
              <a:defRPr/>
            </a:lvl1pPr>
            <a:lvl2pPr>
              <a:lnSpc>
                <a:spcPct val="100000"/>
              </a:lnSpc>
              <a:spcBef>
                <a:spcPts val="0"/>
              </a:spcBef>
              <a:defRPr/>
            </a:lvl2pPr>
            <a:lvl3pPr>
              <a:lnSpc>
                <a:spcPct val="100000"/>
              </a:lnSpc>
              <a:spcBef>
                <a:spcPts val="0"/>
              </a:spcBef>
              <a:defRPr/>
            </a:lvl3pPr>
            <a:lvl4pPr>
              <a:lnSpc>
                <a:spcPct val="100000"/>
              </a:lnSpc>
              <a:spcBef>
                <a:spcPts val="0"/>
              </a:spcBef>
              <a:defRPr/>
            </a:lvl4pPr>
            <a:lvl5pPr>
              <a:lnSpc>
                <a:spcPct val="100000"/>
              </a:lnSpc>
              <a:spcBef>
                <a:spcPts val="0"/>
              </a:spcBef>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pic>
        <p:nvPicPr>
          <p:cNvPr id="5" name="Picture 4" descr="Chart, bar chart&#10;&#10;Description automatically generated">
            <a:extLst>
              <a:ext uri="{FF2B5EF4-FFF2-40B4-BE49-F238E27FC236}">
                <a16:creationId xmlns:a16="http://schemas.microsoft.com/office/drawing/2014/main" id="{E43492F7-8CF0-4078-A35E-AE50B65CC7D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spTree>
    <p:custDataLst>
      <p:tags r:id="rId1"/>
    </p:custDataLst>
    <p:extLst>
      <p:ext uri="{BB962C8B-B14F-4D97-AF65-F5344CB8AC3E}">
        <p14:creationId xmlns:p14="http://schemas.microsoft.com/office/powerpoint/2010/main" val="271805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 Logo">
    <p:spTree>
      <p:nvGrpSpPr>
        <p:cNvPr id="1" name=""/>
        <p:cNvGrpSpPr/>
        <p:nvPr/>
      </p:nvGrpSpPr>
      <p:grpSpPr>
        <a:xfrm>
          <a:off x="0" y="0"/>
          <a:ext cx="0" cy="0"/>
          <a:chOff x="0" y="0"/>
          <a:chExt cx="0" cy="0"/>
        </a:xfrm>
      </p:grpSpPr>
      <p:pic>
        <p:nvPicPr>
          <p:cNvPr id="3" name="Picture 2" descr="Chart, bar chart&#10;&#10;Description automatically generated">
            <a:extLst>
              <a:ext uri="{FF2B5EF4-FFF2-40B4-BE49-F238E27FC236}">
                <a16:creationId xmlns:a16="http://schemas.microsoft.com/office/drawing/2014/main" id="{96664B24-D8D6-4E41-8C3B-908D138A6C29}"/>
              </a:ext>
            </a:extLst>
          </p:cNvPr>
          <p:cNvPicPr>
            <a:picLocks noChangeAspect="1"/>
          </p:cNvPicPr>
          <p:nvPr userDrawn="1"/>
        </p:nvPicPr>
        <p:blipFill rotWithShape="1">
          <a:blip r:embed="rId3">
            <a:extLst>
              <a:ext uri="{28A0092B-C50C-407E-A947-70E740481C1C}">
                <a14:useLocalDpi xmlns:a14="http://schemas.microsoft.com/office/drawing/2010/main" val="0"/>
              </a:ext>
            </a:extLst>
          </a:blip>
          <a:srcRect t="94301"/>
          <a:stretch/>
        </p:blipFill>
        <p:spPr>
          <a:xfrm rot="5400000">
            <a:off x="9904237" y="4578014"/>
            <a:ext cx="4427434" cy="151200"/>
          </a:xfrm>
          <a:prstGeom prst="rect">
            <a:avLst/>
          </a:prstGeom>
        </p:spPr>
      </p:pic>
      <p:pic>
        <p:nvPicPr>
          <p:cNvPr id="9" name="Picture 8" descr="Logo&#10;&#10;Description automatically generated">
            <a:extLst>
              <a:ext uri="{FF2B5EF4-FFF2-40B4-BE49-F238E27FC236}">
                <a16:creationId xmlns:a16="http://schemas.microsoft.com/office/drawing/2014/main" id="{4D901A9A-A6A2-969A-44BF-4B5EAE1988D9}"/>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196943" y="576000"/>
            <a:ext cx="9798115" cy="5706000"/>
          </a:xfrm>
          <a:prstGeom prst="rect">
            <a:avLst/>
          </a:prstGeom>
        </p:spPr>
      </p:pic>
    </p:spTree>
    <p:custDataLst>
      <p:tags r:id="rId1"/>
    </p:custDataLst>
    <p:extLst>
      <p:ext uri="{BB962C8B-B14F-4D97-AF65-F5344CB8AC3E}">
        <p14:creationId xmlns:p14="http://schemas.microsoft.com/office/powerpoint/2010/main" val="2673737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ACC294-C736-445D-A9D4-8BA9849DF4E4}"/>
              </a:ext>
            </a:extLst>
          </p:cNvPr>
          <p:cNvSpPr>
            <a:spLocks noGrp="1"/>
          </p:cNvSpPr>
          <p:nvPr>
            <p:ph type="title"/>
          </p:nvPr>
        </p:nvSpPr>
        <p:spPr>
          <a:xfrm>
            <a:off x="703234" y="681036"/>
            <a:ext cx="10650566" cy="449743"/>
          </a:xfrm>
          <a:prstGeom prst="rect">
            <a:avLst/>
          </a:prstGeom>
        </p:spPr>
        <p:txBody>
          <a:bodyPr anchor="b">
            <a:normAutofit/>
          </a:bodyPr>
          <a:lstStyle/>
          <a:p>
            <a:pPr marL="0" lvl="0"/>
            <a:r>
              <a:rPr lang="en-US"/>
              <a:t>Click to edit Master title style</a:t>
            </a:r>
            <a:endParaRPr lang="en-ZA"/>
          </a:p>
        </p:txBody>
      </p:sp>
      <p:sp>
        <p:nvSpPr>
          <p:cNvPr id="3" name="Text Placeholder 2">
            <a:extLst>
              <a:ext uri="{FF2B5EF4-FFF2-40B4-BE49-F238E27FC236}">
                <a16:creationId xmlns:a16="http://schemas.microsoft.com/office/drawing/2014/main" id="{1F0362C7-782E-4A16-B4C1-17C85B6009A1}"/>
              </a:ext>
            </a:extLst>
          </p:cNvPr>
          <p:cNvSpPr>
            <a:spLocks noGrp="1"/>
          </p:cNvSpPr>
          <p:nvPr>
            <p:ph type="body" idx="1"/>
          </p:nvPr>
        </p:nvSpPr>
        <p:spPr>
          <a:xfrm>
            <a:off x="703234" y="1397479"/>
            <a:ext cx="10650566" cy="43751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Tree>
    <p:custDataLst>
      <p:tags r:id="rId8"/>
    </p:custDataLst>
    <p:extLst>
      <p:ext uri="{BB962C8B-B14F-4D97-AF65-F5344CB8AC3E}">
        <p14:creationId xmlns:p14="http://schemas.microsoft.com/office/powerpoint/2010/main" val="2772328315"/>
      </p:ext>
    </p:extLst>
  </p:cSld>
  <p:clrMap bg1="lt1" tx1="dk1" bg2="lt2" tx2="dk2" accent1="accent1" accent2="accent2" accent3="accent3" accent4="accent4" accent5="accent5" accent6="accent6" hlink="hlink" folHlink="folHlink"/>
  <p:sldLayoutIdLst>
    <p:sldLayoutId id="2147483667" r:id="rId1"/>
    <p:sldLayoutId id="2147483669" r:id="rId2"/>
    <p:sldLayoutId id="2147483670" r:id="rId3"/>
    <p:sldLayoutId id="2147483662" r:id="rId4"/>
    <p:sldLayoutId id="2147483664" r:id="rId5"/>
    <p:sldLayoutId id="2147483661" r:id="rId6"/>
  </p:sldLayoutIdLst>
  <p:txStyles>
    <p:titleStyle>
      <a:lvl1pPr algn="l" defTabSz="914400" rtl="0" eaLnBrk="1" latinLnBrk="0" hangingPunct="1">
        <a:lnSpc>
          <a:spcPct val="90000"/>
        </a:lnSpc>
        <a:spcBef>
          <a:spcPct val="0"/>
        </a:spcBef>
        <a:buNone/>
        <a:defRPr lang="en-ZA" sz="2400" b="1" kern="1200" dirty="0">
          <a:solidFill>
            <a:schemeClr val="tx1"/>
          </a:solidFill>
          <a:latin typeface="Gill Sans MT" panose="020B0502020104020203"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Gill Sans MT" panose="020B05020201040202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Gill Sans MT" panose="020B05020201040202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Gill Sans MT" panose="020B05020201040202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blog.netwrix.com/2019/01/08/network-devices-explained/" TargetMode="Externa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hyperlink" Target="https://www.paessler.com/it-explained/server" TargetMode="Externa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hyperlink" Target="https://www.youtube.com/watch?v=jlp8HL_iIqo" TargetMode="Externa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hyperlink" Target="https://www.youtube.com/watch?v=3b_TAYtzuho" TargetMode="External"/><Relationship Id="rId2" Type="http://schemas.openxmlformats.org/officeDocument/2006/relationships/hyperlink" Target="https://www.youtube.com/watch?v=CRdL1PcherM" TargetMode="Externa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hyperlink" Target="https://www.youtube.com/watch?v=4_zSIXb7tLQ" TargetMode="Externa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hyperlink" Target="https://www.youtube.com/watch?v=zbqrNg4C98U&amp;t=4s" TargetMode="Externa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8E935-76E5-4600-88F1-8D1D7D7AF1C2}"/>
              </a:ext>
            </a:extLst>
          </p:cNvPr>
          <p:cNvSpPr>
            <a:spLocks noGrp="1"/>
          </p:cNvSpPr>
          <p:nvPr>
            <p:ph type="title"/>
          </p:nvPr>
        </p:nvSpPr>
        <p:spPr>
          <a:xfrm>
            <a:off x="1017174" y="673315"/>
            <a:ext cx="10209293" cy="1715437"/>
          </a:xfrm>
        </p:spPr>
        <p:txBody>
          <a:bodyPr lIns="91440" tIns="45720" rIns="91440" bIns="45720" anchor="b">
            <a:noAutofit/>
          </a:bodyPr>
          <a:lstStyle/>
          <a:p>
            <a:r>
              <a:rPr lang="en-ZA" sz="3600" dirty="0">
                <a:latin typeface="Gill Sans MT"/>
              </a:rPr>
              <a:t>ISP152 – Topic 1: </a:t>
            </a:r>
            <a:br>
              <a:rPr lang="en-ZA" sz="3600" dirty="0">
                <a:latin typeface="Gill Sans MT"/>
              </a:rPr>
            </a:br>
            <a:r>
              <a:rPr lang="en-GB" sz="3600" dirty="0">
                <a:latin typeface="Gill Sans MT"/>
              </a:rPr>
              <a:t>Network Fundamentals</a:t>
            </a:r>
            <a:endParaRPr lang="en-US" sz="3600" dirty="0">
              <a:latin typeface="Gill Sans MT"/>
            </a:endParaRPr>
          </a:p>
        </p:txBody>
      </p:sp>
      <p:sp>
        <p:nvSpPr>
          <p:cNvPr id="3" name="Content Placeholder 2">
            <a:extLst>
              <a:ext uri="{FF2B5EF4-FFF2-40B4-BE49-F238E27FC236}">
                <a16:creationId xmlns:a16="http://schemas.microsoft.com/office/drawing/2014/main" id="{C1F21499-796C-4B48-A8CD-070B8346CCBD}"/>
              </a:ext>
            </a:extLst>
          </p:cNvPr>
          <p:cNvSpPr>
            <a:spLocks noGrp="1"/>
          </p:cNvSpPr>
          <p:nvPr>
            <p:ph idx="1"/>
          </p:nvPr>
        </p:nvSpPr>
        <p:spPr>
          <a:xfrm>
            <a:off x="461827" y="2758190"/>
            <a:ext cx="11268346" cy="2578308"/>
          </a:xfrm>
        </p:spPr>
        <p:txBody>
          <a:bodyPr vert="horz" lIns="91440" tIns="45720" rIns="91440" bIns="45720" rtlCol="0" anchor="ctr">
            <a:noAutofit/>
          </a:bodyPr>
          <a:lstStyle/>
          <a:p>
            <a:pPr algn="l">
              <a:spcBef>
                <a:spcPts val="900"/>
              </a:spcBef>
              <a:spcAft>
                <a:spcPts val="900"/>
              </a:spcAft>
            </a:pPr>
            <a:endParaRPr lang="en-US" sz="2800" dirty="0">
              <a:latin typeface="Gill Sans MT"/>
            </a:endParaRPr>
          </a:p>
          <a:p>
            <a:pPr algn="l">
              <a:spcBef>
                <a:spcPts val="900"/>
              </a:spcBef>
              <a:spcAft>
                <a:spcPts val="900"/>
              </a:spcAft>
            </a:pPr>
            <a:r>
              <a:rPr lang="en-US" sz="2800" dirty="0">
                <a:latin typeface="Gill Sans MT"/>
              </a:rPr>
              <a:t>1.1 Introduction</a:t>
            </a:r>
          </a:p>
          <a:p>
            <a:pPr algn="l">
              <a:spcBef>
                <a:spcPts val="900"/>
              </a:spcBef>
              <a:spcAft>
                <a:spcPts val="900"/>
              </a:spcAft>
            </a:pPr>
            <a:r>
              <a:rPr lang="en-GB" sz="2800" dirty="0">
                <a:latin typeface="Gill Sans MT"/>
              </a:rPr>
              <a:t>1.2 Network topologies, hardware and software.</a:t>
            </a:r>
            <a:endParaRPr lang="en-ZA" sz="2800" dirty="0">
              <a:latin typeface="Gill Sans MT"/>
            </a:endParaRPr>
          </a:p>
          <a:p>
            <a:pPr algn="l">
              <a:spcBef>
                <a:spcPts val="900"/>
              </a:spcBef>
              <a:spcAft>
                <a:spcPts val="900"/>
              </a:spcAft>
            </a:pPr>
            <a:r>
              <a:rPr lang="en-GB" sz="2800" dirty="0">
                <a:latin typeface="Gill Sans MT"/>
              </a:rPr>
              <a:t>1.3</a:t>
            </a:r>
            <a:r>
              <a:rPr lang="en-ZA" sz="2800" dirty="0">
                <a:latin typeface="Gill Sans MT"/>
              </a:rPr>
              <a:t> </a:t>
            </a:r>
            <a:r>
              <a:rPr lang="en-GB" sz="2800" dirty="0">
                <a:latin typeface="Gill Sans MT"/>
              </a:rPr>
              <a:t>The functions performed by different types of servers on a 	network.</a:t>
            </a:r>
            <a:endParaRPr lang="en-ZA" sz="2800" dirty="0">
              <a:latin typeface="Gill Sans MT"/>
            </a:endParaRPr>
          </a:p>
          <a:p>
            <a:pPr algn="l">
              <a:spcBef>
                <a:spcPts val="900"/>
              </a:spcBef>
              <a:spcAft>
                <a:spcPts val="900"/>
              </a:spcAft>
            </a:pPr>
            <a:r>
              <a:rPr lang="en-GB" sz="2800" dirty="0">
                <a:latin typeface="Gill Sans MT"/>
              </a:rPr>
              <a:t>1.4 The OSI model and the IEEE 802 standards.</a:t>
            </a:r>
            <a:endParaRPr lang="en-ZA" sz="2800" dirty="0">
              <a:latin typeface="Gill Sans MT"/>
            </a:endParaRPr>
          </a:p>
          <a:p>
            <a:pPr algn="l">
              <a:spcBef>
                <a:spcPts val="900"/>
              </a:spcBef>
              <a:spcAft>
                <a:spcPts val="900"/>
              </a:spcAft>
            </a:pPr>
            <a:endParaRPr lang="en-US" sz="2800" dirty="0">
              <a:latin typeface="Gill Sans MT"/>
            </a:endParaRPr>
          </a:p>
        </p:txBody>
      </p:sp>
    </p:spTree>
    <p:custDataLst>
      <p:tags r:id="rId1"/>
    </p:custDataLst>
    <p:extLst>
      <p:ext uri="{BB962C8B-B14F-4D97-AF65-F5344CB8AC3E}">
        <p14:creationId xmlns:p14="http://schemas.microsoft.com/office/powerpoint/2010/main" val="36564511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E8B29-A290-BAAF-5113-A269C2C876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0C10613-5AA7-880B-4FF5-8EAACFFFC1BD}"/>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6B25D4F4-A8D1-9702-3AC7-3D4AC5A675EE}"/>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1.2.2	Network hardware</a:t>
            </a:r>
            <a:endParaRPr lang="en-ZA" b="1" dirty="0"/>
          </a:p>
          <a:p>
            <a:pPr marL="0" indent="0">
              <a:buNone/>
            </a:pPr>
            <a:endParaRPr lang="en-GB" sz="2400" dirty="0">
              <a:latin typeface="Gill Sans MT"/>
            </a:endParaRPr>
          </a:p>
          <a:p>
            <a:pPr lvl="0"/>
            <a:r>
              <a:rPr lang="en-GB" dirty="0"/>
              <a:t>A </a:t>
            </a:r>
            <a:r>
              <a:rPr lang="en-GB" b="1" dirty="0"/>
              <a:t>host</a:t>
            </a:r>
            <a:r>
              <a:rPr lang="en-GB" dirty="0"/>
              <a:t> is a device with an IP address that requests or provides networking resources to any other host or node on the network. </a:t>
            </a:r>
          </a:p>
          <a:p>
            <a:pPr marL="0" lvl="0" indent="0">
              <a:buNone/>
            </a:pPr>
            <a:endParaRPr lang="en-ZA" dirty="0"/>
          </a:p>
          <a:p>
            <a:pPr lvl="0"/>
            <a:r>
              <a:rPr lang="en-GB" dirty="0"/>
              <a:t>A </a:t>
            </a:r>
            <a:r>
              <a:rPr lang="en-GB" b="1" dirty="0"/>
              <a:t>node</a:t>
            </a:r>
            <a:r>
              <a:rPr lang="en-GB" dirty="0"/>
              <a:t> is a device that does not have an IP address but can generate, receive and transmit networking resources on the computer network. </a:t>
            </a:r>
          </a:p>
          <a:p>
            <a:pPr marL="0" lvl="0" indent="0">
              <a:buNone/>
            </a:pPr>
            <a:endParaRPr lang="en-ZA" dirty="0"/>
          </a:p>
          <a:p>
            <a:pPr lvl="0"/>
            <a:r>
              <a:rPr lang="en-GB" dirty="0"/>
              <a:t>A </a:t>
            </a:r>
            <a:r>
              <a:rPr lang="en-GB" b="1" dirty="0"/>
              <a:t>network interface</a:t>
            </a:r>
            <a:r>
              <a:rPr lang="en-GB" dirty="0"/>
              <a:t> is a hardware component that allows clients, servers, peripheral devices and other equipment to communicate across a network.</a:t>
            </a:r>
          </a:p>
          <a:p>
            <a:pPr marL="0" lvl="0" indent="0">
              <a:buNone/>
            </a:pPr>
            <a:endParaRPr lang="en-ZA" dirty="0"/>
          </a:p>
          <a:p>
            <a:pPr lvl="0"/>
            <a:r>
              <a:rPr lang="en-GB" b="1" dirty="0"/>
              <a:t>Peripheral devices</a:t>
            </a:r>
            <a:r>
              <a:rPr lang="en-GB" dirty="0"/>
              <a:t> are printers, scanners and other devices that provide resources to clients across a network. </a:t>
            </a:r>
            <a:endParaRPr lang="en-ZA" dirty="0"/>
          </a:p>
          <a:p>
            <a:pPr marL="0" indent="0">
              <a:buNone/>
            </a:pPr>
            <a:r>
              <a:rPr lang="en-GB" sz="2400" dirty="0">
                <a:latin typeface="Gill Sans MT"/>
              </a:rPr>
              <a:t> </a:t>
            </a:r>
          </a:p>
        </p:txBody>
      </p:sp>
      <p:pic>
        <p:nvPicPr>
          <p:cNvPr id="6146" name="Picture 2" descr="Computer peripherals">
            <a:extLst>
              <a:ext uri="{FF2B5EF4-FFF2-40B4-BE49-F238E27FC236}">
                <a16:creationId xmlns:a16="http://schemas.microsoft.com/office/drawing/2014/main" id="{29839EC8-3A7E-31A8-D0BA-D48BDE33240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60672" y="5281246"/>
            <a:ext cx="4449907" cy="15213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94763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7446FE-D480-80AF-155D-87E3112A4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C1C3D2-487C-5008-45A4-F1051141363B}"/>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3A47546E-A6D8-F60B-A0CD-34E7D7D779E7}"/>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b="1" dirty="0"/>
              <a:t>Hubs and switches</a:t>
            </a:r>
            <a:r>
              <a:rPr lang="en-GB" i="1" dirty="0"/>
              <a:t> </a:t>
            </a:r>
            <a:r>
              <a:rPr lang="en-GB" dirty="0"/>
              <a:t>enable interconnection and communication between clients, servers and peripheral devices; </a:t>
            </a:r>
            <a:r>
              <a:rPr lang="en-GB" b="1" dirty="0"/>
              <a:t>routers</a:t>
            </a:r>
            <a:r>
              <a:rPr lang="en-GB" dirty="0"/>
              <a:t> direct data packets from a LAN to the Internet and vice versa.</a:t>
            </a:r>
          </a:p>
          <a:p>
            <a:pPr marL="0" lvl="0" indent="0">
              <a:buNone/>
            </a:pPr>
            <a:endParaRPr lang="en-ZA" dirty="0"/>
          </a:p>
          <a:p>
            <a:pPr lvl="0"/>
            <a:r>
              <a:rPr lang="en-GB" dirty="0"/>
              <a:t>A </a:t>
            </a:r>
            <a:r>
              <a:rPr lang="en-GB" b="1" dirty="0"/>
              <a:t>firewall</a:t>
            </a:r>
            <a:r>
              <a:rPr lang="en-GB" dirty="0"/>
              <a:t> monitors and controls incoming and outgoing network traffic, based on pre-configured security rules.</a:t>
            </a:r>
          </a:p>
          <a:p>
            <a:pPr marL="0" lvl="0" indent="0">
              <a:buNone/>
            </a:pPr>
            <a:endParaRPr lang="en-ZA" dirty="0"/>
          </a:p>
          <a:p>
            <a:r>
              <a:rPr lang="en-GB" dirty="0"/>
              <a:t>A </a:t>
            </a:r>
            <a:r>
              <a:rPr lang="en-GB" b="1" dirty="0"/>
              <a:t>wireless access point</a:t>
            </a:r>
            <a:r>
              <a:rPr lang="en-GB" dirty="0"/>
              <a:t> is a network device that enables access to the wired network for e.g. mobile devices.</a:t>
            </a:r>
            <a:r>
              <a:rPr lang="en-GB" sz="2400" dirty="0">
                <a:latin typeface="Gill Sans MT"/>
              </a:rPr>
              <a:t> </a:t>
            </a:r>
          </a:p>
        </p:txBody>
      </p:sp>
      <p:pic>
        <p:nvPicPr>
          <p:cNvPr id="7170" name="Picture 2" descr="What Is a Firewall? Types &amp; Role in Cybersecurity">
            <a:extLst>
              <a:ext uri="{FF2B5EF4-FFF2-40B4-BE49-F238E27FC236}">
                <a16:creationId xmlns:a16="http://schemas.microsoft.com/office/drawing/2014/main" id="{214ACB82-F486-A640-A03F-2EBE2CD09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272" y="4030779"/>
            <a:ext cx="7031183" cy="2633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602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5DC7-3E5A-BF8C-F78B-44BC1DCFED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996EEC-2949-00AE-4797-935B1ABE511A}"/>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540F69FE-2C4C-100A-BEDC-8D527359B652}"/>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r>
              <a:rPr lang="en-GB" dirty="0"/>
              <a:t> </a:t>
            </a:r>
            <a:endParaRPr lang="en-ZA" dirty="0"/>
          </a:p>
          <a:p>
            <a:r>
              <a:rPr lang="en-GB" dirty="0"/>
              <a:t>Study the following:</a:t>
            </a:r>
            <a:endParaRPr lang="en-ZA" dirty="0"/>
          </a:p>
          <a:p>
            <a:r>
              <a:rPr lang="en-GB" dirty="0"/>
              <a:t>Descriptions of common network devices and their functions.</a:t>
            </a:r>
            <a:endParaRPr lang="en-ZA" dirty="0"/>
          </a:p>
          <a:p>
            <a:r>
              <a:rPr lang="en-GB" dirty="0"/>
              <a:t>Link: </a:t>
            </a:r>
            <a:r>
              <a:rPr lang="en-GB" u="sng" dirty="0">
                <a:hlinkClick r:id="rId2"/>
              </a:rPr>
              <a:t>https://blog.netwrix.com/2019/01/08/network-devices-explained/</a:t>
            </a:r>
            <a:endParaRPr lang="en-ZA" dirty="0"/>
          </a:p>
          <a:p>
            <a:r>
              <a:rPr lang="en-GB" dirty="0"/>
              <a:t>Time allocation: 15 minutes</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2984191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159DA-D1DB-6798-B8E4-77F5C38320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4B5EFF2-AB4A-0196-D719-BF4DF5243A20}"/>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A153881C-1DF7-D5A3-6ACC-B092573DC385}"/>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u="sng" dirty="0">
                <a:solidFill>
                  <a:srgbClr val="0070C0"/>
                </a:solidFill>
              </a:rPr>
              <a:t>The most common network transmission media are:</a:t>
            </a:r>
          </a:p>
          <a:p>
            <a:pPr marL="0" indent="0">
              <a:buNone/>
            </a:pPr>
            <a:endParaRPr lang="en-ZA" dirty="0"/>
          </a:p>
          <a:p>
            <a:pPr lvl="0"/>
            <a:r>
              <a:rPr lang="en-GB" b="1" dirty="0">
                <a:solidFill>
                  <a:srgbClr val="0070C0"/>
                </a:solidFill>
              </a:rPr>
              <a:t>Twisted pair cable</a:t>
            </a:r>
            <a:r>
              <a:rPr lang="en-GB" dirty="0">
                <a:solidFill>
                  <a:srgbClr val="0070C0"/>
                </a:solidFill>
              </a:rPr>
              <a:t>: used primarily in LANs.</a:t>
            </a:r>
          </a:p>
          <a:p>
            <a:pPr marL="0" lvl="0" indent="0">
              <a:buNone/>
            </a:pPr>
            <a:endParaRPr lang="en-ZA" dirty="0">
              <a:solidFill>
                <a:srgbClr val="0070C0"/>
              </a:solidFill>
            </a:endParaRPr>
          </a:p>
          <a:p>
            <a:pPr lvl="0"/>
            <a:r>
              <a:rPr lang="en-GB" b="1" dirty="0">
                <a:solidFill>
                  <a:srgbClr val="0070C0"/>
                </a:solidFill>
              </a:rPr>
              <a:t>Coaxial cable</a:t>
            </a:r>
            <a:r>
              <a:rPr lang="en-GB" dirty="0">
                <a:solidFill>
                  <a:srgbClr val="0070C0"/>
                </a:solidFill>
              </a:rPr>
              <a:t>: popular for transferring data and video.</a:t>
            </a:r>
          </a:p>
          <a:p>
            <a:pPr marL="0" lvl="0" indent="0">
              <a:buNone/>
            </a:pPr>
            <a:endParaRPr lang="en-ZA" dirty="0">
              <a:solidFill>
                <a:srgbClr val="0070C0"/>
              </a:solidFill>
            </a:endParaRPr>
          </a:p>
          <a:p>
            <a:pPr lvl="0"/>
            <a:r>
              <a:rPr lang="en-GB" b="1" dirty="0">
                <a:solidFill>
                  <a:srgbClr val="0070C0"/>
                </a:solidFill>
              </a:rPr>
              <a:t>Fibre optic cable</a:t>
            </a:r>
            <a:r>
              <a:rPr lang="en-GB" dirty="0">
                <a:solidFill>
                  <a:srgbClr val="0070C0"/>
                </a:solidFill>
              </a:rPr>
              <a:t>: used mainly in WANs, MANs, and for provision of fibre to the home (FTTH).</a:t>
            </a:r>
          </a:p>
          <a:p>
            <a:pPr marL="0" lvl="0" indent="0">
              <a:buNone/>
            </a:pPr>
            <a:endParaRPr lang="en-ZA" dirty="0">
              <a:solidFill>
                <a:srgbClr val="0070C0"/>
              </a:solidFill>
            </a:endParaRPr>
          </a:p>
          <a:p>
            <a:pPr lvl="0"/>
            <a:r>
              <a:rPr lang="en-GB" b="1" dirty="0">
                <a:solidFill>
                  <a:srgbClr val="0070C0"/>
                </a:solidFill>
              </a:rPr>
              <a:t>Infrared and Bluetooth</a:t>
            </a:r>
            <a:r>
              <a:rPr lang="en-GB" dirty="0">
                <a:solidFill>
                  <a:srgbClr val="0070C0"/>
                </a:solidFill>
              </a:rPr>
              <a:t>: support wireless data transmission over short distances.</a:t>
            </a:r>
          </a:p>
          <a:p>
            <a:pPr marL="0" lvl="0" indent="0">
              <a:buNone/>
            </a:pPr>
            <a:endParaRPr lang="en-ZA" dirty="0">
              <a:solidFill>
                <a:srgbClr val="0070C0"/>
              </a:solidFill>
            </a:endParaRPr>
          </a:p>
          <a:p>
            <a:pPr lvl="0"/>
            <a:r>
              <a:rPr lang="en-GB" b="1" dirty="0">
                <a:solidFill>
                  <a:srgbClr val="0070C0"/>
                </a:solidFill>
              </a:rPr>
              <a:t>Radio waves</a:t>
            </a:r>
            <a:r>
              <a:rPr lang="en-GB" dirty="0">
                <a:solidFill>
                  <a:srgbClr val="0070C0"/>
                </a:solidFill>
              </a:rPr>
              <a:t>: used by WANs to cover large areas.</a:t>
            </a:r>
          </a:p>
          <a:p>
            <a:pPr marL="0" lvl="0" indent="0">
              <a:buNone/>
            </a:pPr>
            <a:endParaRPr lang="en-ZA" dirty="0">
              <a:solidFill>
                <a:srgbClr val="0070C0"/>
              </a:solidFill>
            </a:endParaRPr>
          </a:p>
          <a:p>
            <a:pPr lvl="0"/>
            <a:r>
              <a:rPr lang="en-GB" b="1" dirty="0">
                <a:solidFill>
                  <a:srgbClr val="0070C0"/>
                </a:solidFill>
              </a:rPr>
              <a:t>Satellite transmission</a:t>
            </a:r>
            <a:r>
              <a:rPr lang="en-GB" dirty="0">
                <a:solidFill>
                  <a:srgbClr val="0070C0"/>
                </a:solidFill>
              </a:rPr>
              <a:t>: utilises a wide spectrum of wavelengths and frequencies to support global telecommunication.</a:t>
            </a:r>
            <a:endParaRPr lang="en-ZA" dirty="0">
              <a:solidFill>
                <a:srgbClr val="0070C0"/>
              </a:solidFill>
            </a:endParaRPr>
          </a:p>
          <a:p>
            <a:pPr marL="0" indent="0">
              <a:buNone/>
            </a:pPr>
            <a:r>
              <a:rPr lang="en-GB" sz="2400" dirty="0">
                <a:solidFill>
                  <a:srgbClr val="0070C0"/>
                </a:solidFill>
                <a:latin typeface="Gill Sans MT"/>
              </a:rPr>
              <a:t> </a:t>
            </a:r>
          </a:p>
        </p:txBody>
      </p:sp>
      <p:pic>
        <p:nvPicPr>
          <p:cNvPr id="8194" name="Picture 2" descr="Bluetooth connection disconnect, sound cuts, music stop or noise occurs  from the headphones or speakers. | Sony Middle East">
            <a:extLst>
              <a:ext uri="{FF2B5EF4-FFF2-40B4-BE49-F238E27FC236}">
                <a16:creationId xmlns:a16="http://schemas.microsoft.com/office/drawing/2014/main" id="{633FD821-2498-D03D-3313-7CC34C664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12383" y="493999"/>
            <a:ext cx="2549236" cy="2365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6484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5E1BEB-E61C-3C67-286E-0DE8C956C8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FB7DDE-F621-30F0-B8FC-BA12B36C525A}"/>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30174303-3A28-D632-5499-CA299CC0B68D}"/>
              </a:ext>
            </a:extLst>
          </p:cNvPr>
          <p:cNvSpPr>
            <a:spLocks noGrp="1"/>
          </p:cNvSpPr>
          <p:nvPr>
            <p:ph idx="1"/>
          </p:nvPr>
        </p:nvSpPr>
        <p:spPr>
          <a:xfrm>
            <a:off x="703235" y="1397479"/>
            <a:ext cx="7318568" cy="5266546"/>
          </a:xfrm>
        </p:spPr>
        <p:txBody>
          <a:bodyPr vert="horz" lIns="91440" tIns="45720" rIns="91440" bIns="45720" rtlCol="0" anchor="t">
            <a:noAutofit/>
          </a:bodyPr>
          <a:lstStyle/>
          <a:p>
            <a:pPr algn="just"/>
            <a:r>
              <a:rPr lang="en-US" sz="2400" b="1" dirty="0">
                <a:solidFill>
                  <a:schemeClr val="accent2">
                    <a:lumMod val="75000"/>
                  </a:schemeClr>
                </a:solidFill>
              </a:rPr>
              <a:t>NOS</a:t>
            </a:r>
            <a:r>
              <a:rPr lang="en-US" sz="2400" dirty="0"/>
              <a:t> provides basic services like file and print sharing.</a:t>
            </a:r>
          </a:p>
          <a:p>
            <a:pPr marL="0" indent="0" algn="just">
              <a:buNone/>
            </a:pPr>
            <a:endParaRPr lang="en-US" sz="2400" dirty="0"/>
          </a:p>
          <a:p>
            <a:pPr algn="just"/>
            <a:r>
              <a:rPr lang="en-US" sz="2400" dirty="0"/>
              <a:t>It also supports advanced services like </a:t>
            </a:r>
            <a:r>
              <a:rPr lang="en-US" sz="2400" dirty="0">
                <a:solidFill>
                  <a:schemeClr val="accent2">
                    <a:lumMod val="75000"/>
                  </a:schemeClr>
                </a:solidFill>
              </a:rPr>
              <a:t>web, mail, and database servers.</a:t>
            </a:r>
          </a:p>
          <a:p>
            <a:pPr marL="0" indent="0" algn="just">
              <a:buNone/>
            </a:pPr>
            <a:endParaRPr lang="en-US" sz="2400" dirty="0"/>
          </a:p>
          <a:p>
            <a:pPr algn="just"/>
            <a:r>
              <a:rPr lang="en-US" sz="2400" dirty="0">
                <a:solidFill>
                  <a:schemeClr val="accent2">
                    <a:lumMod val="75000"/>
                  </a:schemeClr>
                </a:solidFill>
              </a:rPr>
              <a:t>Examples</a:t>
            </a:r>
            <a:r>
              <a:rPr lang="en-US" sz="2400" dirty="0"/>
              <a:t> include Windows Server, Linux Server, and macOS X Server.</a:t>
            </a:r>
          </a:p>
          <a:p>
            <a:pPr marL="0" indent="0" algn="just">
              <a:buNone/>
            </a:pPr>
            <a:endParaRPr lang="en-US" sz="2400" dirty="0"/>
          </a:p>
          <a:p>
            <a:pPr algn="just"/>
            <a:r>
              <a:rPr lang="en-US" sz="2400" dirty="0">
                <a:solidFill>
                  <a:schemeClr val="accent2">
                    <a:lumMod val="75000"/>
                  </a:schemeClr>
                </a:solidFill>
              </a:rPr>
              <a:t>Network surveillance monitors </a:t>
            </a:r>
            <a:r>
              <a:rPr lang="en-US" sz="2400" dirty="0"/>
              <a:t>traffic for hacking or illegal activity.</a:t>
            </a:r>
          </a:p>
          <a:p>
            <a:pPr marL="0" indent="0" algn="just">
              <a:buNone/>
            </a:pPr>
            <a:endParaRPr lang="en-US" sz="2400" dirty="0"/>
          </a:p>
          <a:p>
            <a:pPr algn="just"/>
            <a:r>
              <a:rPr lang="en-US" sz="2400" dirty="0">
                <a:solidFill>
                  <a:schemeClr val="accent2">
                    <a:lumMod val="75000"/>
                  </a:schemeClr>
                </a:solidFill>
              </a:rPr>
              <a:t>Common network apps </a:t>
            </a:r>
            <a:r>
              <a:rPr lang="en-US" sz="2400" dirty="0"/>
              <a:t>include email, video conferencing, and antivirus software.</a:t>
            </a:r>
          </a:p>
        </p:txBody>
      </p:sp>
      <p:pic>
        <p:nvPicPr>
          <p:cNvPr id="1027" name="Picture 3" descr="The 9 best email apps in 2025 | Zapier">
            <a:extLst>
              <a:ext uri="{FF2B5EF4-FFF2-40B4-BE49-F238E27FC236}">
                <a16:creationId xmlns:a16="http://schemas.microsoft.com/office/drawing/2014/main" id="{B4BF9514-5E9C-3BD8-4E0D-5CB60FBC87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82913" y="5049982"/>
            <a:ext cx="3228086" cy="1614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21470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3933-700E-0F6C-193A-8340C1B2A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C227A1-0ED8-FA26-0BC4-615B987B0EC7}"/>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BAD8549A-2E8A-2CE5-12D8-0832D3F8C7C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1.3.1	What is a server?</a:t>
            </a:r>
            <a:endParaRPr lang="en-ZA" b="1" dirty="0"/>
          </a:p>
          <a:p>
            <a:pPr marL="0" indent="0">
              <a:buNone/>
            </a:pPr>
            <a:endParaRPr lang="en-GB" sz="2400" dirty="0">
              <a:latin typeface="Gill Sans MT"/>
            </a:endParaRPr>
          </a:p>
          <a:p>
            <a:pPr marL="0" indent="0">
              <a:buNone/>
            </a:pPr>
            <a:r>
              <a:rPr lang="en-GB" dirty="0"/>
              <a:t>A server is a computer (or a group of computers) that provides resources, data, services or application programs to other computers (known as clients) over a network. </a:t>
            </a:r>
            <a:endParaRPr lang="en-GB" sz="2400" dirty="0">
              <a:latin typeface="Gill Sans MT"/>
            </a:endParaRPr>
          </a:p>
        </p:txBody>
      </p:sp>
      <p:pic>
        <p:nvPicPr>
          <p:cNvPr id="9218" name="Picture 2" descr="What is a server? Pros, cons and comparisons - RackSolutions">
            <a:extLst>
              <a:ext uri="{FF2B5EF4-FFF2-40B4-BE49-F238E27FC236}">
                <a16:creationId xmlns:a16="http://schemas.microsoft.com/office/drawing/2014/main" id="{0CB40B9A-0C2B-A093-7F52-AD5A2BEF2E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2472" y="3063586"/>
            <a:ext cx="6179127" cy="3475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1605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F629C7-7C1C-74C5-F095-5A0668065A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C04E4-17BD-A86F-7234-1F456498164F}"/>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F72E15AD-EB21-9F91-4C44-03D9BCE5068D}"/>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1.3.2	The functions performed by different types of servers</a:t>
            </a:r>
            <a:endParaRPr lang="en-ZA" b="1" dirty="0"/>
          </a:p>
          <a:p>
            <a:pPr marL="0" indent="0">
              <a:buNone/>
            </a:pPr>
            <a:endParaRPr lang="en-GB" sz="2400" dirty="0">
              <a:latin typeface="Gill Sans MT"/>
            </a:endParaRPr>
          </a:p>
          <a:p>
            <a:pPr lvl="0"/>
            <a:r>
              <a:rPr lang="en-GB" b="1" dirty="0"/>
              <a:t>File servers</a:t>
            </a:r>
            <a:r>
              <a:rPr lang="en-GB" dirty="0"/>
              <a:t> store files and share them with authorised users.</a:t>
            </a:r>
          </a:p>
          <a:p>
            <a:pPr marL="0" lvl="0" indent="0">
              <a:buNone/>
            </a:pPr>
            <a:endParaRPr lang="en-ZA" dirty="0"/>
          </a:p>
          <a:p>
            <a:pPr lvl="0"/>
            <a:r>
              <a:rPr lang="en-GB" b="1" dirty="0"/>
              <a:t>Print servers</a:t>
            </a:r>
            <a:r>
              <a:rPr lang="en-GB" dirty="0"/>
              <a:t> send files to specified printers and monitor the status of print jobs.  </a:t>
            </a:r>
          </a:p>
          <a:p>
            <a:pPr marL="0" lvl="0" indent="0">
              <a:buNone/>
            </a:pPr>
            <a:endParaRPr lang="en-ZA" dirty="0"/>
          </a:p>
          <a:p>
            <a:pPr lvl="0"/>
            <a:r>
              <a:rPr lang="en-GB" b="1" dirty="0"/>
              <a:t>Application servers</a:t>
            </a:r>
            <a:r>
              <a:rPr lang="en-GB" dirty="0"/>
              <a:t> provide authorised users with access to centrally installed software applications.</a:t>
            </a:r>
          </a:p>
          <a:p>
            <a:pPr marL="0" lvl="0" indent="0">
              <a:buNone/>
            </a:pPr>
            <a:endParaRPr lang="en-ZA" dirty="0"/>
          </a:p>
          <a:p>
            <a:pPr lvl="0"/>
            <a:r>
              <a:rPr lang="en-GB" b="1" dirty="0"/>
              <a:t>Domain Name System (DNS) servers</a:t>
            </a:r>
            <a:r>
              <a:rPr lang="en-GB" dirty="0"/>
              <a:t> translate server names that are readable by humans into machine-readable IP addresses. </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18176483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B51C0-4873-1DAD-E9A3-0F912ED3BB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00F46B-A737-0DCA-1A8C-5576F8727C14}"/>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49652777-3F3E-6F5E-832C-12494241C0DA}"/>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b="1" dirty="0"/>
              <a:t>Mail servers</a:t>
            </a:r>
            <a:r>
              <a:rPr lang="en-GB" dirty="0"/>
              <a:t> send outgoing email messages originating from client computers, and forward incoming email messages to the specified users.</a:t>
            </a:r>
          </a:p>
          <a:p>
            <a:pPr marL="0" lvl="0" indent="0">
              <a:buNone/>
            </a:pPr>
            <a:endParaRPr lang="en-ZA" dirty="0"/>
          </a:p>
          <a:p>
            <a:pPr lvl="0"/>
            <a:r>
              <a:rPr lang="en-GB" b="1" dirty="0"/>
              <a:t>Web servers</a:t>
            </a:r>
            <a:r>
              <a:rPr lang="en-GB" dirty="0"/>
              <a:t> host applications and data that can be accessed by users via an intranet or over the Internet.</a:t>
            </a:r>
          </a:p>
          <a:p>
            <a:pPr lvl="0"/>
            <a:endParaRPr lang="en-ZA" dirty="0"/>
          </a:p>
          <a:p>
            <a:pPr lvl="0"/>
            <a:r>
              <a:rPr lang="en-GB" b="1" dirty="0"/>
              <a:t>Database servers</a:t>
            </a:r>
            <a:r>
              <a:rPr lang="en-GB" dirty="0"/>
              <a:t> host database applications and share requested data with authorised users.</a:t>
            </a:r>
          </a:p>
          <a:p>
            <a:pPr lvl="0"/>
            <a:endParaRPr lang="en-ZA" dirty="0"/>
          </a:p>
          <a:p>
            <a:pPr lvl="0"/>
            <a:r>
              <a:rPr lang="en-GB" b="1" dirty="0"/>
              <a:t>Monitoring and management servers</a:t>
            </a:r>
            <a:r>
              <a:rPr lang="en-GB" dirty="0"/>
              <a:t> monitor network traffic in order to ensure the smooth functioning of the network.</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21578145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F38B4-59D7-6B90-FFBF-C530B715A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ADA769-8DC9-C713-27FE-56539BA85E73}"/>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663C81A5-8B25-0374-2597-66A3BAE65E7D}"/>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If you were setting up a small business network that included a file server, an email server, four PCs, a printer and a router, which topology would you use and why? Write down your answer and include a supporting diagram to illustrate your choice of topology.</a:t>
            </a:r>
            <a:endParaRPr lang="en-ZA" dirty="0"/>
          </a:p>
          <a:p>
            <a:r>
              <a:rPr lang="en-GB" dirty="0"/>
              <a:t>Time allocation: 15 minutes</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34839816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21D8AA-0365-229C-F371-1707A0EA5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BEF4BC-917C-3A86-53AC-CF4A84692C09}"/>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6890485C-009A-C64E-8E56-2060241A2EFD}"/>
              </a:ext>
            </a:extLst>
          </p:cNvPr>
          <p:cNvSpPr>
            <a:spLocks noGrp="1"/>
          </p:cNvSpPr>
          <p:nvPr>
            <p:ph idx="1"/>
          </p:nvPr>
        </p:nvSpPr>
        <p:spPr>
          <a:xfrm>
            <a:off x="703235" y="1397478"/>
            <a:ext cx="5649074" cy="5273485"/>
          </a:xfrm>
        </p:spPr>
        <p:txBody>
          <a:bodyPr vert="horz" lIns="91440" tIns="45720" rIns="91440" bIns="45720" rtlCol="0" anchor="t">
            <a:noAutofit/>
          </a:bodyPr>
          <a:lstStyle/>
          <a:p>
            <a:pPr marL="0" indent="0" algn="just">
              <a:buNone/>
            </a:pPr>
            <a:r>
              <a:rPr lang="en-GB" dirty="0"/>
              <a:t>More recent server models include </a:t>
            </a:r>
            <a:r>
              <a:rPr lang="en-GB" b="1" dirty="0">
                <a:solidFill>
                  <a:schemeClr val="accent2">
                    <a:lumMod val="75000"/>
                  </a:schemeClr>
                </a:solidFill>
              </a:rPr>
              <a:t>blade servers</a:t>
            </a:r>
            <a:r>
              <a:rPr lang="en-GB" dirty="0"/>
              <a:t>, which are smaller and easier to maintain than traditional servers; mirroring, which makes it possible to perform maintenance without shutting down the entire server; and virtual servers, where hardware and software are spread across multiple servers and storage devices.</a:t>
            </a:r>
            <a:endParaRPr lang="en-ZA" dirty="0"/>
          </a:p>
          <a:p>
            <a:pPr marL="0" indent="0" algn="just">
              <a:buNone/>
            </a:pPr>
            <a:r>
              <a:rPr lang="en-GB" sz="2400" dirty="0">
                <a:latin typeface="Gill Sans MT"/>
              </a:rPr>
              <a:t> </a:t>
            </a:r>
          </a:p>
        </p:txBody>
      </p:sp>
      <p:pic>
        <p:nvPicPr>
          <p:cNvPr id="10242" name="Picture 2" descr="Blade Server Solutions: High-Density Server | Supermicro">
            <a:extLst>
              <a:ext uri="{FF2B5EF4-FFF2-40B4-BE49-F238E27FC236}">
                <a16:creationId xmlns:a16="http://schemas.microsoft.com/office/drawing/2014/main" id="{757D8036-5F28-22A4-1761-3A465A4C9C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64927" y="2928014"/>
            <a:ext cx="4780602" cy="2987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82225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4CD8BD-95E2-01D4-4C0C-108BFED25A7D}"/>
              </a:ext>
            </a:extLst>
          </p:cNvPr>
          <p:cNvSpPr>
            <a:spLocks noGrp="1"/>
          </p:cNvSpPr>
          <p:nvPr>
            <p:ph type="title"/>
          </p:nvPr>
        </p:nvSpPr>
        <p:spPr/>
        <p:txBody>
          <a:bodyPr lIns="91440" tIns="45720" rIns="91440" bIns="45720" anchor="b">
            <a:normAutofit/>
          </a:bodyPr>
          <a:lstStyle/>
          <a:p>
            <a:r>
              <a:rPr lang="en-ZA"/>
              <a:t>Module Outcomes</a:t>
            </a:r>
            <a:endParaRPr lang="en-US"/>
          </a:p>
        </p:txBody>
      </p:sp>
      <p:sp>
        <p:nvSpPr>
          <p:cNvPr id="3" name="Content Placeholder 2">
            <a:extLst>
              <a:ext uri="{FF2B5EF4-FFF2-40B4-BE49-F238E27FC236}">
                <a16:creationId xmlns:a16="http://schemas.microsoft.com/office/drawing/2014/main" id="{247DDA1F-ED2B-3FD1-D219-18023B260248}"/>
              </a:ext>
            </a:extLst>
          </p:cNvPr>
          <p:cNvSpPr>
            <a:spLocks noGrp="1"/>
          </p:cNvSpPr>
          <p:nvPr>
            <p:ph idx="1"/>
          </p:nvPr>
        </p:nvSpPr>
        <p:spPr>
          <a:xfrm>
            <a:off x="703234" y="1397479"/>
            <a:ext cx="11053132" cy="5266546"/>
          </a:xfrm>
        </p:spPr>
        <p:txBody>
          <a:bodyPr vert="horz" lIns="91440" tIns="45720" rIns="91440" bIns="45720" rtlCol="0" anchor="t">
            <a:noAutofit/>
          </a:bodyPr>
          <a:lstStyle/>
          <a:p>
            <a:pPr marL="457200" lvl="0" indent="-457200">
              <a:buFont typeface="+mj-lt"/>
              <a:buAutoNum type="arabicPeriod"/>
            </a:pPr>
            <a:r>
              <a:rPr lang="en-GB" dirty="0">
                <a:solidFill>
                  <a:srgbClr val="C00000"/>
                </a:solidFill>
              </a:rPr>
              <a:t>Demonstrate an understanding of the Open Systems Interconnection (OSI) model and common network architectures.</a:t>
            </a:r>
          </a:p>
          <a:p>
            <a:pPr marL="457200" lvl="0" indent="-457200">
              <a:buFont typeface="+mj-lt"/>
              <a:buAutoNum type="arabicPeriod"/>
            </a:pPr>
            <a:endParaRPr lang="en-GB" dirty="0">
              <a:solidFill>
                <a:srgbClr val="C00000"/>
              </a:solidFill>
            </a:endParaRPr>
          </a:p>
          <a:p>
            <a:pPr marL="457200" lvl="0" indent="-457200">
              <a:buFont typeface="+mj-lt"/>
              <a:buAutoNum type="arabicPeriod"/>
            </a:pPr>
            <a:r>
              <a:rPr lang="en-GB" dirty="0">
                <a:solidFill>
                  <a:srgbClr val="C00000"/>
                </a:solidFill>
              </a:rPr>
              <a:t>Identify the key hardware and software components found in computer networks.</a:t>
            </a:r>
          </a:p>
          <a:p>
            <a:pPr marL="457200" lvl="0" indent="-457200">
              <a:buFont typeface="+mj-lt"/>
              <a:buAutoNum type="arabicPeriod"/>
            </a:pPr>
            <a:endParaRPr lang="en-ZA" dirty="0">
              <a:solidFill>
                <a:srgbClr val="C00000"/>
              </a:solidFill>
            </a:endParaRPr>
          </a:p>
          <a:p>
            <a:pPr marL="457200" lvl="0" indent="-457200">
              <a:buFont typeface="+mj-lt"/>
              <a:buAutoNum type="arabicPeriod"/>
            </a:pPr>
            <a:r>
              <a:rPr lang="en-GB" dirty="0"/>
              <a:t>Participate in the implementation of the basic principles that underpin the protection of information assets (identification, authentication, etc).</a:t>
            </a:r>
          </a:p>
          <a:p>
            <a:pPr marL="457200" lvl="0" indent="-457200">
              <a:buFont typeface="+mj-lt"/>
              <a:buAutoNum type="arabicPeriod"/>
            </a:pPr>
            <a:endParaRPr lang="en-ZA" dirty="0"/>
          </a:p>
          <a:p>
            <a:pPr marL="457200" lvl="0" indent="-457200">
              <a:buFont typeface="+mj-lt"/>
              <a:buAutoNum type="arabicPeriod"/>
            </a:pPr>
            <a:r>
              <a:rPr lang="en-GB" dirty="0"/>
              <a:t>Identify the different stages of the operations security process, and the activities that occur within each stage.</a:t>
            </a:r>
          </a:p>
          <a:p>
            <a:pPr marL="457200" lvl="0" indent="-457200">
              <a:buFont typeface="+mj-lt"/>
              <a:buAutoNum type="arabicPeriod"/>
            </a:pPr>
            <a:endParaRPr lang="en-ZA" dirty="0"/>
          </a:p>
          <a:p>
            <a:pPr marL="457200" lvl="0" indent="-457200">
              <a:buFont typeface="+mj-lt"/>
              <a:buAutoNum type="arabicPeriod"/>
            </a:pPr>
            <a:r>
              <a:rPr lang="en-GB" dirty="0"/>
              <a:t>Identify common threats affecting information security at the human level, the physical level, the network level and the application level; and outline preventative measures that can be used to eliminate or manage these threats. </a:t>
            </a:r>
            <a:br>
              <a:rPr lang="en-US" sz="2000" dirty="0"/>
            </a:br>
            <a:endParaRPr lang="en-US" sz="2400" dirty="0">
              <a:latin typeface="Gill Sans MT"/>
            </a:endParaRPr>
          </a:p>
        </p:txBody>
      </p:sp>
    </p:spTree>
    <p:extLst>
      <p:ext uri="{BB962C8B-B14F-4D97-AF65-F5344CB8AC3E}">
        <p14:creationId xmlns:p14="http://schemas.microsoft.com/office/powerpoint/2010/main" val="2797175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E77A1-4BF1-462E-482A-99CD7E76D8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FDD98B-F28B-8651-3B78-2FAB2EB3D60C}"/>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(1.3) </a:t>
            </a:r>
            <a:r>
              <a:rPr lang="en-GB" sz="2800" dirty="0">
                <a:latin typeface="Gill Sans MT"/>
              </a:rPr>
              <a:t>The functions performed by different types of servers on a network </a:t>
            </a:r>
            <a:endParaRPr lang="en-US" sz="2800" dirty="0">
              <a:latin typeface="Gill Sans MT"/>
            </a:endParaRPr>
          </a:p>
        </p:txBody>
      </p:sp>
      <p:sp>
        <p:nvSpPr>
          <p:cNvPr id="3" name="Content Placeholder 2">
            <a:extLst>
              <a:ext uri="{FF2B5EF4-FFF2-40B4-BE49-F238E27FC236}">
                <a16:creationId xmlns:a16="http://schemas.microsoft.com/office/drawing/2014/main" id="{096BC4D9-6A14-746B-EA88-2656A1E0EE63}"/>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r>
              <a:rPr lang="en-GB" dirty="0"/>
              <a:t> </a:t>
            </a:r>
            <a:endParaRPr lang="en-ZA" dirty="0"/>
          </a:p>
          <a:p>
            <a:r>
              <a:rPr lang="en-GB" dirty="0"/>
              <a:t>Study the following:</a:t>
            </a:r>
            <a:endParaRPr lang="en-ZA" dirty="0"/>
          </a:p>
          <a:p>
            <a:r>
              <a:rPr lang="en-GB" dirty="0"/>
              <a:t>The information provided in section 1.3 is based on online content available at:</a:t>
            </a:r>
            <a:endParaRPr lang="en-ZA" dirty="0"/>
          </a:p>
          <a:p>
            <a:r>
              <a:rPr lang="en-GB" dirty="0"/>
              <a:t>Link: </a:t>
            </a:r>
            <a:r>
              <a:rPr lang="en-GB" u="sng" dirty="0">
                <a:hlinkClick r:id="rId2"/>
              </a:rPr>
              <a:t>https://www.paessler.com/it-explained/server</a:t>
            </a:r>
            <a:endParaRPr lang="en-ZA" dirty="0"/>
          </a:p>
          <a:p>
            <a:r>
              <a:rPr lang="en-GB" dirty="0"/>
              <a:t>Time allocation: 15 minutes</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107270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8FC1E6-D2FD-83BD-D603-F4F2EBCB3B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D7D209-B25C-917F-DCCA-E1E020A63E5D}"/>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6E656357-DF49-42BB-AC59-3DE2650CEB8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1.4.1	The OSI reference model</a:t>
            </a:r>
            <a:endParaRPr lang="en-ZA" b="1" dirty="0"/>
          </a:p>
          <a:p>
            <a:pPr marL="0" indent="0">
              <a:buNone/>
            </a:pPr>
            <a:endParaRPr lang="en-GB" sz="2400" dirty="0">
              <a:latin typeface="Gill Sans MT"/>
            </a:endParaRPr>
          </a:p>
          <a:p>
            <a:r>
              <a:rPr lang="en-US" sz="2400" dirty="0"/>
              <a:t>The OSI model is a theoretical framework for network communication.</a:t>
            </a:r>
          </a:p>
          <a:p>
            <a:pPr marL="0" indent="0">
              <a:buNone/>
            </a:pPr>
            <a:endParaRPr lang="en-US" sz="2400" dirty="0"/>
          </a:p>
          <a:p>
            <a:r>
              <a:rPr lang="en-US" sz="2400" dirty="0"/>
              <a:t>It explains how data moves through different layers in a network.</a:t>
            </a:r>
          </a:p>
          <a:p>
            <a:endParaRPr lang="en-US" sz="2400" dirty="0"/>
          </a:p>
          <a:p>
            <a:r>
              <a:rPr lang="en-US" sz="2400" dirty="0"/>
              <a:t>The model has seven layers, each with a specific role.</a:t>
            </a:r>
          </a:p>
          <a:p>
            <a:endParaRPr lang="en-US" sz="2400" dirty="0"/>
          </a:p>
          <a:p>
            <a:r>
              <a:rPr lang="en-US" sz="2400" dirty="0"/>
              <a:t>Each layer prepares data for the next layer in the sequence.</a:t>
            </a:r>
          </a:p>
          <a:p>
            <a:pPr marL="0" indent="0">
              <a:buNone/>
            </a:pPr>
            <a:r>
              <a:rPr lang="en-GB" sz="2400" dirty="0">
                <a:latin typeface="Gill Sans MT"/>
              </a:rPr>
              <a:t> </a:t>
            </a:r>
          </a:p>
        </p:txBody>
      </p:sp>
    </p:spTree>
    <p:extLst>
      <p:ext uri="{BB962C8B-B14F-4D97-AF65-F5344CB8AC3E}">
        <p14:creationId xmlns:p14="http://schemas.microsoft.com/office/powerpoint/2010/main" val="215891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17DA0-6490-79D4-882B-CB606965D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C8CC42-4D0D-7127-6BDA-9AAC5C44347E}"/>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EBEB73D6-1B1F-0387-624C-5A75B72C71EF}"/>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a:t>
            </a:r>
            <a:r>
              <a:rPr lang="en-GB" cap="all" dirty="0"/>
              <a:t> </a:t>
            </a:r>
            <a:r>
              <a:rPr lang="en-ZA" dirty="0"/>
              <a:t>What is the OSI Model (Open Systems Interconnection Model)?</a:t>
            </a:r>
          </a:p>
          <a:p>
            <a:r>
              <a:rPr lang="en-GB" dirty="0"/>
              <a:t>Link: </a:t>
            </a:r>
            <a:r>
              <a:rPr lang="en-GB" u="sng" dirty="0">
                <a:hlinkClick r:id="rId2"/>
              </a:rPr>
              <a:t>https://www.youtube.com/watch?v=jlp8HL_iIqo</a:t>
            </a:r>
            <a:endParaRPr lang="en-ZA" dirty="0"/>
          </a:p>
          <a:p>
            <a:r>
              <a:rPr lang="en-GB" dirty="0"/>
              <a:t>Discuss this with your fellow students and lecturer.</a:t>
            </a:r>
            <a:endParaRPr lang="en-ZA" dirty="0"/>
          </a:p>
          <a:p>
            <a:r>
              <a:rPr lang="en-GB" dirty="0"/>
              <a:t>Time allocation: 02:06</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23608721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C56F6-F9EF-B4B5-3689-2DEDECD01A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D3D5B8-9E38-7474-05D0-6707AB105424}"/>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7DD9D0F0-0C16-B6A2-C4AF-9AA61D9D1FEB}"/>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b="1" dirty="0"/>
              <a:t>Physical layer</a:t>
            </a:r>
            <a:r>
              <a:rPr lang="en-GB" dirty="0"/>
              <a:t> (Layer 1): This layer represents physical components such as network interface cards, and logical components such as network media and transmission speeds. In this layer, the Protocol Data Units (PDUs) are referred to as bits.</a:t>
            </a:r>
          </a:p>
          <a:p>
            <a:pPr lvl="0"/>
            <a:endParaRPr lang="en-ZA" dirty="0"/>
          </a:p>
          <a:p>
            <a:pPr lvl="0"/>
            <a:r>
              <a:rPr lang="en-GB" b="1" dirty="0"/>
              <a:t>Data Link layer</a:t>
            </a:r>
            <a:r>
              <a:rPr lang="en-GB" dirty="0"/>
              <a:t> (Layer 2): This layer is responsible for assigning the physical protocols to be used for communication and preparing data for transmission via the Physical layer. In this layer, the PDUs are referred to as frames.</a:t>
            </a:r>
          </a:p>
          <a:p>
            <a:pPr lvl="0"/>
            <a:endParaRPr lang="en-GB" dirty="0"/>
          </a:p>
          <a:p>
            <a:r>
              <a:rPr lang="en-GB" b="1" dirty="0"/>
              <a:t>Network layer</a:t>
            </a:r>
            <a:r>
              <a:rPr lang="en-GB" dirty="0"/>
              <a:t> (Layer 3): This layer provides the routing mechanism between networks, based on logical elements such as IP addresses. In this layer, the PDUs are referred to as packets.</a:t>
            </a:r>
            <a:endParaRPr lang="en-ZA" dirty="0"/>
          </a:p>
          <a:p>
            <a:pPr lvl="0"/>
            <a:endParaRPr lang="en-ZA" dirty="0"/>
          </a:p>
        </p:txBody>
      </p:sp>
    </p:spTree>
    <p:extLst>
      <p:ext uri="{BB962C8B-B14F-4D97-AF65-F5344CB8AC3E}">
        <p14:creationId xmlns:p14="http://schemas.microsoft.com/office/powerpoint/2010/main" val="14771820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4BC79-7C8D-3B42-9FA6-CF9457C720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E3CB34-46AA-6130-9560-210A23F60721}"/>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3E65BAE6-CA96-8828-32D5-5C31B7918FD4}"/>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b="1" dirty="0"/>
              <a:t>Transport layer</a:t>
            </a:r>
            <a:r>
              <a:rPr lang="en-GB" dirty="0"/>
              <a:t> (Layer 4): This layer is responsible for transporting data between network devices and adds reliability by controlling for errors. In this layer, the PDUs are referred to as segments.</a:t>
            </a:r>
          </a:p>
          <a:p>
            <a:pPr lvl="0"/>
            <a:endParaRPr lang="en-ZA" dirty="0"/>
          </a:p>
          <a:p>
            <a:pPr lvl="0"/>
            <a:r>
              <a:rPr lang="en-GB" b="1" dirty="0"/>
              <a:t>Session layer</a:t>
            </a:r>
            <a:r>
              <a:rPr lang="en-GB" dirty="0"/>
              <a:t> (Layer 5): This layer manages and controls the synchronisation of data between applications. In this layer, the PDUs are referred to as data.  </a:t>
            </a:r>
          </a:p>
          <a:p>
            <a:pPr lvl="0"/>
            <a:endParaRPr lang="en-ZA" dirty="0"/>
          </a:p>
          <a:p>
            <a:pPr lvl="0"/>
            <a:r>
              <a:rPr lang="en-GB" b="1" dirty="0"/>
              <a:t>Presentation layer</a:t>
            </a:r>
            <a:r>
              <a:rPr lang="en-GB" dirty="0"/>
              <a:t> (Layer 6): This layer receives data from the application layer, and represents it in the desired format such as text, sound or video. This layer also provides security through encryption. In this layer, the PDUs are referred to as data. </a:t>
            </a:r>
          </a:p>
          <a:p>
            <a:pPr lvl="0"/>
            <a:endParaRPr lang="en-ZA" dirty="0"/>
          </a:p>
          <a:p>
            <a:pPr lvl="0"/>
            <a:r>
              <a:rPr lang="en-GB" b="1" dirty="0"/>
              <a:t>Application layer</a:t>
            </a:r>
            <a:r>
              <a:rPr lang="en-GB" dirty="0"/>
              <a:t> (Layer 7): This layer is responsible for interacting with the operating system or application, to ensure that applications are able to utilise required network services. In this layer, the PDUs are referred to as data. </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9816228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3CE532-2430-3569-75F1-6C59C6115E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EC900-7248-6CFE-2B86-E45660CFFF29}"/>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30BE9E9D-2DFE-A5B0-79C8-32D2E4309CCC}"/>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The Institute of Electrical and Electronics Engineers (IEEE) has developed a set of standards for PANs, LANs and MANs, which together are known as the IEEE 802 standards. </a:t>
            </a:r>
          </a:p>
          <a:p>
            <a:endParaRPr lang="en-GB" dirty="0"/>
          </a:p>
          <a:p>
            <a:pPr marL="0" indent="0">
              <a:buNone/>
            </a:pPr>
            <a:r>
              <a:rPr lang="en-GB" dirty="0"/>
              <a:t>The services and protocols specified in IEEE 802 apply only to networks that carry variable-sized packets, and map to the physical layer and the data link layer of the OSI networking reference model.</a:t>
            </a:r>
            <a:endParaRPr lang="en-ZA" dirty="0"/>
          </a:p>
          <a:p>
            <a:pPr marL="0" indent="0">
              <a:buNone/>
            </a:pP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2270838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D553D-68DC-D6DB-171C-78A63591E3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00891A-AE12-9F3A-0E40-7ADA199F53D4}"/>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436D3407-5884-1A35-0937-2DCC3D845774}"/>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1.4.2	The TCP/IP model</a:t>
            </a:r>
            <a:endParaRPr lang="en-ZA" b="1" dirty="0"/>
          </a:p>
          <a:p>
            <a:pPr marL="0" indent="0">
              <a:buNone/>
            </a:pPr>
            <a:endParaRPr lang="en-GB" dirty="0"/>
          </a:p>
          <a:p>
            <a:pPr marL="0" indent="0">
              <a:buNone/>
            </a:pPr>
            <a:r>
              <a:rPr lang="en-GB" dirty="0"/>
              <a:t>The Transmission Control Protocol/Internet Protocol (TCP/IP) model is a </a:t>
            </a:r>
            <a:r>
              <a:rPr lang="en-GB" b="1" dirty="0"/>
              <a:t>practical</a:t>
            </a:r>
            <a:r>
              <a:rPr lang="en-GB" dirty="0"/>
              <a:t> model that combines two communication protocols. </a:t>
            </a:r>
            <a:endParaRPr lang="en-GB" sz="2400" dirty="0">
              <a:latin typeface="Gill Sans MT"/>
            </a:endParaRPr>
          </a:p>
          <a:p>
            <a:pPr marL="0" indent="0">
              <a:buNone/>
            </a:pPr>
            <a:endParaRPr lang="en-GB" sz="2400" dirty="0">
              <a:latin typeface="Gill Sans MT"/>
            </a:endParaRPr>
          </a:p>
          <a:p>
            <a:pPr marL="0" indent="0">
              <a:buNone/>
            </a:pPr>
            <a:r>
              <a:rPr lang="en-GB" dirty="0"/>
              <a:t>The TCP protocol ensures that the data being transmitted is reliable and correctly ordered, while the IP protocol forwards data packets from the source computer to the destination computer.</a:t>
            </a:r>
            <a:endParaRPr lang="en-GB" sz="2400" dirty="0">
              <a:latin typeface="Gill Sans MT"/>
            </a:endParaRPr>
          </a:p>
        </p:txBody>
      </p:sp>
      <p:pic>
        <p:nvPicPr>
          <p:cNvPr id="11268" name="Picture 4" descr="Graduating Responsible Computer Users: How to Prepare Students for College  Technology Use - LearnSafe">
            <a:extLst>
              <a:ext uri="{FF2B5EF4-FFF2-40B4-BE49-F238E27FC236}">
                <a16:creationId xmlns:a16="http://schemas.microsoft.com/office/drawing/2014/main" id="{424A2088-F0BE-D845-0B08-CA2760F59C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3867885"/>
            <a:ext cx="4291445" cy="28623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5949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B81301-FB37-3175-B192-F316D937F0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E74D86-FC16-6C57-4D31-6925B849E78D}"/>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BBED28BB-C1EA-7DF4-0BB9-3DBE64B01A25}"/>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The actual communication process between two computers (PC1 and PC2) works as follows:</a:t>
            </a:r>
            <a:endParaRPr lang="en-GB" sz="2400" dirty="0">
              <a:latin typeface="Gill Sans MT"/>
            </a:endParaRPr>
          </a:p>
          <a:p>
            <a:pPr marL="0" indent="0">
              <a:buNone/>
            </a:pPr>
            <a:endParaRPr lang="en-GB" sz="2400" dirty="0">
              <a:latin typeface="Gill Sans MT"/>
            </a:endParaRPr>
          </a:p>
          <a:p>
            <a:pPr lvl="0"/>
            <a:r>
              <a:rPr lang="en-GB" b="1" dirty="0"/>
              <a:t>Application layer</a:t>
            </a:r>
            <a:r>
              <a:rPr lang="en-GB" dirty="0"/>
              <a:t>: If the user of PC1 uses a browser to access an Internet website, the Hypertext Transfer Protocol (HTTP) will process the request and forward the response to the transport layer. </a:t>
            </a:r>
          </a:p>
          <a:p>
            <a:pPr marL="0" lvl="0" indent="0">
              <a:buNone/>
            </a:pPr>
            <a:endParaRPr lang="en-ZA" dirty="0"/>
          </a:p>
          <a:p>
            <a:pPr lvl="0"/>
            <a:r>
              <a:rPr lang="en-GB" b="1" dirty="0">
                <a:solidFill>
                  <a:srgbClr val="002060"/>
                </a:solidFill>
              </a:rPr>
              <a:t>Transport layer</a:t>
            </a:r>
            <a:r>
              <a:rPr lang="en-GB" dirty="0">
                <a:solidFill>
                  <a:srgbClr val="002060"/>
                </a:solidFill>
              </a:rPr>
              <a:t>: The TCP protocol packages the data received from the HTTP protocol into segments called datagrams, before forwarding them to the Internet layer.</a:t>
            </a:r>
          </a:p>
          <a:p>
            <a:pPr marL="0" lvl="0" indent="0">
              <a:buNone/>
            </a:pPr>
            <a:endParaRPr lang="en-ZA" dirty="0"/>
          </a:p>
          <a:p>
            <a:pPr lvl="0"/>
            <a:r>
              <a:rPr lang="en-GB" b="1" dirty="0">
                <a:solidFill>
                  <a:srgbClr val="00B050"/>
                </a:solidFill>
              </a:rPr>
              <a:t>Internet layer</a:t>
            </a:r>
            <a:r>
              <a:rPr lang="en-GB" dirty="0">
                <a:solidFill>
                  <a:srgbClr val="00B050"/>
                </a:solidFill>
              </a:rPr>
              <a:t>: The IP protocol adds the source and destination IP addresses to the datagrams that have been received, at which stage they are referred to as packets. The packets are then transmitted to the network access layer. </a:t>
            </a:r>
          </a:p>
          <a:p>
            <a:pPr marL="0" lvl="0" indent="0">
              <a:buNone/>
            </a:pPr>
            <a:endParaRPr lang="en-ZA" dirty="0">
              <a:solidFill>
                <a:srgbClr val="0070C0"/>
              </a:solidFill>
            </a:endParaRPr>
          </a:p>
          <a:p>
            <a:pPr lvl="0"/>
            <a:r>
              <a:rPr lang="en-GB" b="1" dirty="0">
                <a:solidFill>
                  <a:srgbClr val="0070C0"/>
                </a:solidFill>
              </a:rPr>
              <a:t>Network access layer</a:t>
            </a:r>
            <a:r>
              <a:rPr lang="en-GB" dirty="0">
                <a:solidFill>
                  <a:srgbClr val="0070C0"/>
                </a:solidFill>
              </a:rPr>
              <a:t>: The Ethernet protocols (which are mostly used in LANs) organise the data into frames by adding the source and destination MAC addresses. These frames are then carried over the network to their destination.</a:t>
            </a:r>
            <a:endParaRPr lang="en-ZA" dirty="0">
              <a:solidFill>
                <a:srgbClr val="0070C0"/>
              </a:solidFill>
            </a:endParaRPr>
          </a:p>
          <a:p>
            <a:pPr marL="0" indent="0">
              <a:buNone/>
            </a:pPr>
            <a:endParaRPr lang="en-GB" sz="2400" dirty="0">
              <a:latin typeface="Gill Sans MT"/>
            </a:endParaRPr>
          </a:p>
        </p:txBody>
      </p:sp>
    </p:spTree>
    <p:extLst>
      <p:ext uri="{BB962C8B-B14F-4D97-AF65-F5344CB8AC3E}">
        <p14:creationId xmlns:p14="http://schemas.microsoft.com/office/powerpoint/2010/main" val="31916730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F4E97A-63BC-535D-875E-FE9DC93D72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28425-AC70-0BE7-D772-55B3F816BD37}"/>
              </a:ext>
            </a:extLst>
          </p:cNvPr>
          <p:cNvSpPr>
            <a:spLocks noGrp="1"/>
          </p:cNvSpPr>
          <p:nvPr>
            <p:ph type="title"/>
          </p:nvPr>
        </p:nvSpPr>
        <p:spPr>
          <a:xfrm>
            <a:off x="703234" y="681036"/>
            <a:ext cx="11053132" cy="449743"/>
          </a:xfrm>
        </p:spPr>
        <p:txBody>
          <a:bodyPr lIns="91440" tIns="45720" rIns="91440" bIns="45720" anchor="b">
            <a:normAutofit fontScale="90000"/>
          </a:bodyPr>
          <a:lstStyle/>
          <a:p>
            <a:r>
              <a:rPr lang="en-US" sz="2800" dirty="0">
                <a:latin typeface="Gill Sans MT"/>
              </a:rPr>
              <a:t>(1.4) </a:t>
            </a:r>
            <a:r>
              <a:rPr lang="en-GB" sz="2800" dirty="0">
                <a:latin typeface="Gill Sans MT"/>
              </a:rPr>
              <a:t>The OSI model and the IEEE 802 standards</a:t>
            </a:r>
            <a:endParaRPr lang="en-US" sz="2800" dirty="0">
              <a:latin typeface="Gill Sans MT"/>
            </a:endParaRPr>
          </a:p>
        </p:txBody>
      </p:sp>
      <p:sp>
        <p:nvSpPr>
          <p:cNvPr id="3" name="Content Placeholder 2">
            <a:extLst>
              <a:ext uri="{FF2B5EF4-FFF2-40B4-BE49-F238E27FC236}">
                <a16:creationId xmlns:a16="http://schemas.microsoft.com/office/drawing/2014/main" id="{DA219C67-93F9-82DB-908F-B39B897E6637}"/>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pPr marL="0" indent="0">
              <a:buNone/>
            </a:pPr>
            <a:r>
              <a:rPr lang="en-GB" dirty="0"/>
              <a:t>Watch the following videos: </a:t>
            </a:r>
          </a:p>
          <a:p>
            <a:pPr marL="0" indent="0">
              <a:buNone/>
            </a:pPr>
            <a:endParaRPr lang="en-ZA" dirty="0"/>
          </a:p>
          <a:p>
            <a:r>
              <a:rPr lang="en-GB" dirty="0"/>
              <a:t>Title:</a:t>
            </a:r>
            <a:r>
              <a:rPr lang="en-GB" cap="all" dirty="0"/>
              <a:t> </a:t>
            </a:r>
            <a:r>
              <a:rPr lang="en-ZA" dirty="0"/>
              <a:t>what is TCP/IP and OSI? // FREE CCNA // EP 3.</a:t>
            </a:r>
          </a:p>
          <a:p>
            <a:r>
              <a:rPr lang="en-GB" dirty="0"/>
              <a:t>Link: </a:t>
            </a:r>
            <a:r>
              <a:rPr lang="en-GB" u="sng" dirty="0">
                <a:hlinkClick r:id="rId2"/>
              </a:rPr>
              <a:t>https://www.youtube.com/watch?v=CRdL1PcherM</a:t>
            </a:r>
            <a:endParaRPr lang="en-ZA" dirty="0"/>
          </a:p>
          <a:p>
            <a:r>
              <a:rPr lang="en-GB" dirty="0"/>
              <a:t>Time allocation: 12:03</a:t>
            </a:r>
            <a:endParaRPr lang="en-ZA" dirty="0"/>
          </a:p>
          <a:p>
            <a:endParaRPr lang="en-ZA" dirty="0"/>
          </a:p>
          <a:p>
            <a:r>
              <a:rPr lang="en-GB" dirty="0"/>
              <a:t>Title:</a:t>
            </a:r>
            <a:r>
              <a:rPr lang="en-GB" cap="all" dirty="0"/>
              <a:t> </a:t>
            </a:r>
            <a:r>
              <a:rPr lang="en-ZA" dirty="0"/>
              <a:t>OSI and TCP IP Models - Best Explanation.</a:t>
            </a:r>
          </a:p>
          <a:p>
            <a:r>
              <a:rPr lang="en-GB" dirty="0"/>
              <a:t>Link: </a:t>
            </a:r>
            <a:r>
              <a:rPr lang="en-GB" u="sng" dirty="0">
                <a:hlinkClick r:id="rId3"/>
              </a:rPr>
              <a:t>https://www.youtube.com/watch?v=3b_TAYtzuho</a:t>
            </a:r>
            <a:endParaRPr lang="en-ZA" dirty="0"/>
          </a:p>
          <a:p>
            <a:r>
              <a:rPr lang="en-GB" dirty="0"/>
              <a:t>Time allocation: 19:19</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16830335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7475521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CE0CB-AD9F-B231-433E-FDE1F6896D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DEC405-7703-5D4F-F7C1-6EEA579ECD84}"/>
              </a:ext>
            </a:extLst>
          </p:cNvPr>
          <p:cNvSpPr>
            <a:spLocks noGrp="1"/>
          </p:cNvSpPr>
          <p:nvPr>
            <p:ph type="title"/>
          </p:nvPr>
        </p:nvSpPr>
        <p:spPr/>
        <p:txBody>
          <a:bodyPr lIns="91440" tIns="45720" rIns="91440" bIns="45720" anchor="b">
            <a:normAutofit fontScale="90000"/>
          </a:bodyPr>
          <a:lstStyle/>
          <a:p>
            <a:r>
              <a:rPr lang="en-US" sz="2800" dirty="0">
                <a:latin typeface="Gill Sans MT"/>
              </a:rPr>
              <a:t>(1.1) Introduction</a:t>
            </a:r>
          </a:p>
        </p:txBody>
      </p:sp>
      <p:sp>
        <p:nvSpPr>
          <p:cNvPr id="3" name="Content Placeholder 2">
            <a:extLst>
              <a:ext uri="{FF2B5EF4-FFF2-40B4-BE49-F238E27FC236}">
                <a16:creationId xmlns:a16="http://schemas.microsoft.com/office/drawing/2014/main" id="{58C21CB0-19DE-32CF-3B17-E8FCDD5F3A08}"/>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lgn="l">
              <a:lnSpc>
                <a:spcPct val="130000"/>
              </a:lnSpc>
              <a:buNone/>
            </a:pPr>
            <a:r>
              <a:rPr lang="en-GB" sz="2800" b="1" dirty="0">
                <a:latin typeface="Gill Sans MT"/>
              </a:rPr>
              <a:t>In this topic, you will gain knowledge in the following areas: </a:t>
            </a:r>
          </a:p>
          <a:p>
            <a:pPr marL="0" indent="0" algn="l">
              <a:lnSpc>
                <a:spcPct val="130000"/>
              </a:lnSpc>
              <a:buNone/>
            </a:pPr>
            <a:endParaRPr lang="en-ZA" sz="2800" b="1" dirty="0">
              <a:latin typeface="Gill Sans MT"/>
            </a:endParaRPr>
          </a:p>
          <a:p>
            <a:pPr marL="0" indent="0">
              <a:spcBef>
                <a:spcPts val="900"/>
              </a:spcBef>
              <a:spcAft>
                <a:spcPts val="900"/>
              </a:spcAft>
              <a:buNone/>
            </a:pPr>
            <a:r>
              <a:rPr lang="en-GB" sz="2800" dirty="0">
                <a:latin typeface="Gill Sans MT"/>
              </a:rPr>
              <a:t>1.2 Network topologies, hardware and software.</a:t>
            </a:r>
            <a:endParaRPr lang="en-ZA" sz="2800" dirty="0">
              <a:latin typeface="Gill Sans MT"/>
            </a:endParaRPr>
          </a:p>
          <a:p>
            <a:pPr marL="0" indent="0">
              <a:spcBef>
                <a:spcPts val="900"/>
              </a:spcBef>
              <a:spcAft>
                <a:spcPts val="900"/>
              </a:spcAft>
              <a:buNone/>
            </a:pPr>
            <a:r>
              <a:rPr lang="en-GB" sz="2800" dirty="0">
                <a:latin typeface="Gill Sans MT"/>
              </a:rPr>
              <a:t>1.3</a:t>
            </a:r>
            <a:r>
              <a:rPr lang="en-ZA" sz="2800" dirty="0">
                <a:latin typeface="Gill Sans MT"/>
              </a:rPr>
              <a:t> </a:t>
            </a:r>
            <a:r>
              <a:rPr lang="en-GB" sz="2800" dirty="0">
                <a:latin typeface="Gill Sans MT"/>
              </a:rPr>
              <a:t>The functions performed by different types of servers on a 	network.</a:t>
            </a:r>
            <a:endParaRPr lang="en-ZA" sz="2800" dirty="0">
              <a:latin typeface="Gill Sans MT"/>
            </a:endParaRPr>
          </a:p>
          <a:p>
            <a:pPr marL="0" indent="0">
              <a:spcBef>
                <a:spcPts val="900"/>
              </a:spcBef>
              <a:spcAft>
                <a:spcPts val="900"/>
              </a:spcAft>
              <a:buNone/>
            </a:pPr>
            <a:r>
              <a:rPr lang="en-GB" sz="2800" dirty="0">
                <a:latin typeface="Gill Sans MT"/>
              </a:rPr>
              <a:t>1.4 The OSI model and the IEEE 802 standards.</a:t>
            </a:r>
            <a:endParaRPr lang="en-ZA" sz="2800" dirty="0">
              <a:latin typeface="Gill Sans MT"/>
            </a:endParaRPr>
          </a:p>
          <a:p>
            <a:pPr marL="0" indent="0">
              <a:buNone/>
            </a:pPr>
            <a:endParaRPr lang="en-US" sz="2800" dirty="0">
              <a:latin typeface="Gill Sans MT"/>
            </a:endParaRPr>
          </a:p>
        </p:txBody>
      </p:sp>
    </p:spTree>
    <p:extLst>
      <p:ext uri="{BB962C8B-B14F-4D97-AF65-F5344CB8AC3E}">
        <p14:creationId xmlns:p14="http://schemas.microsoft.com/office/powerpoint/2010/main" val="1020224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66CBD-A52B-707A-1098-E389C2222C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078ED0-F389-0EA0-0F8D-2A550E179744}"/>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1D4C09EB-169F-23E1-595F-3F2EBCB1D811}"/>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b="1" dirty="0"/>
              <a:t>1.2.1	Network topologies</a:t>
            </a:r>
            <a:endParaRPr lang="en-ZA" b="1" dirty="0"/>
          </a:p>
          <a:p>
            <a:pPr marL="0" indent="0">
              <a:buNone/>
            </a:pPr>
            <a:endParaRPr lang="en-GB" sz="2400" dirty="0">
              <a:latin typeface="Gill Sans MT"/>
            </a:endParaRPr>
          </a:p>
          <a:p>
            <a:pPr lvl="0"/>
            <a:r>
              <a:rPr lang="en-GB" b="1" dirty="0"/>
              <a:t>Personal area networks</a:t>
            </a:r>
            <a:r>
              <a:rPr lang="en-GB" dirty="0"/>
              <a:t> (PANs) are generally limited to home use. </a:t>
            </a:r>
          </a:p>
          <a:p>
            <a:pPr marL="0" lvl="0" indent="0">
              <a:buNone/>
            </a:pPr>
            <a:endParaRPr lang="en-ZA" dirty="0"/>
          </a:p>
          <a:p>
            <a:pPr lvl="0"/>
            <a:r>
              <a:rPr lang="en-GB" b="1" dirty="0"/>
              <a:t>Local area networks</a:t>
            </a:r>
            <a:r>
              <a:rPr lang="en-GB" dirty="0"/>
              <a:t> (LANs) usually serve an organisation or business. </a:t>
            </a:r>
          </a:p>
          <a:p>
            <a:pPr marL="0" lvl="0" indent="0">
              <a:buNone/>
            </a:pPr>
            <a:endParaRPr lang="en-ZA" dirty="0"/>
          </a:p>
          <a:p>
            <a:pPr lvl="0"/>
            <a:r>
              <a:rPr lang="en-GB" b="1" dirty="0"/>
              <a:t>Metropolitan area networks</a:t>
            </a:r>
            <a:r>
              <a:rPr lang="en-GB" dirty="0"/>
              <a:t> (MANs) use multiple interconnected LANs to provide shared access to resources within a city or metro.  </a:t>
            </a:r>
            <a:endParaRPr lang="en-ZA" dirty="0"/>
          </a:p>
          <a:p>
            <a:pPr marL="0" indent="0">
              <a:buNone/>
            </a:pPr>
            <a:endParaRPr lang="en-GB" sz="2400" dirty="0">
              <a:latin typeface="Gill Sans MT"/>
            </a:endParaRPr>
          </a:p>
        </p:txBody>
      </p:sp>
      <p:pic>
        <p:nvPicPr>
          <p:cNvPr id="2050" name="Picture 2" descr="The Various Types of Network Topologies - swiss network solutions - swissns  GmbH">
            <a:extLst>
              <a:ext uri="{FF2B5EF4-FFF2-40B4-BE49-F238E27FC236}">
                <a16:creationId xmlns:a16="http://schemas.microsoft.com/office/drawing/2014/main" id="{D40BE0C5-1BE2-5838-14AF-85C4BC0DA0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1567" y="3997035"/>
            <a:ext cx="3664027" cy="2715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844649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78BFD-D981-693B-25F7-77F9F1EE65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4F89A6-0221-E7E2-D7C2-E189F6F33726}"/>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7FCB8B76-8137-1C1B-162A-DD0EEC83EA29}"/>
              </a:ext>
            </a:extLst>
          </p:cNvPr>
          <p:cNvSpPr>
            <a:spLocks noGrp="1"/>
          </p:cNvSpPr>
          <p:nvPr>
            <p:ph idx="1"/>
          </p:nvPr>
        </p:nvSpPr>
        <p:spPr>
          <a:xfrm>
            <a:off x="703234" y="1397479"/>
            <a:ext cx="6466493" cy="5266546"/>
          </a:xfrm>
        </p:spPr>
        <p:txBody>
          <a:bodyPr vert="horz" lIns="91440" tIns="45720" rIns="91440" bIns="45720" rtlCol="0" anchor="t">
            <a:noAutofit/>
          </a:bodyPr>
          <a:lstStyle/>
          <a:p>
            <a:pPr marL="0" indent="0" algn="just">
              <a:buNone/>
            </a:pPr>
            <a:r>
              <a:rPr lang="en-GB" b="1" dirty="0"/>
              <a:t>1.2.1	Network topologies</a:t>
            </a:r>
            <a:endParaRPr lang="en-ZA" b="1" dirty="0"/>
          </a:p>
          <a:p>
            <a:pPr marL="0" indent="0" algn="just">
              <a:buNone/>
            </a:pPr>
            <a:endParaRPr lang="en-GB" sz="2400" dirty="0">
              <a:latin typeface="Gill Sans MT"/>
            </a:endParaRPr>
          </a:p>
          <a:p>
            <a:pPr lvl="0" algn="just"/>
            <a:r>
              <a:rPr lang="en-GB" b="1" u="sng" dirty="0">
                <a:solidFill>
                  <a:schemeClr val="accent1">
                    <a:lumMod val="75000"/>
                  </a:schemeClr>
                </a:solidFill>
              </a:rPr>
              <a:t>Wide area networks</a:t>
            </a:r>
            <a:r>
              <a:rPr lang="en-GB" u="sng" dirty="0">
                <a:solidFill>
                  <a:schemeClr val="accent1">
                    <a:lumMod val="75000"/>
                  </a:schemeClr>
                </a:solidFill>
              </a:rPr>
              <a:t> </a:t>
            </a:r>
            <a:r>
              <a:rPr lang="en-GB" dirty="0"/>
              <a:t>(WANs) connect multiple PANs, LANs and MANs across a wide geographical area. The Internet is an example of a WAN.</a:t>
            </a:r>
          </a:p>
          <a:p>
            <a:pPr marL="0" lvl="0" indent="0" algn="just">
              <a:buNone/>
            </a:pPr>
            <a:endParaRPr lang="en-ZA" dirty="0"/>
          </a:p>
          <a:p>
            <a:pPr lvl="0" algn="just"/>
            <a:r>
              <a:rPr lang="en-GB" dirty="0"/>
              <a:t>An </a:t>
            </a:r>
            <a:r>
              <a:rPr lang="en-GB" b="1" u="sng" dirty="0">
                <a:solidFill>
                  <a:schemeClr val="accent1">
                    <a:lumMod val="75000"/>
                  </a:schemeClr>
                </a:solidFill>
              </a:rPr>
              <a:t>intranet</a:t>
            </a:r>
            <a:r>
              <a:rPr lang="en-GB" dirty="0"/>
              <a:t> is an organisational network used for internal communication with and between employees. </a:t>
            </a:r>
          </a:p>
          <a:p>
            <a:pPr marL="0" lvl="0" indent="0" algn="just">
              <a:buNone/>
            </a:pPr>
            <a:endParaRPr lang="en-ZA" dirty="0"/>
          </a:p>
          <a:p>
            <a:pPr lvl="0" algn="just"/>
            <a:r>
              <a:rPr lang="en-GB" dirty="0"/>
              <a:t>An </a:t>
            </a:r>
            <a:r>
              <a:rPr lang="en-GB" b="1" u="sng" dirty="0">
                <a:solidFill>
                  <a:schemeClr val="accent1">
                    <a:lumMod val="75000"/>
                  </a:schemeClr>
                </a:solidFill>
              </a:rPr>
              <a:t>extranet</a:t>
            </a:r>
            <a:r>
              <a:rPr lang="en-GB" dirty="0"/>
              <a:t> supports external communication with business partners, suppliers and customers. </a:t>
            </a:r>
            <a:endParaRPr lang="en-ZA" dirty="0"/>
          </a:p>
          <a:p>
            <a:pPr marL="0" indent="0" algn="just">
              <a:buNone/>
            </a:pPr>
            <a:endParaRPr lang="en-GB" sz="2400" dirty="0">
              <a:latin typeface="Gill Sans MT"/>
            </a:endParaRPr>
          </a:p>
        </p:txBody>
      </p:sp>
      <p:pic>
        <p:nvPicPr>
          <p:cNvPr id="3076" name="Picture 4" descr="Guide for creating a SharePoint Intranet Roadmap 2023 - Evolvous">
            <a:extLst>
              <a:ext uri="{FF2B5EF4-FFF2-40B4-BE49-F238E27FC236}">
                <a16:creationId xmlns:a16="http://schemas.microsoft.com/office/drawing/2014/main" id="{EBFA6469-7869-5E6A-3AFD-A862AB9E56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88564" y="4030752"/>
            <a:ext cx="4285672" cy="24106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419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5F1B-2CD1-D340-A6D9-571849D710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E538DB-1A90-7475-F2A6-53E9FF245DB9}"/>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C943D781-1825-B1B8-5105-2EC82B0FAABE}"/>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endParaRPr lang="en-ZA" dirty="0"/>
          </a:p>
          <a:p>
            <a:r>
              <a:rPr lang="en-GB" dirty="0"/>
              <a:t>Watch the following video: </a:t>
            </a:r>
            <a:endParaRPr lang="en-ZA" dirty="0"/>
          </a:p>
          <a:p>
            <a:r>
              <a:rPr lang="en-GB" dirty="0"/>
              <a:t>Title: </a:t>
            </a:r>
            <a:r>
              <a:rPr lang="en-ZA" dirty="0"/>
              <a:t>Network Types: LAN, WAN, PAN, CAN, MAN, SAN, WLAN.</a:t>
            </a:r>
          </a:p>
          <a:p>
            <a:r>
              <a:rPr lang="en-GB" dirty="0"/>
              <a:t>Link: </a:t>
            </a:r>
            <a:r>
              <a:rPr lang="fr-FR" u="sng" dirty="0">
                <a:hlinkClick r:id="rId2"/>
              </a:rPr>
              <a:t>https://www.youtube.com/watch?v=4_zSIXb7tLQ</a:t>
            </a:r>
            <a:endParaRPr lang="en-ZA" dirty="0"/>
          </a:p>
          <a:p>
            <a:r>
              <a:rPr lang="en-GB" dirty="0"/>
              <a:t>Time allocation: 04:55</a:t>
            </a:r>
            <a:endParaRPr lang="en-ZA" dirty="0"/>
          </a:p>
        </p:txBody>
      </p:sp>
    </p:spTree>
    <p:extLst>
      <p:ext uri="{BB962C8B-B14F-4D97-AF65-F5344CB8AC3E}">
        <p14:creationId xmlns:p14="http://schemas.microsoft.com/office/powerpoint/2010/main" val="1663824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71D6C-24C7-1CB0-ED98-5089500CE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23320-CFD7-A381-ED55-395B7C1F7B3F}"/>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487D3E19-A7B7-F671-99EF-D3E16BE618C2}"/>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dirty="0"/>
              <a:t>A </a:t>
            </a:r>
            <a:r>
              <a:rPr lang="en-GB" b="1" dirty="0"/>
              <a:t>bus topology</a:t>
            </a:r>
            <a:r>
              <a:rPr lang="en-GB" dirty="0"/>
              <a:t> is based on a single ‘backbone’ (usually of coaxial cable), to which computers, printers and other network devices are connected in series.</a:t>
            </a:r>
          </a:p>
          <a:p>
            <a:pPr marL="0" lvl="0" indent="0">
              <a:buNone/>
            </a:pPr>
            <a:endParaRPr lang="en-ZA" dirty="0"/>
          </a:p>
          <a:p>
            <a:pPr lvl="0"/>
            <a:r>
              <a:rPr lang="en-GB" dirty="0"/>
              <a:t>In a </a:t>
            </a:r>
            <a:r>
              <a:rPr lang="en-GB" b="1" dirty="0"/>
              <a:t>ring topology</a:t>
            </a:r>
            <a:r>
              <a:rPr lang="en-GB" dirty="0"/>
              <a:t>, the network cable forms a closed circle to which computers, printers and other network devices are connected.</a:t>
            </a:r>
          </a:p>
          <a:p>
            <a:pPr marL="0" lvl="0" indent="0">
              <a:buNone/>
            </a:pPr>
            <a:endParaRPr lang="en-ZA" dirty="0"/>
          </a:p>
          <a:p>
            <a:pPr lvl="0"/>
            <a:r>
              <a:rPr lang="en-GB" dirty="0"/>
              <a:t>In a </a:t>
            </a:r>
            <a:r>
              <a:rPr lang="en-GB" b="1" dirty="0"/>
              <a:t>star topology</a:t>
            </a:r>
            <a:r>
              <a:rPr lang="en-GB" dirty="0"/>
              <a:t>, computers, printers and other network devices are each connected independently to a central server. An extended star topology uses a bus connection to link the servers of two or more star topologies.</a:t>
            </a:r>
            <a:endParaRPr lang="en-ZA" dirty="0"/>
          </a:p>
          <a:p>
            <a:pPr marL="0" indent="0">
              <a:buNone/>
            </a:pPr>
            <a:endParaRPr lang="en-GB" sz="2400" dirty="0">
              <a:latin typeface="Gill Sans MT"/>
            </a:endParaRPr>
          </a:p>
        </p:txBody>
      </p:sp>
      <p:pic>
        <p:nvPicPr>
          <p:cNvPr id="4100" name="Picture 4" descr="Technology: Definition, Bus, Ring, Star Topology">
            <a:extLst>
              <a:ext uri="{FF2B5EF4-FFF2-40B4-BE49-F238E27FC236}">
                <a16:creationId xmlns:a16="http://schemas.microsoft.com/office/drawing/2014/main" id="{4027E02F-FA6E-ED01-473E-25477EADB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01562" y="4232564"/>
            <a:ext cx="2637452" cy="25337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74680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E0CBF3-D1D1-B7C7-7CA1-C2DC60F13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44374-DF41-D55D-6A5B-21B7543D656E}"/>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E23CFA10-46AD-E105-A190-E084CCC94324}"/>
              </a:ext>
            </a:extLst>
          </p:cNvPr>
          <p:cNvSpPr>
            <a:spLocks noGrp="1"/>
          </p:cNvSpPr>
          <p:nvPr>
            <p:ph idx="1"/>
          </p:nvPr>
        </p:nvSpPr>
        <p:spPr>
          <a:xfrm>
            <a:off x="703234" y="1397479"/>
            <a:ext cx="11053132" cy="5266546"/>
          </a:xfrm>
        </p:spPr>
        <p:txBody>
          <a:bodyPr vert="horz" lIns="91440" tIns="45720" rIns="91440" bIns="45720" rtlCol="0" anchor="t">
            <a:noAutofit/>
          </a:bodyPr>
          <a:lstStyle/>
          <a:p>
            <a:pPr lvl="0"/>
            <a:r>
              <a:rPr lang="en-GB" dirty="0"/>
              <a:t>A </a:t>
            </a:r>
            <a:r>
              <a:rPr lang="en-GB" b="1" dirty="0"/>
              <a:t>hierarchical topology</a:t>
            </a:r>
            <a:r>
              <a:rPr lang="en-GB" dirty="0"/>
              <a:t> uses a combination of twisted pair cables and optical fibre to combine multiple star and bus topologies encompassing at least three hierarchical levels.</a:t>
            </a:r>
          </a:p>
          <a:p>
            <a:pPr marL="0" lvl="0" indent="0">
              <a:buNone/>
            </a:pPr>
            <a:endParaRPr lang="en-ZA" dirty="0"/>
          </a:p>
          <a:p>
            <a:pPr lvl="0"/>
            <a:r>
              <a:rPr lang="en-GB" dirty="0"/>
              <a:t>In a </a:t>
            </a:r>
            <a:r>
              <a:rPr lang="en-GB" b="1" dirty="0"/>
              <a:t>mesh topology</a:t>
            </a:r>
            <a:r>
              <a:rPr lang="en-GB" dirty="0"/>
              <a:t>, each computer is connected to every other computer that forms the network. A mesh topology usually interconnects multiple LANs to create a WAN.</a:t>
            </a:r>
          </a:p>
          <a:p>
            <a:pPr marL="0" lvl="0" indent="0">
              <a:buNone/>
            </a:pPr>
            <a:endParaRPr lang="en-GB" dirty="0"/>
          </a:p>
          <a:p>
            <a:pPr marL="0" lvl="0" indent="0">
              <a:buNone/>
            </a:pPr>
            <a:endParaRPr lang="en-GB" dirty="0"/>
          </a:p>
          <a:p>
            <a:pPr marL="0" lvl="0" indent="0">
              <a:buNone/>
            </a:pPr>
            <a:r>
              <a:rPr lang="en-GB" dirty="0"/>
              <a:t>The </a:t>
            </a:r>
            <a:r>
              <a:rPr lang="en-GB" b="1" dirty="0"/>
              <a:t>logical topology</a:t>
            </a:r>
            <a:r>
              <a:rPr lang="en-GB" dirty="0"/>
              <a:t> of a network reflects the logical paths that carry signals from one computer to another, or from one network node to another. </a:t>
            </a:r>
            <a:endParaRPr lang="en-ZA" dirty="0"/>
          </a:p>
          <a:p>
            <a:pPr marL="0" indent="0">
              <a:buNone/>
            </a:pPr>
            <a:r>
              <a:rPr lang="en-GB" sz="2400" dirty="0">
                <a:latin typeface="Gill Sans MT"/>
              </a:rPr>
              <a:t> </a:t>
            </a:r>
          </a:p>
        </p:txBody>
      </p:sp>
      <p:pic>
        <p:nvPicPr>
          <p:cNvPr id="5122" name="Picture 2" descr="Hierarchical Network Topology">
            <a:extLst>
              <a:ext uri="{FF2B5EF4-FFF2-40B4-BE49-F238E27FC236}">
                <a16:creationId xmlns:a16="http://schemas.microsoft.com/office/drawing/2014/main" id="{61E03612-6F20-B0B7-EDC8-27E8810B6DF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4633" y="4462245"/>
            <a:ext cx="2689875" cy="2307648"/>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What is Mesh Topology? - GeeksforGeeks">
            <a:extLst>
              <a:ext uri="{FF2B5EF4-FFF2-40B4-BE49-F238E27FC236}">
                <a16:creationId xmlns:a16="http://schemas.microsoft.com/office/drawing/2014/main" id="{6BF50392-D213-5ADB-1378-C0796753F4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75680" y="4485723"/>
            <a:ext cx="2727302" cy="19495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118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3A5DAB-695C-3C21-DBB2-3EBD2C0AFB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A5F78-F4C5-44C2-C28E-AF8B8F221B01}"/>
              </a:ext>
            </a:extLst>
          </p:cNvPr>
          <p:cNvSpPr>
            <a:spLocks noGrp="1"/>
          </p:cNvSpPr>
          <p:nvPr>
            <p:ph type="title"/>
          </p:nvPr>
        </p:nvSpPr>
        <p:spPr/>
        <p:txBody>
          <a:bodyPr lIns="91440" tIns="45720" rIns="91440" bIns="45720" anchor="b">
            <a:normAutofit fontScale="90000"/>
          </a:bodyPr>
          <a:lstStyle/>
          <a:p>
            <a:r>
              <a:rPr lang="en-US" sz="2800" dirty="0">
                <a:latin typeface="Gill Sans MT"/>
              </a:rPr>
              <a:t>(1.2) </a:t>
            </a:r>
            <a:r>
              <a:rPr lang="en-GB" sz="2800" dirty="0">
                <a:latin typeface="Gill Sans MT"/>
              </a:rPr>
              <a:t>Network topologies, hardware and software </a:t>
            </a:r>
            <a:endParaRPr lang="en-US" sz="2800" dirty="0">
              <a:latin typeface="Gill Sans MT"/>
            </a:endParaRPr>
          </a:p>
        </p:txBody>
      </p:sp>
      <p:sp>
        <p:nvSpPr>
          <p:cNvPr id="3" name="Content Placeholder 2">
            <a:extLst>
              <a:ext uri="{FF2B5EF4-FFF2-40B4-BE49-F238E27FC236}">
                <a16:creationId xmlns:a16="http://schemas.microsoft.com/office/drawing/2014/main" id="{90B28C4E-1C7A-7749-0640-C895E170607D}"/>
              </a:ext>
            </a:extLst>
          </p:cNvPr>
          <p:cNvSpPr>
            <a:spLocks noGrp="1"/>
          </p:cNvSpPr>
          <p:nvPr>
            <p:ph idx="1"/>
          </p:nvPr>
        </p:nvSpPr>
        <p:spPr>
          <a:xfrm>
            <a:off x="703234" y="1397479"/>
            <a:ext cx="11053132" cy="5266546"/>
          </a:xfrm>
        </p:spPr>
        <p:txBody>
          <a:bodyPr vert="horz" lIns="91440" tIns="45720" rIns="91440" bIns="45720" rtlCol="0" anchor="t">
            <a:noAutofit/>
          </a:bodyPr>
          <a:lstStyle/>
          <a:p>
            <a:pPr marL="0" indent="0">
              <a:buNone/>
            </a:pPr>
            <a:r>
              <a:rPr lang="en-GB" dirty="0"/>
              <a:t>Activity</a:t>
            </a:r>
            <a:endParaRPr lang="en-ZA" dirty="0"/>
          </a:p>
          <a:p>
            <a:pPr marL="0" indent="0">
              <a:buNone/>
            </a:pPr>
            <a:endParaRPr lang="en-ZA" dirty="0"/>
          </a:p>
          <a:p>
            <a:r>
              <a:rPr lang="en-GB" dirty="0"/>
              <a:t>Watch the following video: </a:t>
            </a:r>
            <a:endParaRPr lang="en-ZA" dirty="0"/>
          </a:p>
          <a:p>
            <a:r>
              <a:rPr lang="en-GB" dirty="0"/>
              <a:t>Title: </a:t>
            </a:r>
            <a:r>
              <a:rPr lang="en-ZA" dirty="0"/>
              <a:t>Network Topologies (Star, Bus, Ring, Mesh, Ad hoc, Infrastructure, &amp; Wireless Mesh Topology).</a:t>
            </a:r>
          </a:p>
          <a:p>
            <a:r>
              <a:rPr lang="en-GB" dirty="0"/>
              <a:t>Link: </a:t>
            </a:r>
            <a:r>
              <a:rPr lang="en-GB" u="sng" dirty="0">
                <a:hlinkClick r:id="rId2"/>
              </a:rPr>
              <a:t>https://www.youtube.com/watch?v=zbqrNg4C98U&amp;t=4s</a:t>
            </a:r>
            <a:endParaRPr lang="en-ZA" dirty="0"/>
          </a:p>
          <a:p>
            <a:r>
              <a:rPr lang="en-GB" dirty="0"/>
              <a:t>Discuss this with your fellow students and lecturer.</a:t>
            </a:r>
            <a:endParaRPr lang="en-ZA" dirty="0"/>
          </a:p>
          <a:p>
            <a:r>
              <a:rPr lang="en-GB" dirty="0"/>
              <a:t>Time allocation: 08:57</a:t>
            </a:r>
            <a:endParaRPr lang="en-ZA" dirty="0"/>
          </a:p>
          <a:p>
            <a:pPr marL="0" indent="0">
              <a:buNone/>
            </a:pPr>
            <a:r>
              <a:rPr lang="en-GB" sz="2400" dirty="0">
                <a:latin typeface="Gill Sans MT"/>
              </a:rPr>
              <a:t> </a:t>
            </a:r>
          </a:p>
        </p:txBody>
      </p:sp>
    </p:spTree>
    <p:extLst>
      <p:ext uri="{BB962C8B-B14F-4D97-AF65-F5344CB8AC3E}">
        <p14:creationId xmlns:p14="http://schemas.microsoft.com/office/powerpoint/2010/main" val="107654378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OFFICE THEME" val="Wte7FFFa"/>
  <p:tag name="ARTICULATE_PROJECT_OPEN" val="0"/>
  <p:tag name="ARTICULATE_DESIGN_ID_WHITE VIDEO BOX" val="5d6qpBLd"/>
  <p:tag name="ARTICULATE_SLIDE_THUMBNAIL_REFRESH" val="1"/>
  <p:tag name="ARTICULATE_SLIDE_COUNT" val="6"/>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White Video box">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X template for recordings 22-05-20" id="{921E9A64-9EE8-41E5-B16D-75918ADC9A75}" vid="{93481CF0-EFEC-407E-B05B-10CF0C39BF00}"/>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b29e309-5067-420f-889f-e44dba4a11cd" xsi:nil="true"/>
    <lcf76f155ced4ddcb4097134ff3c332f xmlns="1acd542e-fec4-464b-a0b9-883f33ef757b">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A45D3D289A6AA4A916B83A0E0727C46" ma:contentTypeVersion="17" ma:contentTypeDescription="Create a new document." ma:contentTypeScope="" ma:versionID="84e5ece7158e8e8306e9fbba08fd611c">
  <xsd:schema xmlns:xsd="http://www.w3.org/2001/XMLSchema" xmlns:xs="http://www.w3.org/2001/XMLSchema" xmlns:p="http://schemas.microsoft.com/office/2006/metadata/properties" xmlns:ns2="1acd542e-fec4-464b-a0b9-883f33ef757b" xmlns:ns3="0b29e309-5067-420f-889f-e44dba4a11cd" targetNamespace="http://schemas.microsoft.com/office/2006/metadata/properties" ma:root="true" ma:fieldsID="67e9d2fcb65732f760be310008c857af" ns2:_="" ns3:_="">
    <xsd:import namespace="1acd542e-fec4-464b-a0b9-883f33ef757b"/>
    <xsd:import namespace="0b29e309-5067-420f-889f-e44dba4a11cd"/>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MediaServiceAutoTags" minOccurs="0"/>
                <xsd:element ref="ns2:MediaServiceGenerationTime" minOccurs="0"/>
                <xsd:element ref="ns2:MediaServiceEventHashCode" minOccurs="0"/>
                <xsd:element ref="ns2:MediaServiceOCR"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acd542e-fec4-464b-a0b9-883f33ef75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MediaServiceAutoTags" ma:index="14" nillable="true" ma:displayName="Tags" ma:internalName="MediaServiceAutoTag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3038f4db-6faf-4b53-8a05-2b4e7a76ecb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b29e309-5067-420f-889f-e44dba4a11cd"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60ba2019-a0a6-437f-ae6b-c9df9d15834b}" ma:internalName="TaxCatchAll" ma:showField="CatchAllData" ma:web="0b29e309-5067-420f-889f-e44dba4a11c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13D81B-942C-496C-A014-1F2FF2DCFE2F}">
  <ds:schemaRefs>
    <ds:schemaRef ds:uri="0b29e309-5067-420f-889f-e44dba4a11cd"/>
    <ds:schemaRef ds:uri="1acd542e-fec4-464b-a0b9-883f33ef757b"/>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00EFFDE1-1B60-4745-8B4D-AE611BB3A22F}">
  <ds:schemaRefs>
    <ds:schemaRef ds:uri="http://schemas.microsoft.com/sharepoint/v3/contenttype/forms"/>
  </ds:schemaRefs>
</ds:datastoreItem>
</file>

<file path=customXml/itemProps3.xml><?xml version="1.0" encoding="utf-8"?>
<ds:datastoreItem xmlns:ds="http://schemas.openxmlformats.org/officeDocument/2006/customXml" ds:itemID="{1649A2F2-ED9F-4981-AECB-763E6E233A31}">
  <ds:schemaRefs>
    <ds:schemaRef ds:uri="0b29e309-5067-420f-889f-e44dba4a11cd"/>
    <ds:schemaRef ds:uri="1acd542e-fec4-464b-a0b9-883f33ef7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247</TotalTime>
  <Words>2315</Words>
  <Application>Microsoft Office PowerPoint</Application>
  <PresentationFormat>Widescreen</PresentationFormat>
  <Paragraphs>229</Paragraphs>
  <Slides>29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Gill Sans MT</vt:lpstr>
      <vt:lpstr>White Video box</vt:lpstr>
      <vt:lpstr>ISP152 – Topic 1:  Network Fundamentals</vt:lpstr>
      <vt:lpstr>Module Outcomes</vt:lpstr>
      <vt:lpstr>(1.1) Introduction</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(1.2) Network topologies, hardware and software </vt:lpstr>
      <vt:lpstr>(1.3) The functions performed by different types of servers on a network </vt:lpstr>
      <vt:lpstr>(1.3) The functions performed by different types of servers on a network </vt:lpstr>
      <vt:lpstr>(1.3) The functions performed by different types of servers on a network </vt:lpstr>
      <vt:lpstr>(1.3) The functions performed by different types of servers on a network </vt:lpstr>
      <vt:lpstr>(1.3) The functions performed by different types of servers on a network </vt:lpstr>
      <vt:lpstr>(1.3) The functions performed by different types of servers on a network </vt:lpstr>
      <vt:lpstr>(1.4) The OSI model and the IEEE 802 standards</vt:lpstr>
      <vt:lpstr>(1.4) The OSI model and the IEEE 802 standards</vt:lpstr>
      <vt:lpstr>(1.4) The OSI model and the IEEE 802 standards</vt:lpstr>
      <vt:lpstr>(1.4) The OSI model and the IEEE 802 standards</vt:lpstr>
      <vt:lpstr>(1.4) The OSI model and the IEEE 802 standards</vt:lpstr>
      <vt:lpstr>(1.4) The OSI model and the IEEE 802 standards</vt:lpstr>
      <vt:lpstr>(1.4) The OSI model and the IEEE 802 standards</vt:lpstr>
      <vt:lpstr>(1.4) The OSI model and the IEEE 802 standards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Sykes, Debbie (Ms) - Delta</dc:creator>
  <cp:lastModifiedBy>Sonja Visagie (STADIO - Centurion)</cp:lastModifiedBy>
  <cp:revision>645</cp:revision>
  <dcterms:created xsi:type="dcterms:W3CDTF">2021-02-17T07:10:33Z</dcterms:created>
  <dcterms:modified xsi:type="dcterms:W3CDTF">2025-07-16T08:01:58Z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C5361F15-C82A-40D1-A4E6-5713AE67191D</vt:lpwstr>
  </property>
  <property fmtid="{D5CDD505-2E9C-101B-9397-08002B2CF9AE}" pid="3" name="ArticulatePath">
    <vt:lpwstr>Presentation1</vt:lpwstr>
  </property>
  <property fmtid="{D5CDD505-2E9C-101B-9397-08002B2CF9AE}" pid="4" name="ContentTypeId">
    <vt:lpwstr>0x010100CA45D3D289A6AA4A916B83A0E0727C46</vt:lpwstr>
  </property>
</Properties>
</file>