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6" r:id="rId5"/>
    <p:sldId id="273" r:id="rId6"/>
    <p:sldId id="335" r:id="rId7"/>
    <p:sldId id="425" r:id="rId8"/>
    <p:sldId id="426" r:id="rId9"/>
    <p:sldId id="427" r:id="rId10"/>
    <p:sldId id="428" r:id="rId11"/>
    <p:sldId id="429" r:id="rId12"/>
    <p:sldId id="443" r:id="rId13"/>
    <p:sldId id="444" r:id="rId14"/>
    <p:sldId id="446" r:id="rId15"/>
    <p:sldId id="431" r:id="rId16"/>
    <p:sldId id="432" r:id="rId17"/>
    <p:sldId id="447" r:id="rId18"/>
    <p:sldId id="448" r:id="rId19"/>
    <p:sldId id="449" r:id="rId20"/>
    <p:sldId id="451" r:id="rId21"/>
    <p:sldId id="452" r:id="rId22"/>
    <p:sldId id="450" r:id="rId23"/>
    <p:sldId id="437" r:id="rId24"/>
    <p:sldId id="453" r:id="rId25"/>
    <p:sldId id="454" r:id="rId26"/>
    <p:sldId id="455" r:id="rId27"/>
    <p:sldId id="438" r:id="rId28"/>
    <p:sldId id="439" r:id="rId29"/>
    <p:sldId id="440" r:id="rId30"/>
    <p:sldId id="441" r:id="rId31"/>
    <p:sldId id="442" r:id="rId32"/>
    <p:sldId id="456" r:id="rId33"/>
    <p:sldId id="458" r:id="rId34"/>
    <p:sldId id="268" r:id="rId35"/>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63A9"/>
    <a:srgbClr val="F6921F"/>
    <a:srgbClr val="237DA0"/>
    <a:srgbClr val="BF4856"/>
    <a:srgbClr val="E77AAE"/>
    <a:srgbClr val="53575B"/>
    <a:srgbClr val="3AB2E6"/>
    <a:srgbClr val="F8D902"/>
    <a:srgbClr val="50BEA2"/>
    <a:srgbClr val="F146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152" d="100"/>
          <a:sy n="152" d="100"/>
        </p:scale>
        <p:origin x="664" y="1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 Title Slide">
    <p:bg>
      <p:bgPr>
        <a:solidFill>
          <a:srgbClr val="53575B"/>
        </a:solidFill>
        <a:effectLst/>
      </p:bgPr>
    </p:bg>
    <p:spTree>
      <p:nvGrpSpPr>
        <p:cNvPr id="1" name=""/>
        <p:cNvGrpSpPr/>
        <p:nvPr/>
      </p:nvGrpSpPr>
      <p:grpSpPr>
        <a:xfrm>
          <a:off x="0" y="0"/>
          <a:ext cx="0" cy="0"/>
          <a:chOff x="0" y="0"/>
          <a:chExt cx="0" cy="0"/>
        </a:xfrm>
      </p:grpSpPr>
      <p:pic>
        <p:nvPicPr>
          <p:cNvPr id="14" name="Picture 13" descr="Chart, bar chart&#10;&#10;Description automatically generated">
            <a:extLst>
              <a:ext uri="{FF2B5EF4-FFF2-40B4-BE49-F238E27FC236}">
                <a16:creationId xmlns:a16="http://schemas.microsoft.com/office/drawing/2014/main" id="{73001D11-C790-4427-B645-3EAEBE005D4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
        <p:nvSpPr>
          <p:cNvPr id="16" name="Title Placeholder 1">
            <a:extLst>
              <a:ext uri="{FF2B5EF4-FFF2-40B4-BE49-F238E27FC236}">
                <a16:creationId xmlns:a16="http://schemas.microsoft.com/office/drawing/2014/main" id="{839068EB-DBA6-4F95-AEC3-4952503FCDCF}"/>
              </a:ext>
            </a:extLst>
          </p:cNvPr>
          <p:cNvSpPr>
            <a:spLocks noGrp="1"/>
          </p:cNvSpPr>
          <p:nvPr>
            <p:ph type="title"/>
          </p:nvPr>
        </p:nvSpPr>
        <p:spPr>
          <a:xfrm>
            <a:off x="3070697" y="1939009"/>
            <a:ext cx="6076416" cy="449743"/>
          </a:xfrm>
          <a:prstGeom prst="rect">
            <a:avLst/>
          </a:prstGeom>
        </p:spPr>
        <p:txBody>
          <a:bodyPr anchor="b">
            <a:normAutofit/>
          </a:bodyPr>
          <a:lstStyle>
            <a:lvl1pPr algn="ctr">
              <a:defRPr>
                <a:solidFill>
                  <a:schemeClr val="bg1"/>
                </a:solidFill>
              </a:defRPr>
            </a:lvl1pPr>
          </a:lstStyle>
          <a:p>
            <a:pPr marL="0" lvl="0"/>
            <a:r>
              <a:rPr lang="en-US"/>
              <a:t>Click to edit Master title style</a:t>
            </a:r>
            <a:endParaRPr lang="en-ZA"/>
          </a:p>
        </p:txBody>
      </p:sp>
      <p:sp>
        <p:nvSpPr>
          <p:cNvPr id="17" name="Text Placeholder 2">
            <a:extLst>
              <a:ext uri="{FF2B5EF4-FFF2-40B4-BE49-F238E27FC236}">
                <a16:creationId xmlns:a16="http://schemas.microsoft.com/office/drawing/2014/main" id="{12ABAC3B-3408-4F8C-926E-26D63A50D41C}"/>
              </a:ext>
            </a:extLst>
          </p:cNvPr>
          <p:cNvSpPr>
            <a:spLocks noGrp="1"/>
          </p:cNvSpPr>
          <p:nvPr>
            <p:ph idx="1"/>
          </p:nvPr>
        </p:nvSpPr>
        <p:spPr>
          <a:xfrm>
            <a:off x="3057792" y="2608141"/>
            <a:ext cx="6076416" cy="1520426"/>
          </a:xfrm>
          <a:prstGeom prst="rect">
            <a:avLst/>
          </a:prstGeom>
        </p:spPr>
        <p:txBody>
          <a:bodyPr vert="horz" lIns="91440" tIns="45720" rIns="91440" bIns="45720" rtlCol="0" anchor="ctr">
            <a:normAutofit/>
          </a:bodyPr>
          <a:lstStyle>
            <a:lvl1pPr marL="0" indent="0" algn="ctr">
              <a:buNone/>
              <a:defRPr>
                <a:solidFill>
                  <a:schemeClr val="bg1"/>
                </a:solidFill>
              </a:defRPr>
            </a:lvl1pPr>
          </a:lstStyle>
          <a:p>
            <a:pPr lvl="0"/>
            <a:r>
              <a:rPr lang="en-US"/>
              <a:t>Click to edit Master text style</a:t>
            </a:r>
          </a:p>
        </p:txBody>
      </p:sp>
      <p:pic>
        <p:nvPicPr>
          <p:cNvPr id="13" name="Picture 12" descr="Text, logo&#10;&#10;Description automatically generated">
            <a:extLst>
              <a:ext uri="{FF2B5EF4-FFF2-40B4-BE49-F238E27FC236}">
                <a16:creationId xmlns:a16="http://schemas.microsoft.com/office/drawing/2014/main" id="{9D4FBD47-0477-3A56-F02A-B059996E0A4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30393" y="5443673"/>
            <a:ext cx="2400986" cy="1398230"/>
          </a:xfrm>
          <a:prstGeom prst="rect">
            <a:avLst/>
          </a:prstGeom>
        </p:spPr>
      </p:pic>
    </p:spTree>
    <p:custDataLst>
      <p:tags r:id="rId1"/>
    </p:custDataLst>
    <p:extLst>
      <p:ext uri="{BB962C8B-B14F-4D97-AF65-F5344CB8AC3E}">
        <p14:creationId xmlns:p14="http://schemas.microsoft.com/office/powerpoint/2010/main" val="94798402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 Blank Slide">
    <p:bg>
      <p:bgPr>
        <a:solidFill>
          <a:srgbClr val="53575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87F7-D9E1-4723-B576-14BFE5BB69E0}"/>
              </a:ext>
            </a:extLst>
          </p:cNvPr>
          <p:cNvSpPr>
            <a:spLocks noGrp="1"/>
          </p:cNvSpPr>
          <p:nvPr>
            <p:ph type="title"/>
          </p:nvPr>
        </p:nvSpPr>
        <p:spPr>
          <a:xfrm>
            <a:off x="696884" y="691822"/>
            <a:ext cx="10515600" cy="429612"/>
          </a:xfrm>
        </p:spPr>
        <p:txBody>
          <a:bodyPr anchor="b">
            <a:normAutofit/>
          </a:bodyPr>
          <a:lstStyle>
            <a:lvl1pPr>
              <a:defRPr sz="2400">
                <a:solidFill>
                  <a:schemeClr val="bg1"/>
                </a:solidFill>
              </a:defRPr>
            </a:lvl1pPr>
          </a:lstStyle>
          <a:p>
            <a:r>
              <a:rPr lang="en-US"/>
              <a:t>Click to edit Master title style</a:t>
            </a:r>
            <a:endParaRPr lang="en-ZA"/>
          </a:p>
        </p:txBody>
      </p:sp>
      <p:sp>
        <p:nvSpPr>
          <p:cNvPr id="8" name="Text Placeholder 2">
            <a:extLst>
              <a:ext uri="{FF2B5EF4-FFF2-40B4-BE49-F238E27FC236}">
                <a16:creationId xmlns:a16="http://schemas.microsoft.com/office/drawing/2014/main" id="{2D1A43DD-04BA-4B09-BDFA-053208495CB2}"/>
              </a:ext>
            </a:extLst>
          </p:cNvPr>
          <p:cNvSpPr>
            <a:spLocks noGrp="1"/>
          </p:cNvSpPr>
          <p:nvPr>
            <p:ph idx="1"/>
          </p:nvPr>
        </p:nvSpPr>
        <p:spPr>
          <a:xfrm>
            <a:off x="703234" y="1397479"/>
            <a:ext cx="10650566" cy="4537495"/>
          </a:xfrm>
          <a:prstGeom prst="rect">
            <a:avLst/>
          </a:prstGeom>
        </p:spPr>
        <p:txBody>
          <a:bodyPr vert="horz" lIns="91440" tIns="45720" rIns="91440" bIns="45720" rtlCol="0">
            <a:normAutofit/>
          </a:bodyPr>
          <a:lstStyle>
            <a:lvl1pPr>
              <a:lnSpc>
                <a:spcPct val="100000"/>
              </a:lnSpc>
              <a:spcBef>
                <a:spcPts val="0"/>
              </a:spcBef>
              <a:defRPr>
                <a:solidFill>
                  <a:schemeClr val="bg1"/>
                </a:solidFill>
              </a:defRPr>
            </a:lvl1pPr>
            <a:lvl2pPr>
              <a:lnSpc>
                <a:spcPct val="100000"/>
              </a:lnSpc>
              <a:spcBef>
                <a:spcPts val="0"/>
              </a:spcBef>
              <a:defRPr>
                <a:solidFill>
                  <a:schemeClr val="bg1"/>
                </a:solidFill>
              </a:defRPr>
            </a:lvl2pPr>
            <a:lvl3pPr>
              <a:lnSpc>
                <a:spcPct val="100000"/>
              </a:lnSpc>
              <a:spcBef>
                <a:spcPts val="0"/>
              </a:spcBef>
              <a:defRPr>
                <a:solidFill>
                  <a:schemeClr val="bg1"/>
                </a:solidFill>
              </a:defRPr>
            </a:lvl3pPr>
            <a:lvl4pPr>
              <a:lnSpc>
                <a:spcPct val="100000"/>
              </a:lnSpc>
              <a:spcBef>
                <a:spcPts val="0"/>
              </a:spcBef>
              <a:defRPr>
                <a:solidFill>
                  <a:schemeClr val="bg1"/>
                </a:solidFill>
              </a:defRPr>
            </a:lvl4pPr>
            <a:lvl5pPr>
              <a:lnSpc>
                <a:spcPct val="100000"/>
              </a:lnSpc>
              <a:spcBef>
                <a:spcPts val="0"/>
              </a:spcBef>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pic>
        <p:nvPicPr>
          <p:cNvPr id="5" name="Picture 4" descr="Chart, bar chart&#10;&#10;Description automatically generated">
            <a:extLst>
              <a:ext uri="{FF2B5EF4-FFF2-40B4-BE49-F238E27FC236}">
                <a16:creationId xmlns:a16="http://schemas.microsoft.com/office/drawing/2014/main" id="{086D7942-54A5-42C5-B3A0-4AB2595C89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Tree>
    <p:custDataLst>
      <p:tags r:id="rId1"/>
    </p:custDataLst>
    <p:extLst>
      <p:ext uri="{BB962C8B-B14F-4D97-AF65-F5344CB8AC3E}">
        <p14:creationId xmlns:p14="http://schemas.microsoft.com/office/powerpoint/2010/main" val="394477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G: Logo">
    <p:bg>
      <p:bgPr>
        <a:solidFill>
          <a:srgbClr val="53575B"/>
        </a:solidFill>
        <a:effectLst/>
      </p:bgPr>
    </p:bg>
    <p:spTree>
      <p:nvGrpSpPr>
        <p:cNvPr id="1" name=""/>
        <p:cNvGrpSpPr/>
        <p:nvPr/>
      </p:nvGrpSpPr>
      <p:grpSpPr>
        <a:xfrm>
          <a:off x="0" y="0"/>
          <a:ext cx="0" cy="0"/>
          <a:chOff x="0" y="0"/>
          <a:chExt cx="0" cy="0"/>
        </a:xfrm>
      </p:grpSpPr>
      <p:pic>
        <p:nvPicPr>
          <p:cNvPr id="6" name="Picture 5" descr="Chart, bar chart&#10;&#10;Description automatically generated">
            <a:extLst>
              <a:ext uri="{FF2B5EF4-FFF2-40B4-BE49-F238E27FC236}">
                <a16:creationId xmlns:a16="http://schemas.microsoft.com/office/drawing/2014/main" id="{80089A2D-6827-48E1-8F6D-4BA0C478F0C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pic>
        <p:nvPicPr>
          <p:cNvPr id="9" name="Picture 8" descr="Text, logo&#10;&#10;Description automatically generated">
            <a:extLst>
              <a:ext uri="{FF2B5EF4-FFF2-40B4-BE49-F238E27FC236}">
                <a16:creationId xmlns:a16="http://schemas.microsoft.com/office/drawing/2014/main" id="{6F5EC527-1029-D8F1-B990-F97E774264C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96412" y="575691"/>
            <a:ext cx="9799176" cy="5706618"/>
          </a:xfrm>
          <a:prstGeom prst="rect">
            <a:avLst/>
          </a:prstGeom>
        </p:spPr>
      </p:pic>
    </p:spTree>
    <p:custDataLst>
      <p:tags r:id="rId1"/>
    </p:custDataLst>
    <p:extLst>
      <p:ext uri="{BB962C8B-B14F-4D97-AF65-F5344CB8AC3E}">
        <p14:creationId xmlns:p14="http://schemas.microsoft.com/office/powerpoint/2010/main" val="151278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 Title Slide">
    <p:spTree>
      <p:nvGrpSpPr>
        <p:cNvPr id="1" name=""/>
        <p:cNvGrpSpPr/>
        <p:nvPr/>
      </p:nvGrpSpPr>
      <p:grpSpPr>
        <a:xfrm>
          <a:off x="0" y="0"/>
          <a:ext cx="0" cy="0"/>
          <a:chOff x="0" y="0"/>
          <a:chExt cx="0" cy="0"/>
        </a:xfrm>
      </p:grpSpPr>
      <p:pic>
        <p:nvPicPr>
          <p:cNvPr id="14" name="Picture 13" descr="Chart, bar chart&#10;&#10;Description automatically generated">
            <a:extLst>
              <a:ext uri="{FF2B5EF4-FFF2-40B4-BE49-F238E27FC236}">
                <a16:creationId xmlns:a16="http://schemas.microsoft.com/office/drawing/2014/main" id="{F8EF11C3-EF55-4851-986A-9B68ED5EC73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
        <p:nvSpPr>
          <p:cNvPr id="16" name="Title Placeholder 1">
            <a:extLst>
              <a:ext uri="{FF2B5EF4-FFF2-40B4-BE49-F238E27FC236}">
                <a16:creationId xmlns:a16="http://schemas.microsoft.com/office/drawing/2014/main" id="{848B9169-C820-4354-8B1C-84B111A10FE6}"/>
              </a:ext>
            </a:extLst>
          </p:cNvPr>
          <p:cNvSpPr>
            <a:spLocks noGrp="1"/>
          </p:cNvSpPr>
          <p:nvPr>
            <p:ph type="title"/>
          </p:nvPr>
        </p:nvSpPr>
        <p:spPr>
          <a:xfrm>
            <a:off x="3070697" y="1939009"/>
            <a:ext cx="6076416" cy="449743"/>
          </a:xfrm>
          <a:prstGeom prst="rect">
            <a:avLst/>
          </a:prstGeom>
        </p:spPr>
        <p:txBody>
          <a:bodyPr anchor="b">
            <a:normAutofit/>
          </a:bodyPr>
          <a:lstStyle>
            <a:lvl1pPr algn="ctr">
              <a:defRPr>
                <a:solidFill>
                  <a:schemeClr val="tx1"/>
                </a:solidFill>
              </a:defRPr>
            </a:lvl1pPr>
          </a:lstStyle>
          <a:p>
            <a:pPr marL="0" lvl="0"/>
            <a:r>
              <a:rPr lang="en-US"/>
              <a:t>Click to edit Master title style</a:t>
            </a:r>
            <a:endParaRPr lang="en-ZA"/>
          </a:p>
        </p:txBody>
      </p:sp>
      <p:sp>
        <p:nvSpPr>
          <p:cNvPr id="17" name="Text Placeholder 2">
            <a:extLst>
              <a:ext uri="{FF2B5EF4-FFF2-40B4-BE49-F238E27FC236}">
                <a16:creationId xmlns:a16="http://schemas.microsoft.com/office/drawing/2014/main" id="{3996F498-6688-41D0-9753-8EFF1952D218}"/>
              </a:ext>
            </a:extLst>
          </p:cNvPr>
          <p:cNvSpPr>
            <a:spLocks noGrp="1"/>
          </p:cNvSpPr>
          <p:nvPr>
            <p:ph idx="1"/>
          </p:nvPr>
        </p:nvSpPr>
        <p:spPr>
          <a:xfrm>
            <a:off x="3057792" y="2608141"/>
            <a:ext cx="6076416" cy="1520426"/>
          </a:xfrm>
          <a:prstGeom prst="rect">
            <a:avLst/>
          </a:prstGeom>
        </p:spPr>
        <p:txBody>
          <a:bodyPr vert="horz" lIns="91440" tIns="45720" rIns="91440" bIns="45720" rtlCol="0" anchor="ctr">
            <a:normAutofit/>
          </a:bodyPr>
          <a:lstStyle>
            <a:lvl1pPr marL="0" indent="0" algn="ctr">
              <a:buNone/>
              <a:defRPr>
                <a:solidFill>
                  <a:schemeClr val="tx1"/>
                </a:solidFill>
              </a:defRPr>
            </a:lvl1pPr>
          </a:lstStyle>
          <a:p>
            <a:pPr lvl="0"/>
            <a:r>
              <a:rPr lang="en-US"/>
              <a:t>Click to edit Master text style</a:t>
            </a:r>
          </a:p>
        </p:txBody>
      </p:sp>
      <p:pic>
        <p:nvPicPr>
          <p:cNvPr id="21" name="Picture 20" descr="Logo&#10;&#10;Description automatically generated">
            <a:extLst>
              <a:ext uri="{FF2B5EF4-FFF2-40B4-BE49-F238E27FC236}">
                <a16:creationId xmlns:a16="http://schemas.microsoft.com/office/drawing/2014/main" id="{224219C9-174C-79DA-3685-10FA082F4B8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3825" y="5470531"/>
            <a:ext cx="2398529" cy="1396800"/>
          </a:xfrm>
          <a:prstGeom prst="rect">
            <a:avLst/>
          </a:prstGeom>
        </p:spPr>
      </p:pic>
    </p:spTree>
    <p:custDataLst>
      <p:tags r:id="rId1"/>
    </p:custDataLst>
    <p:extLst>
      <p:ext uri="{BB962C8B-B14F-4D97-AF65-F5344CB8AC3E}">
        <p14:creationId xmlns:p14="http://schemas.microsoft.com/office/powerpoint/2010/main" val="33706250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 Blank Slide ">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96C65CE8-12A8-415E-B009-D596112B9DBC}"/>
              </a:ext>
            </a:extLst>
          </p:cNvPr>
          <p:cNvSpPr>
            <a:spLocks noGrp="1"/>
          </p:cNvSpPr>
          <p:nvPr>
            <p:ph type="title"/>
          </p:nvPr>
        </p:nvSpPr>
        <p:spPr>
          <a:xfrm>
            <a:off x="703234" y="681036"/>
            <a:ext cx="10650566" cy="449743"/>
          </a:xfrm>
          <a:prstGeom prst="rect">
            <a:avLst/>
          </a:prstGeom>
        </p:spPr>
        <p:txBody>
          <a:bodyPr anchor="b">
            <a:normAutofit/>
          </a:bodyPr>
          <a:lstStyle/>
          <a:p>
            <a:pPr marL="0" lvl="0"/>
            <a:r>
              <a:rPr lang="en-US"/>
              <a:t>Click to edit Master title style</a:t>
            </a:r>
            <a:endParaRPr lang="en-ZA"/>
          </a:p>
        </p:txBody>
      </p:sp>
      <p:sp>
        <p:nvSpPr>
          <p:cNvPr id="8" name="Text Placeholder 2">
            <a:extLst>
              <a:ext uri="{FF2B5EF4-FFF2-40B4-BE49-F238E27FC236}">
                <a16:creationId xmlns:a16="http://schemas.microsoft.com/office/drawing/2014/main" id="{08F5B697-1FC5-4799-AB1D-81CE99D2D479}"/>
              </a:ext>
            </a:extLst>
          </p:cNvPr>
          <p:cNvSpPr>
            <a:spLocks noGrp="1"/>
          </p:cNvSpPr>
          <p:nvPr>
            <p:ph idx="1"/>
          </p:nvPr>
        </p:nvSpPr>
        <p:spPr>
          <a:xfrm>
            <a:off x="703234" y="1397479"/>
            <a:ext cx="10650566" cy="4375150"/>
          </a:xfrm>
          <a:prstGeom prst="rect">
            <a:avLst/>
          </a:prstGeom>
        </p:spPr>
        <p:txBody>
          <a:bodyPr vert="horz" lIns="91440" tIns="45720" rIns="91440" bIns="45720" rtlCol="0">
            <a:normAutofit/>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pic>
        <p:nvPicPr>
          <p:cNvPr id="5" name="Picture 4" descr="Chart, bar chart&#10;&#10;Description automatically generated">
            <a:extLst>
              <a:ext uri="{FF2B5EF4-FFF2-40B4-BE49-F238E27FC236}">
                <a16:creationId xmlns:a16="http://schemas.microsoft.com/office/drawing/2014/main" id="{E43492F7-8CF0-4078-A35E-AE50B65CC7D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Tree>
    <p:custDataLst>
      <p:tags r:id="rId1"/>
    </p:custDataLst>
    <p:extLst>
      <p:ext uri="{BB962C8B-B14F-4D97-AF65-F5344CB8AC3E}">
        <p14:creationId xmlns:p14="http://schemas.microsoft.com/office/powerpoint/2010/main" val="271805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 Logo">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96664B24-D8D6-4E41-8C3B-908D138A6C2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pic>
        <p:nvPicPr>
          <p:cNvPr id="9" name="Picture 8" descr="Logo&#10;&#10;Description automatically generated">
            <a:extLst>
              <a:ext uri="{FF2B5EF4-FFF2-40B4-BE49-F238E27FC236}">
                <a16:creationId xmlns:a16="http://schemas.microsoft.com/office/drawing/2014/main" id="{4D901A9A-A6A2-969A-44BF-4B5EAE1988D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96943" y="576000"/>
            <a:ext cx="9798115" cy="5706000"/>
          </a:xfrm>
          <a:prstGeom prst="rect">
            <a:avLst/>
          </a:prstGeom>
        </p:spPr>
      </p:pic>
    </p:spTree>
    <p:custDataLst>
      <p:tags r:id="rId1"/>
    </p:custDataLst>
    <p:extLst>
      <p:ext uri="{BB962C8B-B14F-4D97-AF65-F5344CB8AC3E}">
        <p14:creationId xmlns:p14="http://schemas.microsoft.com/office/powerpoint/2010/main" val="267373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ACC294-C736-445D-A9D4-8BA9849DF4E4}"/>
              </a:ext>
            </a:extLst>
          </p:cNvPr>
          <p:cNvSpPr>
            <a:spLocks noGrp="1"/>
          </p:cNvSpPr>
          <p:nvPr>
            <p:ph type="title"/>
          </p:nvPr>
        </p:nvSpPr>
        <p:spPr>
          <a:xfrm>
            <a:off x="703234" y="681036"/>
            <a:ext cx="10650566" cy="449743"/>
          </a:xfrm>
          <a:prstGeom prst="rect">
            <a:avLst/>
          </a:prstGeom>
        </p:spPr>
        <p:txBody>
          <a:bodyPr anchor="b">
            <a:normAutofit/>
          </a:bodyPr>
          <a:lstStyle/>
          <a:p>
            <a:pPr marL="0" lvl="0"/>
            <a:r>
              <a:rPr lang="en-US"/>
              <a:t>Click to edit Master title style</a:t>
            </a:r>
            <a:endParaRPr lang="en-ZA"/>
          </a:p>
        </p:txBody>
      </p:sp>
      <p:sp>
        <p:nvSpPr>
          <p:cNvPr id="3" name="Text Placeholder 2">
            <a:extLst>
              <a:ext uri="{FF2B5EF4-FFF2-40B4-BE49-F238E27FC236}">
                <a16:creationId xmlns:a16="http://schemas.microsoft.com/office/drawing/2014/main" id="{1F0362C7-782E-4A16-B4C1-17C85B6009A1}"/>
              </a:ext>
            </a:extLst>
          </p:cNvPr>
          <p:cNvSpPr>
            <a:spLocks noGrp="1"/>
          </p:cNvSpPr>
          <p:nvPr>
            <p:ph type="body" idx="1"/>
          </p:nvPr>
        </p:nvSpPr>
        <p:spPr>
          <a:xfrm>
            <a:off x="703234" y="1397479"/>
            <a:ext cx="10650566" cy="4375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custDataLst>
      <p:tags r:id="rId8"/>
    </p:custDataLst>
    <p:extLst>
      <p:ext uri="{BB962C8B-B14F-4D97-AF65-F5344CB8AC3E}">
        <p14:creationId xmlns:p14="http://schemas.microsoft.com/office/powerpoint/2010/main" val="2772328315"/>
      </p:ext>
    </p:extLst>
  </p:cSld>
  <p:clrMap bg1="lt1" tx1="dk1" bg2="lt2" tx2="dk2" accent1="accent1" accent2="accent2" accent3="accent3" accent4="accent4" accent5="accent5" accent6="accent6" hlink="hlink" folHlink="folHlink"/>
  <p:sldLayoutIdLst>
    <p:sldLayoutId id="2147483667" r:id="rId1"/>
    <p:sldLayoutId id="2147483669" r:id="rId2"/>
    <p:sldLayoutId id="2147483670" r:id="rId3"/>
    <p:sldLayoutId id="2147483662" r:id="rId4"/>
    <p:sldLayoutId id="2147483664" r:id="rId5"/>
    <p:sldLayoutId id="2147483661" r:id="rId6"/>
  </p:sldLayoutIdLst>
  <p:txStyles>
    <p:titleStyle>
      <a:lvl1pPr algn="l" defTabSz="914400" rtl="0" eaLnBrk="1" latinLnBrk="0" hangingPunct="1">
        <a:lnSpc>
          <a:spcPct val="90000"/>
        </a:lnSpc>
        <a:spcBef>
          <a:spcPct val="0"/>
        </a:spcBef>
        <a:buNone/>
        <a:defRPr lang="en-ZA" sz="2400" b="1" kern="1200" dirty="0">
          <a:solidFill>
            <a:schemeClr val="tx1"/>
          </a:solidFill>
          <a:latin typeface="Gill Sans MT" panose="020B05020201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_3rlQVXGKZc"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spersky.com/blog/identification-authentication-authorization-difference/37143/" TargetMode="Externa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ZEl1SEa5hhA" TargetMode="Externa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watch?v=MlKWd84TuzI" TargetMode="Externa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watch?v=v26mGyNyDpE" TargetMode="Externa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watch?v=KgL3BfAc9Cs" TargetMode="Externa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hyperlink" Target="https://www.sectigo.com/resource-library/what-is-the-difference-between-a-threat-a-vulnerability-and-a-risk"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E935-76E5-4600-88F1-8D1D7D7AF1C2}"/>
              </a:ext>
            </a:extLst>
          </p:cNvPr>
          <p:cNvSpPr>
            <a:spLocks noGrp="1"/>
          </p:cNvSpPr>
          <p:nvPr>
            <p:ph type="title"/>
          </p:nvPr>
        </p:nvSpPr>
        <p:spPr>
          <a:xfrm>
            <a:off x="1017174" y="673315"/>
            <a:ext cx="10209293" cy="1715437"/>
          </a:xfrm>
        </p:spPr>
        <p:txBody>
          <a:bodyPr lIns="91440" tIns="45720" rIns="91440" bIns="45720" anchor="b">
            <a:noAutofit/>
          </a:bodyPr>
          <a:lstStyle/>
          <a:p>
            <a:r>
              <a:rPr lang="en-ZA" sz="3600" dirty="0">
                <a:latin typeface="Gill Sans MT"/>
              </a:rPr>
              <a:t>ISP152 – Topic 2: </a:t>
            </a:r>
            <a:br>
              <a:rPr lang="en-ZA" sz="3600" dirty="0">
                <a:latin typeface="Gill Sans MT"/>
              </a:rPr>
            </a:br>
            <a:r>
              <a:rPr lang="en-GB" sz="3600" dirty="0">
                <a:latin typeface="Gill Sans MT"/>
              </a:rPr>
              <a:t>Principles of Information Security</a:t>
            </a:r>
            <a:endParaRPr lang="en-US" sz="3600" dirty="0">
              <a:latin typeface="Gill Sans MT"/>
            </a:endParaRPr>
          </a:p>
        </p:txBody>
      </p:sp>
      <p:sp>
        <p:nvSpPr>
          <p:cNvPr id="3" name="Content Placeholder 2">
            <a:extLst>
              <a:ext uri="{FF2B5EF4-FFF2-40B4-BE49-F238E27FC236}">
                <a16:creationId xmlns:a16="http://schemas.microsoft.com/office/drawing/2014/main" id="{C1F21499-796C-4B48-A8CD-070B8346CCBD}"/>
              </a:ext>
            </a:extLst>
          </p:cNvPr>
          <p:cNvSpPr>
            <a:spLocks noGrp="1"/>
          </p:cNvSpPr>
          <p:nvPr>
            <p:ph idx="1"/>
          </p:nvPr>
        </p:nvSpPr>
        <p:spPr>
          <a:xfrm>
            <a:off x="461827" y="2758190"/>
            <a:ext cx="11268346" cy="2578308"/>
          </a:xfrm>
        </p:spPr>
        <p:txBody>
          <a:bodyPr vert="horz" lIns="91440" tIns="45720" rIns="91440" bIns="45720" rtlCol="0" anchor="ctr">
            <a:noAutofit/>
          </a:bodyPr>
          <a:lstStyle/>
          <a:p>
            <a:pPr algn="l">
              <a:spcBef>
                <a:spcPts val="900"/>
              </a:spcBef>
              <a:spcAft>
                <a:spcPts val="900"/>
              </a:spcAft>
            </a:pPr>
            <a:endParaRPr lang="en-US" sz="2800" dirty="0">
              <a:latin typeface="Gill Sans MT"/>
            </a:endParaRPr>
          </a:p>
          <a:p>
            <a:pPr algn="l">
              <a:spcBef>
                <a:spcPts val="900"/>
              </a:spcBef>
              <a:spcAft>
                <a:spcPts val="900"/>
              </a:spcAft>
            </a:pPr>
            <a:r>
              <a:rPr lang="en-US" sz="2800" dirty="0">
                <a:latin typeface="Gill Sans MT"/>
              </a:rPr>
              <a:t>2.1 Introduction</a:t>
            </a:r>
          </a:p>
          <a:p>
            <a:pPr algn="l">
              <a:spcBef>
                <a:spcPts val="900"/>
              </a:spcBef>
              <a:spcAft>
                <a:spcPts val="900"/>
              </a:spcAft>
            </a:pPr>
            <a:r>
              <a:rPr lang="en-GB" sz="2800" dirty="0">
                <a:latin typeface="Gill Sans MT"/>
              </a:rPr>
              <a:t>2.2 Confidentiality, integrity and availability</a:t>
            </a:r>
            <a:endParaRPr lang="en-ZA" sz="2800" dirty="0">
              <a:latin typeface="Gill Sans MT"/>
            </a:endParaRPr>
          </a:p>
          <a:p>
            <a:pPr algn="l">
              <a:spcBef>
                <a:spcPts val="900"/>
              </a:spcBef>
              <a:spcAft>
                <a:spcPts val="900"/>
              </a:spcAft>
            </a:pPr>
            <a:r>
              <a:rPr lang="en-GB" sz="2800" dirty="0">
                <a:latin typeface="Gill Sans MT"/>
              </a:rPr>
              <a:t>2.3 Identification, authentication, authorisation and access control</a:t>
            </a:r>
            <a:endParaRPr lang="en-ZA" sz="2800" dirty="0">
              <a:latin typeface="Gill Sans MT"/>
            </a:endParaRPr>
          </a:p>
          <a:p>
            <a:pPr algn="l"/>
            <a:r>
              <a:rPr lang="en-GB" sz="2800" dirty="0">
                <a:latin typeface="Gill Sans MT"/>
              </a:rPr>
              <a:t>2.4 Auditing, accountability and legal/regulatory compliance</a:t>
            </a:r>
            <a:endParaRPr lang="en-ZA" sz="2800" dirty="0">
              <a:latin typeface="Gill Sans MT"/>
            </a:endParaRPr>
          </a:p>
          <a:p>
            <a:pPr algn="l">
              <a:spcBef>
                <a:spcPts val="900"/>
              </a:spcBef>
              <a:spcAft>
                <a:spcPts val="900"/>
              </a:spcAft>
            </a:pPr>
            <a:endParaRPr lang="en-US" sz="2800" dirty="0">
              <a:latin typeface="Gill Sans MT"/>
            </a:endParaRPr>
          </a:p>
        </p:txBody>
      </p:sp>
    </p:spTree>
    <p:custDataLst>
      <p:tags r:id="rId1"/>
    </p:custDataLst>
    <p:extLst>
      <p:ext uri="{BB962C8B-B14F-4D97-AF65-F5344CB8AC3E}">
        <p14:creationId xmlns:p14="http://schemas.microsoft.com/office/powerpoint/2010/main" val="3656451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746B8-206E-999A-73DC-E8D2A4F924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1FC4BB-EBC3-88B2-3C2F-32B2B631B2E1}"/>
              </a:ext>
            </a:extLst>
          </p:cNvPr>
          <p:cNvSpPr>
            <a:spLocks noGrp="1"/>
          </p:cNvSpPr>
          <p:nvPr>
            <p:ph type="title"/>
          </p:nvPr>
        </p:nvSpPr>
        <p:spPr/>
        <p:txBody>
          <a:bodyPr lIns="91440" tIns="45720" rIns="91440" bIns="45720" anchor="b">
            <a:normAutofit fontScale="90000"/>
          </a:bodyPr>
          <a:lstStyle/>
          <a:p>
            <a:r>
              <a:rPr lang="en-US" sz="2800" dirty="0">
                <a:latin typeface="Gill Sans MT"/>
              </a:rPr>
              <a:t>(2.2) </a:t>
            </a:r>
            <a:r>
              <a:rPr lang="en-GB" sz="2800" dirty="0">
                <a:latin typeface="Gill Sans MT"/>
              </a:rPr>
              <a:t>Confidentiality, integrity and availability</a:t>
            </a:r>
            <a:endParaRPr lang="en-US" sz="2800" dirty="0">
              <a:latin typeface="Gill Sans MT"/>
            </a:endParaRPr>
          </a:p>
        </p:txBody>
      </p:sp>
      <p:sp>
        <p:nvSpPr>
          <p:cNvPr id="3" name="Content Placeholder 2">
            <a:extLst>
              <a:ext uri="{FF2B5EF4-FFF2-40B4-BE49-F238E27FC236}">
                <a16:creationId xmlns:a16="http://schemas.microsoft.com/office/drawing/2014/main" id="{D72FEFC6-1B30-6A2D-9F86-3DAABABC1838}"/>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b="1" dirty="0"/>
              <a:t>2.2.6	Incident response</a:t>
            </a:r>
            <a:endParaRPr lang="en-ZA" b="1" dirty="0"/>
          </a:p>
          <a:p>
            <a:pPr marL="0" lvl="0" indent="0">
              <a:buNone/>
            </a:pPr>
            <a:endParaRPr lang="en-GB" dirty="0"/>
          </a:p>
          <a:p>
            <a:pPr marL="0" indent="0">
              <a:buNone/>
            </a:pPr>
            <a:r>
              <a:rPr lang="en-US" sz="2400" dirty="0"/>
              <a:t>Incident Response Plan: Prepares steps to follow after a security breach</a:t>
            </a:r>
          </a:p>
          <a:p>
            <a:pPr marL="0" indent="0">
              <a:buNone/>
            </a:pPr>
            <a:endParaRPr lang="en-US" sz="2400" dirty="0"/>
          </a:p>
          <a:p>
            <a:r>
              <a:rPr lang="en-US" sz="2400" b="1" u="sng" dirty="0">
                <a:solidFill>
                  <a:schemeClr val="accent6">
                    <a:lumMod val="50000"/>
                  </a:schemeClr>
                </a:solidFill>
              </a:rPr>
              <a:t>Stage 1 </a:t>
            </a:r>
            <a:r>
              <a:rPr lang="en-US" sz="2400" dirty="0"/>
              <a:t>– Preparation: Create/update policies and procedures</a:t>
            </a:r>
          </a:p>
          <a:p>
            <a:r>
              <a:rPr lang="en-US" sz="2400" b="1" u="sng" dirty="0">
                <a:solidFill>
                  <a:schemeClr val="accent6">
                    <a:lumMod val="50000"/>
                  </a:schemeClr>
                </a:solidFill>
              </a:rPr>
              <a:t>Stage 2</a:t>
            </a:r>
            <a:r>
              <a:rPr lang="en-US" sz="2400" dirty="0"/>
              <a:t> – Detection &amp; Analysis: Identify breach, assess severity, decide response</a:t>
            </a:r>
          </a:p>
          <a:p>
            <a:r>
              <a:rPr lang="en-US" sz="2400" b="1" u="sng" dirty="0">
                <a:solidFill>
                  <a:schemeClr val="accent6">
                    <a:lumMod val="50000"/>
                  </a:schemeClr>
                </a:solidFill>
              </a:rPr>
              <a:t>Stage 3 </a:t>
            </a:r>
            <a:r>
              <a:rPr lang="en-US" sz="2400" dirty="0"/>
              <a:t>– Containment, Eradication, Recovery: Limit damage, remove threat, restore data</a:t>
            </a:r>
          </a:p>
          <a:p>
            <a:r>
              <a:rPr lang="en-US" sz="2400" b="1" u="sng" dirty="0">
                <a:solidFill>
                  <a:schemeClr val="accent6">
                    <a:lumMod val="50000"/>
                  </a:schemeClr>
                </a:solidFill>
              </a:rPr>
              <a:t>Stage 4</a:t>
            </a:r>
            <a:r>
              <a:rPr lang="en-US" sz="2400" dirty="0"/>
              <a:t> – Post-Incident: </a:t>
            </a:r>
            <a:r>
              <a:rPr lang="en-US" sz="2400" dirty="0" err="1"/>
              <a:t>Analyse</a:t>
            </a:r>
            <a:r>
              <a:rPr lang="en-US" sz="2400" dirty="0"/>
              <a:t> cause, improve future </a:t>
            </a:r>
            <a:r>
              <a:rPr lang="en-US" sz="2400" dirty="0" err="1"/>
              <a:t>defences</a:t>
            </a:r>
            <a:endParaRPr lang="en-US" sz="2400" dirty="0"/>
          </a:p>
          <a:p>
            <a:pPr marL="0" indent="0">
              <a:buNone/>
            </a:pPr>
            <a:endParaRPr lang="en-US" sz="2400" dirty="0"/>
          </a:p>
          <a:p>
            <a:pPr marL="0" indent="0">
              <a:buNone/>
            </a:pPr>
            <a:r>
              <a:rPr lang="en-US" sz="2400" dirty="0" err="1"/>
              <a:t>Defence</a:t>
            </a:r>
            <a:r>
              <a:rPr lang="en-US" sz="2400" dirty="0"/>
              <a:t> in Depth: Layered protection for network, host, apps, and data</a:t>
            </a:r>
            <a:endParaRPr lang="en-GB" sz="2400" dirty="0">
              <a:latin typeface="Gill Sans MT"/>
            </a:endParaRPr>
          </a:p>
        </p:txBody>
      </p:sp>
    </p:spTree>
    <p:extLst>
      <p:ext uri="{BB962C8B-B14F-4D97-AF65-F5344CB8AC3E}">
        <p14:creationId xmlns:p14="http://schemas.microsoft.com/office/powerpoint/2010/main" val="874440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89D03-2AA3-D09B-E90D-79188F8A27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7ACFEE-281D-9373-0B6A-B86F335D3D3B}"/>
              </a:ext>
            </a:extLst>
          </p:cNvPr>
          <p:cNvSpPr>
            <a:spLocks noGrp="1"/>
          </p:cNvSpPr>
          <p:nvPr>
            <p:ph type="title"/>
          </p:nvPr>
        </p:nvSpPr>
        <p:spPr/>
        <p:txBody>
          <a:bodyPr lIns="91440" tIns="45720" rIns="91440" bIns="45720" anchor="b">
            <a:normAutofit fontScale="90000"/>
          </a:bodyPr>
          <a:lstStyle/>
          <a:p>
            <a:r>
              <a:rPr lang="en-US" sz="2800" dirty="0">
                <a:latin typeface="Gill Sans MT"/>
              </a:rPr>
              <a:t>(2.2) </a:t>
            </a:r>
            <a:r>
              <a:rPr lang="en-GB" sz="2800" dirty="0">
                <a:latin typeface="Gill Sans MT"/>
              </a:rPr>
              <a:t>Confidentiality, integrity and availability</a:t>
            </a:r>
            <a:endParaRPr lang="en-US" sz="2800" dirty="0">
              <a:latin typeface="Gill Sans MT"/>
            </a:endParaRPr>
          </a:p>
        </p:txBody>
      </p:sp>
      <p:sp>
        <p:nvSpPr>
          <p:cNvPr id="3" name="Content Placeholder 2">
            <a:extLst>
              <a:ext uri="{FF2B5EF4-FFF2-40B4-BE49-F238E27FC236}">
                <a16:creationId xmlns:a16="http://schemas.microsoft.com/office/drawing/2014/main" id="{80E7E147-022C-BF4A-077F-A5747B4EACCF}"/>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dirty="0"/>
              <a:t>Activity</a:t>
            </a:r>
            <a:endParaRPr lang="en-ZA" dirty="0"/>
          </a:p>
          <a:p>
            <a:pPr marL="0" indent="0">
              <a:buNone/>
            </a:pPr>
            <a:endParaRPr lang="en-ZA" dirty="0"/>
          </a:p>
          <a:p>
            <a:r>
              <a:rPr lang="en-GB" dirty="0"/>
              <a:t>Identify a personal ‘business asset’ such as a smartphone or laptop. Write notes outlining how threats, vulnerabilities and risks could affect this asset and suggest ways in which the impact of those threats, vulnerabilities and risks could be addressed.</a:t>
            </a:r>
            <a:endParaRPr lang="en-ZA" dirty="0"/>
          </a:p>
          <a:p>
            <a:r>
              <a:rPr lang="en-GB" dirty="0"/>
              <a:t>Time allocation: 10 minutes</a:t>
            </a:r>
            <a:endParaRPr lang="en-ZA" dirty="0"/>
          </a:p>
          <a:p>
            <a:pPr marL="0" lvl="0" indent="0">
              <a:buNone/>
            </a:pPr>
            <a:endParaRPr lang="en-GB" sz="2400" dirty="0">
              <a:latin typeface="Gill Sans MT"/>
            </a:endParaRPr>
          </a:p>
        </p:txBody>
      </p:sp>
    </p:spTree>
    <p:extLst>
      <p:ext uri="{BB962C8B-B14F-4D97-AF65-F5344CB8AC3E}">
        <p14:creationId xmlns:p14="http://schemas.microsoft.com/office/powerpoint/2010/main" val="1523906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DCA1F-1512-D8C3-D47B-00B5B4305F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39D10F-A946-ADDC-4333-175A488D9158}"/>
              </a:ext>
            </a:extLst>
          </p:cNvPr>
          <p:cNvSpPr>
            <a:spLocks noGrp="1"/>
          </p:cNvSpPr>
          <p:nvPr>
            <p:ph type="title"/>
          </p:nvPr>
        </p:nvSpPr>
        <p:spPr/>
        <p:txBody>
          <a:bodyPr lIns="91440" tIns="45720" rIns="91440" bIns="45720" anchor="b">
            <a:normAutofit fontScale="90000"/>
          </a:bodyPr>
          <a:lstStyle/>
          <a:p>
            <a:pPr>
              <a:spcBef>
                <a:spcPts val="900"/>
              </a:spcBef>
              <a:spcAft>
                <a:spcPts val="900"/>
              </a:spcAft>
            </a:pPr>
            <a:r>
              <a:rPr lang="en-GB" sz="2800" dirty="0">
                <a:latin typeface="Gill Sans MT"/>
              </a:rPr>
              <a:t>(2.3) Identification, authentication, authorisation and access control</a:t>
            </a:r>
            <a:endParaRPr lang="en-ZA" sz="2800" dirty="0">
              <a:latin typeface="Gill Sans MT"/>
            </a:endParaRPr>
          </a:p>
        </p:txBody>
      </p:sp>
      <p:sp>
        <p:nvSpPr>
          <p:cNvPr id="3" name="Content Placeholder 2">
            <a:extLst>
              <a:ext uri="{FF2B5EF4-FFF2-40B4-BE49-F238E27FC236}">
                <a16:creationId xmlns:a16="http://schemas.microsoft.com/office/drawing/2014/main" id="{B8A6F1CD-286C-9096-5752-7D799D61B69E}"/>
              </a:ext>
            </a:extLst>
          </p:cNvPr>
          <p:cNvSpPr>
            <a:spLocks noGrp="1"/>
          </p:cNvSpPr>
          <p:nvPr>
            <p:ph idx="1"/>
          </p:nvPr>
        </p:nvSpPr>
        <p:spPr>
          <a:xfrm>
            <a:off x="703234" y="1397479"/>
            <a:ext cx="10550597" cy="5266546"/>
          </a:xfrm>
        </p:spPr>
        <p:txBody>
          <a:bodyPr vert="horz" lIns="91440" tIns="45720" rIns="91440" bIns="45720" rtlCol="0" anchor="t">
            <a:noAutofit/>
          </a:bodyPr>
          <a:lstStyle/>
          <a:p>
            <a:pPr marL="0" indent="0">
              <a:buNone/>
            </a:pPr>
            <a:r>
              <a:rPr lang="en-GB" b="1" dirty="0"/>
              <a:t>2.3.1	Identification and authentication</a:t>
            </a:r>
            <a:endParaRPr lang="en-ZA" b="1" dirty="0"/>
          </a:p>
          <a:p>
            <a:pPr marL="0" lvl="0" indent="0">
              <a:buNone/>
            </a:pPr>
            <a:endParaRPr lang="en-GB" dirty="0"/>
          </a:p>
          <a:p>
            <a:r>
              <a:rPr lang="en-US" sz="2400" dirty="0"/>
              <a:t>Identification alone is unreliable: IDs and emails can be forged</a:t>
            </a:r>
          </a:p>
          <a:p>
            <a:endParaRPr lang="en-US" sz="2400" dirty="0"/>
          </a:p>
          <a:p>
            <a:r>
              <a:rPr lang="en-US" sz="2400" dirty="0"/>
              <a:t>Verification: Confirms identity claim (e.g. through a third party), but not foolproof</a:t>
            </a:r>
          </a:p>
          <a:p>
            <a:endParaRPr lang="en-US" sz="2400" dirty="0"/>
          </a:p>
          <a:p>
            <a:r>
              <a:rPr lang="en-US" sz="2400" dirty="0"/>
              <a:t>Identity theft: Often based on false information; a growing threat</a:t>
            </a:r>
          </a:p>
          <a:p>
            <a:endParaRPr lang="en-US" sz="2400" dirty="0"/>
          </a:p>
          <a:p>
            <a:r>
              <a:rPr lang="en-US" sz="2400" dirty="0"/>
              <a:t>Authentication factors: Range from PINs to biometrics (e.g. fingerprints)</a:t>
            </a:r>
          </a:p>
          <a:p>
            <a:endParaRPr lang="en-US" sz="2400" dirty="0"/>
          </a:p>
          <a:p>
            <a:r>
              <a:rPr lang="en-US" sz="2400" dirty="0"/>
              <a:t>Multifactor Authentication: Combines two or more factors for stronger security</a:t>
            </a:r>
          </a:p>
          <a:p>
            <a:endParaRPr lang="en-US" sz="2400" dirty="0"/>
          </a:p>
          <a:p>
            <a:r>
              <a:rPr lang="en-US" sz="2400" dirty="0"/>
              <a:t>Mutual Authentication: Client and server verify each other’s identity</a:t>
            </a:r>
          </a:p>
          <a:p>
            <a:pPr marL="0" lvl="0" indent="0">
              <a:buNone/>
            </a:pPr>
            <a:endParaRPr lang="en-GB" sz="2400" dirty="0">
              <a:latin typeface="Gill Sans MT"/>
            </a:endParaRPr>
          </a:p>
        </p:txBody>
      </p:sp>
      <p:pic>
        <p:nvPicPr>
          <p:cNvPr id="8198" name="Picture 6" descr="Biometric Fingerprint Scan: Over 25,112 Royalty-Free Licensable Stock  Illustrations &amp; Drawings | Shutterstock">
            <a:extLst>
              <a:ext uri="{FF2B5EF4-FFF2-40B4-BE49-F238E27FC236}">
                <a16:creationId xmlns:a16="http://schemas.microsoft.com/office/drawing/2014/main" id="{AFBA3819-71A4-3D67-76F5-743930473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54936" y="3317846"/>
            <a:ext cx="1197790" cy="1597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033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A652B-F8C5-7213-CF85-4C4E86E8C1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29BF8E-81EF-24E0-A0FA-72D91B6A0988}"/>
              </a:ext>
            </a:extLst>
          </p:cNvPr>
          <p:cNvSpPr>
            <a:spLocks noGrp="1"/>
          </p:cNvSpPr>
          <p:nvPr>
            <p:ph type="title"/>
          </p:nvPr>
        </p:nvSpPr>
        <p:spPr/>
        <p:txBody>
          <a:bodyPr lIns="91440" tIns="45720" rIns="91440" bIns="45720" anchor="b">
            <a:normAutofit fontScale="90000"/>
          </a:bodyPr>
          <a:lstStyle/>
          <a:p>
            <a:pPr>
              <a:spcBef>
                <a:spcPts val="900"/>
              </a:spcBef>
              <a:spcAft>
                <a:spcPts val="900"/>
              </a:spcAft>
            </a:pPr>
            <a:r>
              <a:rPr lang="en-GB" sz="2800" dirty="0">
                <a:latin typeface="Gill Sans MT"/>
              </a:rPr>
              <a:t>(2.3) Identification, authentication, authorisation and access control</a:t>
            </a:r>
            <a:endParaRPr lang="en-ZA" sz="2800" dirty="0">
              <a:latin typeface="Gill Sans MT"/>
            </a:endParaRPr>
          </a:p>
        </p:txBody>
      </p:sp>
      <p:sp>
        <p:nvSpPr>
          <p:cNvPr id="3" name="Content Placeholder 2">
            <a:extLst>
              <a:ext uri="{FF2B5EF4-FFF2-40B4-BE49-F238E27FC236}">
                <a16:creationId xmlns:a16="http://schemas.microsoft.com/office/drawing/2014/main" id="{17932FA1-789E-5CBA-AE6A-65C3B286E249}"/>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dirty="0"/>
              <a:t>Activity</a:t>
            </a:r>
            <a:endParaRPr lang="en-ZA" dirty="0"/>
          </a:p>
          <a:p>
            <a:endParaRPr lang="en-ZA" dirty="0"/>
          </a:p>
          <a:p>
            <a:r>
              <a:rPr lang="en-GB" dirty="0"/>
              <a:t>Watch the following video: </a:t>
            </a:r>
            <a:endParaRPr lang="en-ZA" dirty="0"/>
          </a:p>
          <a:p>
            <a:r>
              <a:rPr lang="en-GB" dirty="0"/>
              <a:t>Title:</a:t>
            </a:r>
            <a:r>
              <a:rPr lang="en-GB" cap="all" dirty="0"/>
              <a:t> </a:t>
            </a:r>
            <a:r>
              <a:rPr lang="en-ZA" dirty="0"/>
              <a:t>What is Multifactor Authentication (MFA)?</a:t>
            </a:r>
          </a:p>
          <a:p>
            <a:r>
              <a:rPr lang="en-GB" dirty="0"/>
              <a:t>Link: </a:t>
            </a:r>
            <a:r>
              <a:rPr lang="en-GB" u="sng" dirty="0">
                <a:hlinkClick r:id="rId2"/>
              </a:rPr>
              <a:t>https://www.youtube.com/watch?v=_3rlQVXGKZc</a:t>
            </a:r>
            <a:endParaRPr lang="en-ZA" dirty="0"/>
          </a:p>
          <a:p>
            <a:r>
              <a:rPr lang="en-GB" dirty="0"/>
              <a:t>Time allocation: 02:30</a:t>
            </a:r>
            <a:endParaRPr lang="en-ZA" dirty="0"/>
          </a:p>
          <a:p>
            <a:pPr marL="0" lvl="0" indent="0">
              <a:buNone/>
            </a:pPr>
            <a:endParaRPr lang="en-GB" sz="2400" dirty="0">
              <a:latin typeface="Gill Sans MT"/>
            </a:endParaRPr>
          </a:p>
        </p:txBody>
      </p:sp>
    </p:spTree>
    <p:extLst>
      <p:ext uri="{BB962C8B-B14F-4D97-AF65-F5344CB8AC3E}">
        <p14:creationId xmlns:p14="http://schemas.microsoft.com/office/powerpoint/2010/main" val="2751922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94F66-F1E5-5B85-8BBC-E77A7E9721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BA2AEA-EB31-A90C-1429-C7856D4044EC}"/>
              </a:ext>
            </a:extLst>
          </p:cNvPr>
          <p:cNvSpPr>
            <a:spLocks noGrp="1"/>
          </p:cNvSpPr>
          <p:nvPr>
            <p:ph type="title"/>
          </p:nvPr>
        </p:nvSpPr>
        <p:spPr/>
        <p:txBody>
          <a:bodyPr lIns="91440" tIns="45720" rIns="91440" bIns="45720" anchor="b">
            <a:normAutofit fontScale="90000"/>
          </a:bodyPr>
          <a:lstStyle/>
          <a:p>
            <a:pPr>
              <a:spcBef>
                <a:spcPts val="900"/>
              </a:spcBef>
              <a:spcAft>
                <a:spcPts val="900"/>
              </a:spcAft>
            </a:pPr>
            <a:r>
              <a:rPr lang="en-GB" sz="2800" dirty="0">
                <a:latin typeface="Gill Sans MT"/>
              </a:rPr>
              <a:t>(2.3) Identification, authentication, authorisation and access control</a:t>
            </a:r>
            <a:endParaRPr lang="en-ZA" sz="2800" dirty="0">
              <a:latin typeface="Gill Sans MT"/>
            </a:endParaRPr>
          </a:p>
        </p:txBody>
      </p:sp>
      <p:sp>
        <p:nvSpPr>
          <p:cNvPr id="3" name="Content Placeholder 2">
            <a:extLst>
              <a:ext uri="{FF2B5EF4-FFF2-40B4-BE49-F238E27FC236}">
                <a16:creationId xmlns:a16="http://schemas.microsoft.com/office/drawing/2014/main" id="{BF642B91-0C4C-A6A1-D4A6-E520E7B559F7}"/>
              </a:ext>
            </a:extLst>
          </p:cNvPr>
          <p:cNvSpPr>
            <a:spLocks noGrp="1"/>
          </p:cNvSpPr>
          <p:nvPr>
            <p:ph idx="1"/>
          </p:nvPr>
        </p:nvSpPr>
        <p:spPr>
          <a:xfrm>
            <a:off x="703234" y="1397479"/>
            <a:ext cx="11053132" cy="5266546"/>
          </a:xfrm>
        </p:spPr>
        <p:txBody>
          <a:bodyPr vert="horz" lIns="91440" tIns="45720" rIns="91440" bIns="45720" rtlCol="0" anchor="t">
            <a:noAutofit/>
          </a:bodyPr>
          <a:lstStyle/>
          <a:p>
            <a:r>
              <a:rPr lang="en-ZA" sz="2400" dirty="0"/>
              <a:t>Common methods: Passwords, biometrics, hardware tokens</a:t>
            </a:r>
          </a:p>
          <a:p>
            <a:endParaRPr lang="en-ZA" sz="2400" dirty="0"/>
          </a:p>
          <a:p>
            <a:r>
              <a:rPr lang="en-ZA" sz="2400" dirty="0"/>
              <a:t>Passwords: Strong if complex, unique, and securely managed</a:t>
            </a:r>
          </a:p>
          <a:p>
            <a:endParaRPr lang="en-ZA" sz="2400" dirty="0"/>
          </a:p>
          <a:p>
            <a:r>
              <a:rPr lang="en-ZA" sz="2400" dirty="0"/>
              <a:t>Biometrics: Verifies physical traits (e.g. fingerprint) against stored data</a:t>
            </a:r>
          </a:p>
          <a:p>
            <a:endParaRPr lang="en-ZA" sz="2400" dirty="0"/>
          </a:p>
          <a:p>
            <a:r>
              <a:rPr lang="en-ZA" sz="2400" dirty="0"/>
              <a:t>Hardware Tokens: USB devices with unique IDs for secure access</a:t>
            </a:r>
          </a:p>
          <a:p>
            <a:pPr marL="0" lvl="0" indent="0">
              <a:buNone/>
            </a:pPr>
            <a:endParaRPr lang="en-GB" sz="2400" dirty="0">
              <a:latin typeface="Gill Sans MT"/>
            </a:endParaRPr>
          </a:p>
        </p:txBody>
      </p:sp>
      <p:pic>
        <p:nvPicPr>
          <p:cNvPr id="8196" name="Picture 4" descr="Why fingerprints scanners in flagship smartphones are insecure and what you  can do about it | Kaspersky official blog">
            <a:extLst>
              <a:ext uri="{FF2B5EF4-FFF2-40B4-BE49-F238E27FC236}">
                <a16:creationId xmlns:a16="http://schemas.microsoft.com/office/drawing/2014/main" id="{7B042472-33CE-D358-BEAD-2FE2553F25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781" r="20987"/>
          <a:stretch>
            <a:fillRect/>
          </a:stretch>
        </p:blipFill>
        <p:spPr bwMode="auto">
          <a:xfrm>
            <a:off x="9531619" y="3963797"/>
            <a:ext cx="2351429" cy="274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415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C401A-27DE-7E17-06D4-A909CA4A33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533643-9BF7-4472-0DD2-A137CF55CF78}"/>
              </a:ext>
            </a:extLst>
          </p:cNvPr>
          <p:cNvSpPr>
            <a:spLocks noGrp="1"/>
          </p:cNvSpPr>
          <p:nvPr>
            <p:ph type="title"/>
          </p:nvPr>
        </p:nvSpPr>
        <p:spPr/>
        <p:txBody>
          <a:bodyPr lIns="91440" tIns="45720" rIns="91440" bIns="45720" anchor="b">
            <a:normAutofit fontScale="90000"/>
          </a:bodyPr>
          <a:lstStyle/>
          <a:p>
            <a:pPr>
              <a:spcBef>
                <a:spcPts val="900"/>
              </a:spcBef>
              <a:spcAft>
                <a:spcPts val="900"/>
              </a:spcAft>
            </a:pPr>
            <a:r>
              <a:rPr lang="en-GB" sz="2800" dirty="0">
                <a:latin typeface="Gill Sans MT"/>
              </a:rPr>
              <a:t>(2.3) Identification, authentication, authorisation and access control</a:t>
            </a:r>
            <a:endParaRPr lang="en-ZA" sz="2800" dirty="0">
              <a:latin typeface="Gill Sans MT"/>
            </a:endParaRPr>
          </a:p>
        </p:txBody>
      </p:sp>
      <p:sp>
        <p:nvSpPr>
          <p:cNvPr id="3" name="Content Placeholder 2">
            <a:extLst>
              <a:ext uri="{FF2B5EF4-FFF2-40B4-BE49-F238E27FC236}">
                <a16:creationId xmlns:a16="http://schemas.microsoft.com/office/drawing/2014/main" id="{A94DA701-7979-5449-3EA0-5FDA7421B85D}"/>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dirty="0"/>
              <a:t>Activity</a:t>
            </a:r>
            <a:endParaRPr lang="en-ZA" dirty="0"/>
          </a:p>
          <a:p>
            <a:pPr marL="0" indent="0">
              <a:buNone/>
            </a:pPr>
            <a:r>
              <a:rPr lang="en-GB" dirty="0"/>
              <a:t> </a:t>
            </a:r>
            <a:endParaRPr lang="en-ZA" dirty="0"/>
          </a:p>
          <a:p>
            <a:r>
              <a:rPr lang="en-GB" dirty="0"/>
              <a:t>Study the following article: </a:t>
            </a:r>
            <a:endParaRPr lang="en-ZA" dirty="0"/>
          </a:p>
          <a:p>
            <a:r>
              <a:rPr lang="en-GB" dirty="0"/>
              <a:t>Title: </a:t>
            </a:r>
            <a:r>
              <a:rPr lang="en-ZA" dirty="0"/>
              <a:t>How identification, authentication, and authorization differ.</a:t>
            </a:r>
          </a:p>
          <a:p>
            <a:r>
              <a:rPr lang="en-GB" dirty="0" err="1"/>
              <a:t>Link:</a:t>
            </a:r>
            <a:r>
              <a:rPr lang="en-GB" u="sng" dirty="0" err="1">
                <a:hlinkClick r:id="rId2"/>
              </a:rPr>
              <a:t>https</a:t>
            </a:r>
            <a:r>
              <a:rPr lang="en-GB" u="sng" dirty="0">
                <a:hlinkClick r:id="rId2"/>
              </a:rPr>
              <a:t>://www.kaspersky.com/blog/identification-authentication-authorization-difference/37143/</a:t>
            </a:r>
            <a:endParaRPr lang="en-ZA" dirty="0"/>
          </a:p>
          <a:p>
            <a:r>
              <a:rPr lang="en-GB" dirty="0"/>
              <a:t>Time allocation: 15 minutes</a:t>
            </a:r>
            <a:endParaRPr lang="en-GB" sz="2400" dirty="0">
              <a:latin typeface="Gill Sans MT"/>
            </a:endParaRPr>
          </a:p>
        </p:txBody>
      </p:sp>
    </p:spTree>
    <p:extLst>
      <p:ext uri="{BB962C8B-B14F-4D97-AF65-F5344CB8AC3E}">
        <p14:creationId xmlns:p14="http://schemas.microsoft.com/office/powerpoint/2010/main" val="4152737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53F85-342F-A6C8-E3E0-FDF7EDF978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DF79BB-6409-D320-3664-455E55A8DFEB}"/>
              </a:ext>
            </a:extLst>
          </p:cNvPr>
          <p:cNvSpPr>
            <a:spLocks noGrp="1"/>
          </p:cNvSpPr>
          <p:nvPr>
            <p:ph type="title"/>
          </p:nvPr>
        </p:nvSpPr>
        <p:spPr/>
        <p:txBody>
          <a:bodyPr lIns="91440" tIns="45720" rIns="91440" bIns="45720" anchor="b">
            <a:normAutofit fontScale="90000"/>
          </a:bodyPr>
          <a:lstStyle/>
          <a:p>
            <a:pPr>
              <a:spcBef>
                <a:spcPts val="900"/>
              </a:spcBef>
              <a:spcAft>
                <a:spcPts val="900"/>
              </a:spcAft>
            </a:pPr>
            <a:r>
              <a:rPr lang="en-GB" sz="2800" dirty="0">
                <a:latin typeface="Gill Sans MT"/>
              </a:rPr>
              <a:t>(2.3) Identification, authentication, authorisation and access control</a:t>
            </a:r>
            <a:endParaRPr lang="en-ZA" sz="2800" dirty="0">
              <a:latin typeface="Gill Sans MT"/>
            </a:endParaRPr>
          </a:p>
        </p:txBody>
      </p:sp>
      <p:sp>
        <p:nvSpPr>
          <p:cNvPr id="3" name="Content Placeholder 2">
            <a:extLst>
              <a:ext uri="{FF2B5EF4-FFF2-40B4-BE49-F238E27FC236}">
                <a16:creationId xmlns:a16="http://schemas.microsoft.com/office/drawing/2014/main" id="{2D3E6608-DB5E-DF1C-CDAB-C6328E6AF2A3}"/>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b="1" dirty="0"/>
              <a:t>2.3.2	Authorisation and access controls</a:t>
            </a:r>
            <a:endParaRPr lang="en-ZA" b="1" dirty="0"/>
          </a:p>
          <a:p>
            <a:pPr marL="0" lvl="0" indent="0">
              <a:buNone/>
            </a:pPr>
            <a:endParaRPr lang="en-GB" dirty="0"/>
          </a:p>
          <a:p>
            <a:r>
              <a:rPr lang="en-US" sz="2400" dirty="0" err="1"/>
              <a:t>Authorisation</a:t>
            </a:r>
            <a:r>
              <a:rPr lang="en-US" sz="2400" dirty="0"/>
              <a:t>: Determines what an authenticated user is allowed to do</a:t>
            </a:r>
          </a:p>
          <a:p>
            <a:endParaRPr lang="en-US" sz="2400" dirty="0"/>
          </a:p>
          <a:p>
            <a:r>
              <a:rPr lang="en-US" sz="2400" dirty="0"/>
              <a:t>Access Controls: Manage access to systems, tools, and resources</a:t>
            </a:r>
          </a:p>
          <a:p>
            <a:endParaRPr lang="en-US" sz="2400" dirty="0"/>
          </a:p>
          <a:p>
            <a:r>
              <a:rPr lang="en-US" sz="2400" dirty="0"/>
              <a:t>Physical: Keys, access cards, barriers</a:t>
            </a:r>
          </a:p>
          <a:p>
            <a:endParaRPr lang="en-US" sz="2400" dirty="0"/>
          </a:p>
          <a:p>
            <a:r>
              <a:rPr lang="en-US" sz="2400" dirty="0"/>
              <a:t>Logical: Passwords, software permissions</a:t>
            </a:r>
          </a:p>
          <a:p>
            <a:endParaRPr lang="en-US" sz="2400" dirty="0"/>
          </a:p>
          <a:p>
            <a:r>
              <a:rPr lang="en-US" sz="2400" dirty="0"/>
              <a:t>Access Control Lists (ACLs): Define user permissions for files, systems, and networks</a:t>
            </a:r>
          </a:p>
          <a:p>
            <a:endParaRPr lang="en-US" sz="2400" dirty="0"/>
          </a:p>
          <a:p>
            <a:r>
              <a:rPr lang="en-US" sz="2400" dirty="0"/>
              <a:t>Token-based Access: Physical/logical tokens grant defined access rights</a:t>
            </a:r>
          </a:p>
          <a:p>
            <a:pPr marL="0" lvl="0" indent="0">
              <a:buNone/>
            </a:pPr>
            <a:endParaRPr lang="en-GB" sz="2400" dirty="0">
              <a:latin typeface="Gill Sans MT"/>
            </a:endParaRPr>
          </a:p>
        </p:txBody>
      </p:sp>
      <p:pic>
        <p:nvPicPr>
          <p:cNvPr id="4099" name="Picture 3" descr="What are the seven categories of access control? - AC Surveys and Quotes">
            <a:extLst>
              <a:ext uri="{FF2B5EF4-FFF2-40B4-BE49-F238E27FC236}">
                <a16:creationId xmlns:a16="http://schemas.microsoft.com/office/drawing/2014/main" id="{839B54B7-0F0E-D415-A6BB-CF7F74CA6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9824" y="3318488"/>
            <a:ext cx="3322817" cy="1424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0949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49D55-1429-53DD-4967-E49BA5DF9E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0F8EE9-2F97-7C65-916C-62E65E26A712}"/>
              </a:ext>
            </a:extLst>
          </p:cNvPr>
          <p:cNvSpPr>
            <a:spLocks noGrp="1"/>
          </p:cNvSpPr>
          <p:nvPr>
            <p:ph type="title"/>
          </p:nvPr>
        </p:nvSpPr>
        <p:spPr/>
        <p:txBody>
          <a:bodyPr lIns="91440" tIns="45720" rIns="91440" bIns="45720" anchor="b">
            <a:normAutofit fontScale="90000"/>
          </a:bodyPr>
          <a:lstStyle/>
          <a:p>
            <a:pPr>
              <a:spcBef>
                <a:spcPts val="900"/>
              </a:spcBef>
              <a:spcAft>
                <a:spcPts val="900"/>
              </a:spcAft>
            </a:pPr>
            <a:r>
              <a:rPr lang="en-GB" sz="2800" dirty="0">
                <a:latin typeface="Gill Sans MT"/>
              </a:rPr>
              <a:t>(2.3) Identification, authentication, authorisation and access control</a:t>
            </a:r>
            <a:endParaRPr lang="en-ZA" sz="2800" dirty="0">
              <a:latin typeface="Gill Sans MT"/>
            </a:endParaRPr>
          </a:p>
        </p:txBody>
      </p:sp>
      <p:sp>
        <p:nvSpPr>
          <p:cNvPr id="3" name="Content Placeholder 2">
            <a:extLst>
              <a:ext uri="{FF2B5EF4-FFF2-40B4-BE49-F238E27FC236}">
                <a16:creationId xmlns:a16="http://schemas.microsoft.com/office/drawing/2014/main" id="{85C5BFA4-9288-4DA7-9369-4813AFEFA337}"/>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b="1" dirty="0"/>
              <a:t>2.3.2	Authorisation and access controls</a:t>
            </a:r>
            <a:endParaRPr lang="en-ZA" b="1" dirty="0"/>
          </a:p>
          <a:p>
            <a:pPr marL="0" lvl="0" indent="0">
              <a:buNone/>
            </a:pPr>
            <a:endParaRPr lang="en-GB" dirty="0"/>
          </a:p>
          <a:p>
            <a:pPr marL="0" indent="0">
              <a:buNone/>
            </a:pPr>
            <a:r>
              <a:rPr lang="en-ZA" sz="2400" b="1" dirty="0"/>
              <a:t>Logical Access Control Models</a:t>
            </a:r>
            <a:r>
              <a:rPr lang="en-ZA" sz="2400" dirty="0"/>
              <a:t>:</a:t>
            </a:r>
          </a:p>
          <a:p>
            <a:endParaRPr lang="en-ZA" sz="2400" dirty="0"/>
          </a:p>
          <a:p>
            <a:r>
              <a:rPr lang="en-ZA" sz="2400" b="1" dirty="0"/>
              <a:t>DAC</a:t>
            </a:r>
            <a:r>
              <a:rPr lang="en-ZA" sz="2400" dirty="0"/>
              <a:t>: Resource owner sets permissions</a:t>
            </a:r>
          </a:p>
          <a:p>
            <a:r>
              <a:rPr lang="en-ZA" sz="2400" b="1" dirty="0"/>
              <a:t>MAC</a:t>
            </a:r>
            <a:r>
              <a:rPr lang="en-ZA" sz="2400" dirty="0"/>
              <a:t>: Central authority grants access</a:t>
            </a:r>
          </a:p>
          <a:p>
            <a:r>
              <a:rPr lang="en-ZA" sz="2400" b="1" dirty="0"/>
              <a:t>Rule-Based</a:t>
            </a:r>
            <a:r>
              <a:rPr lang="en-ZA" sz="2400" dirty="0"/>
              <a:t>: Admin-defined rules determine access</a:t>
            </a:r>
          </a:p>
          <a:p>
            <a:r>
              <a:rPr lang="en-ZA" sz="2400" b="1" dirty="0"/>
              <a:t>Role-Based (RBAC)</a:t>
            </a:r>
            <a:r>
              <a:rPr lang="en-ZA" sz="2400" dirty="0"/>
              <a:t>: Access tied to user roles (e.g. sales vs. finance)</a:t>
            </a:r>
          </a:p>
          <a:p>
            <a:r>
              <a:rPr lang="en-ZA" sz="2400" b="1" dirty="0"/>
              <a:t>Attribute-Based (ABAC)</a:t>
            </a:r>
            <a:r>
              <a:rPr lang="en-ZA" sz="2400" dirty="0"/>
              <a:t>: Access based on user, system, or environment attributes</a:t>
            </a:r>
          </a:p>
          <a:p>
            <a:r>
              <a:rPr lang="en-ZA" sz="2400" b="1" dirty="0"/>
              <a:t>Multi-Level</a:t>
            </a:r>
            <a:r>
              <a:rPr lang="en-ZA" sz="2400" dirty="0"/>
              <a:t>: Combines models for high-security needs</a:t>
            </a:r>
          </a:p>
          <a:p>
            <a:pPr marL="0" lvl="0" indent="0">
              <a:buNone/>
            </a:pPr>
            <a:endParaRPr lang="en-GB" sz="2400" dirty="0">
              <a:latin typeface="Gill Sans MT"/>
            </a:endParaRPr>
          </a:p>
        </p:txBody>
      </p:sp>
    </p:spTree>
    <p:extLst>
      <p:ext uri="{BB962C8B-B14F-4D97-AF65-F5344CB8AC3E}">
        <p14:creationId xmlns:p14="http://schemas.microsoft.com/office/powerpoint/2010/main" val="773207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283C3-B058-181F-A5EA-479921CD11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F6D46D-4FAF-155C-FECC-CABE7982C421}"/>
              </a:ext>
            </a:extLst>
          </p:cNvPr>
          <p:cNvSpPr>
            <a:spLocks noGrp="1"/>
          </p:cNvSpPr>
          <p:nvPr>
            <p:ph type="title"/>
          </p:nvPr>
        </p:nvSpPr>
        <p:spPr/>
        <p:txBody>
          <a:bodyPr lIns="91440" tIns="45720" rIns="91440" bIns="45720" anchor="b">
            <a:normAutofit fontScale="90000"/>
          </a:bodyPr>
          <a:lstStyle/>
          <a:p>
            <a:pPr>
              <a:spcBef>
                <a:spcPts val="900"/>
              </a:spcBef>
              <a:spcAft>
                <a:spcPts val="900"/>
              </a:spcAft>
            </a:pPr>
            <a:r>
              <a:rPr lang="en-GB" sz="2800" dirty="0">
                <a:latin typeface="Gill Sans MT"/>
              </a:rPr>
              <a:t>(2.3) Identification, authentication, authorisation and access control</a:t>
            </a:r>
            <a:endParaRPr lang="en-ZA" sz="2800" dirty="0">
              <a:latin typeface="Gill Sans MT"/>
            </a:endParaRPr>
          </a:p>
        </p:txBody>
      </p:sp>
      <p:sp>
        <p:nvSpPr>
          <p:cNvPr id="3" name="Content Placeholder 2">
            <a:extLst>
              <a:ext uri="{FF2B5EF4-FFF2-40B4-BE49-F238E27FC236}">
                <a16:creationId xmlns:a16="http://schemas.microsoft.com/office/drawing/2014/main" id="{EA856CAB-3D60-64A7-87E8-FE0527667EC3}"/>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b="1" dirty="0"/>
              <a:t>2.3.2	Authorisation and access controls</a:t>
            </a:r>
            <a:endParaRPr lang="en-ZA" b="1" dirty="0"/>
          </a:p>
          <a:p>
            <a:pPr marL="0" lvl="0" indent="0">
              <a:buNone/>
            </a:pPr>
            <a:endParaRPr lang="en-GB" dirty="0"/>
          </a:p>
          <a:p>
            <a:pPr marL="0" indent="0">
              <a:buNone/>
            </a:pPr>
            <a:r>
              <a:rPr lang="en-US" sz="2400" b="1" dirty="0"/>
              <a:t>Security Consideration</a:t>
            </a:r>
            <a:r>
              <a:rPr lang="en-US" sz="2400" dirty="0"/>
              <a:t>:</a:t>
            </a:r>
          </a:p>
          <a:p>
            <a:pPr marL="0" indent="0">
              <a:buNone/>
            </a:pPr>
            <a:endParaRPr lang="en-US" sz="2400" dirty="0"/>
          </a:p>
          <a:p>
            <a:r>
              <a:rPr lang="en-US" sz="2400" b="1" dirty="0"/>
              <a:t>Tailgating</a:t>
            </a:r>
            <a:r>
              <a:rPr lang="en-US" sz="2400" dirty="0"/>
              <a:t>: </a:t>
            </a:r>
            <a:r>
              <a:rPr lang="en-US" sz="2400" dirty="0" err="1"/>
              <a:t>Unauthorised</a:t>
            </a:r>
            <a:r>
              <a:rPr lang="en-US" sz="2400" dirty="0"/>
              <a:t> person follows a legit user into a secure area</a:t>
            </a:r>
          </a:p>
          <a:p>
            <a:r>
              <a:rPr lang="en-US" sz="2400" b="1" dirty="0"/>
              <a:t>Complex systems</a:t>
            </a:r>
            <a:r>
              <a:rPr lang="en-US" sz="2400" dirty="0"/>
              <a:t> (e.g. airports) may require multiple forms of access proof</a:t>
            </a:r>
          </a:p>
          <a:p>
            <a:pPr marL="0" lvl="0" indent="0">
              <a:buNone/>
            </a:pPr>
            <a:endParaRPr lang="en-GB" sz="2400" dirty="0">
              <a:latin typeface="Gill Sans MT"/>
            </a:endParaRPr>
          </a:p>
        </p:txBody>
      </p:sp>
      <p:pic>
        <p:nvPicPr>
          <p:cNvPr id="10244" name="Picture 4">
            <a:extLst>
              <a:ext uri="{FF2B5EF4-FFF2-40B4-BE49-F238E27FC236}">
                <a16:creationId xmlns:a16="http://schemas.microsoft.com/office/drawing/2014/main" id="{68ED24FF-7CF4-769E-7F05-9F912E1105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5015" y="3885098"/>
            <a:ext cx="4580390" cy="2748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4241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8593C-98C7-73D4-732E-8487715EBA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5E6D19-F23E-DD14-AF6C-7FC8D0D11A6F}"/>
              </a:ext>
            </a:extLst>
          </p:cNvPr>
          <p:cNvSpPr>
            <a:spLocks noGrp="1"/>
          </p:cNvSpPr>
          <p:nvPr>
            <p:ph type="title"/>
          </p:nvPr>
        </p:nvSpPr>
        <p:spPr/>
        <p:txBody>
          <a:bodyPr lIns="91440" tIns="45720" rIns="91440" bIns="45720" anchor="b">
            <a:normAutofit fontScale="90000"/>
          </a:bodyPr>
          <a:lstStyle/>
          <a:p>
            <a:pPr>
              <a:spcBef>
                <a:spcPts val="900"/>
              </a:spcBef>
              <a:spcAft>
                <a:spcPts val="900"/>
              </a:spcAft>
            </a:pPr>
            <a:r>
              <a:rPr lang="en-GB" sz="2800" dirty="0">
                <a:latin typeface="Gill Sans MT"/>
              </a:rPr>
              <a:t>(2.3) Identification, authentication, authorisation and access control</a:t>
            </a:r>
            <a:endParaRPr lang="en-ZA" sz="2800" dirty="0">
              <a:latin typeface="Gill Sans MT"/>
            </a:endParaRPr>
          </a:p>
        </p:txBody>
      </p:sp>
      <p:sp>
        <p:nvSpPr>
          <p:cNvPr id="3" name="Content Placeholder 2">
            <a:extLst>
              <a:ext uri="{FF2B5EF4-FFF2-40B4-BE49-F238E27FC236}">
                <a16:creationId xmlns:a16="http://schemas.microsoft.com/office/drawing/2014/main" id="{C5744695-17D9-6CFA-0015-628D5ADEF6DA}"/>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dirty="0"/>
              <a:t>Activity</a:t>
            </a:r>
            <a:endParaRPr lang="en-ZA" dirty="0"/>
          </a:p>
          <a:p>
            <a:endParaRPr lang="en-ZA" dirty="0"/>
          </a:p>
          <a:p>
            <a:r>
              <a:rPr lang="en-GB" dirty="0"/>
              <a:t>Identify three different examples of access controls that exist within your home and/or work environment. For each access control example, write down its purpose, evaluate its effectiveness, and make a note of any additional measures that could be taken to increase the level of security that it provides. </a:t>
            </a:r>
            <a:endParaRPr lang="en-ZA" dirty="0"/>
          </a:p>
          <a:p>
            <a:r>
              <a:rPr lang="en-GB" dirty="0"/>
              <a:t>Time allocation: 15 minutes</a:t>
            </a:r>
            <a:endParaRPr lang="en-ZA" dirty="0"/>
          </a:p>
          <a:p>
            <a:pPr marL="0" lvl="0" indent="0">
              <a:buNone/>
            </a:pPr>
            <a:endParaRPr lang="en-GB" sz="2400" dirty="0">
              <a:latin typeface="Gill Sans MT"/>
            </a:endParaRPr>
          </a:p>
        </p:txBody>
      </p:sp>
    </p:spTree>
    <p:extLst>
      <p:ext uri="{BB962C8B-B14F-4D97-AF65-F5344CB8AC3E}">
        <p14:creationId xmlns:p14="http://schemas.microsoft.com/office/powerpoint/2010/main" val="88032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CD8BD-95E2-01D4-4C0C-108BFED25A7D}"/>
              </a:ext>
            </a:extLst>
          </p:cNvPr>
          <p:cNvSpPr>
            <a:spLocks noGrp="1"/>
          </p:cNvSpPr>
          <p:nvPr>
            <p:ph type="title"/>
          </p:nvPr>
        </p:nvSpPr>
        <p:spPr/>
        <p:txBody>
          <a:bodyPr lIns="91440" tIns="45720" rIns="91440" bIns="45720" anchor="b">
            <a:normAutofit/>
          </a:bodyPr>
          <a:lstStyle/>
          <a:p>
            <a:r>
              <a:rPr lang="en-ZA"/>
              <a:t>Module Outcomes</a:t>
            </a:r>
            <a:endParaRPr lang="en-US"/>
          </a:p>
        </p:txBody>
      </p:sp>
      <p:sp>
        <p:nvSpPr>
          <p:cNvPr id="3" name="Content Placeholder 2">
            <a:extLst>
              <a:ext uri="{FF2B5EF4-FFF2-40B4-BE49-F238E27FC236}">
                <a16:creationId xmlns:a16="http://schemas.microsoft.com/office/drawing/2014/main" id="{247DDA1F-ED2B-3FD1-D219-18023B260248}"/>
              </a:ext>
            </a:extLst>
          </p:cNvPr>
          <p:cNvSpPr>
            <a:spLocks noGrp="1"/>
          </p:cNvSpPr>
          <p:nvPr>
            <p:ph idx="1"/>
          </p:nvPr>
        </p:nvSpPr>
        <p:spPr>
          <a:xfrm>
            <a:off x="703234" y="1397479"/>
            <a:ext cx="11053132" cy="5266546"/>
          </a:xfrm>
        </p:spPr>
        <p:txBody>
          <a:bodyPr vert="horz" lIns="91440" tIns="45720" rIns="91440" bIns="45720" rtlCol="0" anchor="t">
            <a:noAutofit/>
          </a:bodyPr>
          <a:lstStyle/>
          <a:p>
            <a:pPr marL="457200" lvl="0" indent="-457200">
              <a:buFont typeface="+mj-lt"/>
              <a:buAutoNum type="arabicPeriod"/>
            </a:pPr>
            <a:r>
              <a:rPr lang="en-GB" dirty="0"/>
              <a:t>Demonstrate an understanding of the Open Systems Interconnection (OSI) model and common network architectures.</a:t>
            </a:r>
          </a:p>
          <a:p>
            <a:pPr marL="457200" lvl="0" indent="-457200">
              <a:buFont typeface="+mj-lt"/>
              <a:buAutoNum type="arabicPeriod"/>
            </a:pPr>
            <a:endParaRPr lang="en-GB" dirty="0"/>
          </a:p>
          <a:p>
            <a:pPr marL="457200" lvl="0" indent="-457200">
              <a:buFont typeface="+mj-lt"/>
              <a:buAutoNum type="arabicPeriod"/>
            </a:pPr>
            <a:r>
              <a:rPr lang="en-GB" dirty="0"/>
              <a:t>Identify the key hardware and software components found in computer networks.</a:t>
            </a:r>
          </a:p>
          <a:p>
            <a:pPr marL="457200" lvl="0" indent="-457200">
              <a:buFont typeface="+mj-lt"/>
              <a:buAutoNum type="arabicPeriod"/>
            </a:pPr>
            <a:endParaRPr lang="en-ZA" dirty="0">
              <a:solidFill>
                <a:srgbClr val="C00000"/>
              </a:solidFill>
            </a:endParaRPr>
          </a:p>
          <a:p>
            <a:pPr marL="457200" lvl="0" indent="-457200">
              <a:buFont typeface="+mj-lt"/>
              <a:buAutoNum type="arabicPeriod"/>
            </a:pPr>
            <a:r>
              <a:rPr lang="en-GB" dirty="0">
                <a:solidFill>
                  <a:srgbClr val="C00000"/>
                </a:solidFill>
              </a:rPr>
              <a:t>Participate in the implementation of the basic principles that underpin the protection of information assets (identification, authentication, etc).</a:t>
            </a:r>
          </a:p>
          <a:p>
            <a:pPr marL="457200" lvl="0" indent="-457200">
              <a:buFont typeface="+mj-lt"/>
              <a:buAutoNum type="arabicPeriod"/>
            </a:pPr>
            <a:endParaRPr lang="en-ZA" dirty="0"/>
          </a:p>
          <a:p>
            <a:pPr marL="457200" lvl="0" indent="-457200">
              <a:buFont typeface="+mj-lt"/>
              <a:buAutoNum type="arabicPeriod"/>
            </a:pPr>
            <a:r>
              <a:rPr lang="en-GB" dirty="0"/>
              <a:t>Identify the different stages of the operations security process, and the activities that occur within each stage.</a:t>
            </a:r>
          </a:p>
          <a:p>
            <a:pPr marL="457200" lvl="0" indent="-457200">
              <a:buFont typeface="+mj-lt"/>
              <a:buAutoNum type="arabicPeriod"/>
            </a:pPr>
            <a:endParaRPr lang="en-ZA" dirty="0"/>
          </a:p>
          <a:p>
            <a:pPr marL="457200" lvl="0" indent="-457200">
              <a:buFont typeface="+mj-lt"/>
              <a:buAutoNum type="arabicPeriod"/>
            </a:pPr>
            <a:r>
              <a:rPr lang="en-GB" dirty="0"/>
              <a:t>Identify common threats affecting information security at the human level, the physical level, the network level and the application level; and outline preventative measures that can be used to eliminate or manage these threats. </a:t>
            </a:r>
            <a:br>
              <a:rPr lang="en-US" sz="2000" dirty="0"/>
            </a:br>
            <a:endParaRPr lang="en-US" sz="2400" dirty="0">
              <a:latin typeface="Gill Sans MT"/>
            </a:endParaRPr>
          </a:p>
        </p:txBody>
      </p:sp>
    </p:spTree>
    <p:extLst>
      <p:ext uri="{BB962C8B-B14F-4D97-AF65-F5344CB8AC3E}">
        <p14:creationId xmlns:p14="http://schemas.microsoft.com/office/powerpoint/2010/main" val="279717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AFB95-ADCF-92D7-7110-4369E14571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5B05B9-D0E8-8D91-F464-7B3738C72AAC}"/>
              </a:ext>
            </a:extLst>
          </p:cNvPr>
          <p:cNvSpPr>
            <a:spLocks noGrp="1"/>
          </p:cNvSpPr>
          <p:nvPr>
            <p:ph type="title"/>
          </p:nvPr>
        </p:nvSpPr>
        <p:spPr/>
        <p:txBody>
          <a:bodyPr lIns="91440" tIns="45720" rIns="91440" bIns="45720" anchor="b">
            <a:normAutofit fontScale="90000"/>
          </a:bodyPr>
          <a:lstStyle/>
          <a:p>
            <a:pPr>
              <a:spcBef>
                <a:spcPts val="900"/>
              </a:spcBef>
              <a:spcAft>
                <a:spcPts val="900"/>
              </a:spcAft>
            </a:pPr>
            <a:r>
              <a:rPr lang="en-GB" sz="2800" dirty="0">
                <a:latin typeface="Gill Sans MT"/>
              </a:rPr>
              <a:t>(2.4) Auditing, accountability and legal/regulatory compliance</a:t>
            </a:r>
            <a:endParaRPr lang="en-ZA" sz="2800" dirty="0">
              <a:latin typeface="Gill Sans MT"/>
            </a:endParaRPr>
          </a:p>
        </p:txBody>
      </p:sp>
      <p:sp>
        <p:nvSpPr>
          <p:cNvPr id="3" name="Content Placeholder 2">
            <a:extLst>
              <a:ext uri="{FF2B5EF4-FFF2-40B4-BE49-F238E27FC236}">
                <a16:creationId xmlns:a16="http://schemas.microsoft.com/office/drawing/2014/main" id="{91A0E4AF-E710-86AE-B542-A91315C3A8A1}"/>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b="1" dirty="0"/>
              <a:t>2.4.1	Accountability </a:t>
            </a:r>
            <a:endParaRPr lang="en-ZA" b="1" dirty="0"/>
          </a:p>
          <a:p>
            <a:pPr marL="0" lvl="0" indent="0">
              <a:buNone/>
            </a:pPr>
            <a:endParaRPr lang="en-GB" dirty="0"/>
          </a:p>
          <a:p>
            <a:r>
              <a:rPr lang="en-US" sz="2400" u="sng" dirty="0">
                <a:solidFill>
                  <a:srgbClr val="0070C0"/>
                </a:solidFill>
              </a:rPr>
              <a:t>Accountability: </a:t>
            </a:r>
            <a:r>
              <a:rPr lang="en-US" sz="2400" dirty="0"/>
              <a:t>Users must be responsible for their actions and follow access rules</a:t>
            </a:r>
          </a:p>
          <a:p>
            <a:endParaRPr lang="en-US" sz="2400" dirty="0"/>
          </a:p>
          <a:p>
            <a:r>
              <a:rPr lang="en-US" sz="2400" u="sng" dirty="0">
                <a:solidFill>
                  <a:srgbClr val="0070C0"/>
                </a:solidFill>
              </a:rPr>
              <a:t>Non-repudiation: </a:t>
            </a:r>
            <a:r>
              <a:rPr lang="en-US" sz="2400" dirty="0"/>
              <a:t>Ensures actions can be traced to a specific individual</a:t>
            </a:r>
          </a:p>
          <a:p>
            <a:endParaRPr lang="en-US" sz="2400" dirty="0"/>
          </a:p>
          <a:p>
            <a:r>
              <a:rPr lang="en-US" sz="2400" u="sng" dirty="0">
                <a:solidFill>
                  <a:srgbClr val="0070C0"/>
                </a:solidFill>
              </a:rPr>
              <a:t>Deterrence: </a:t>
            </a:r>
            <a:r>
              <a:rPr lang="en-US" sz="2400" dirty="0"/>
              <a:t>Monitoring discourages misuse of resources</a:t>
            </a:r>
          </a:p>
          <a:p>
            <a:endParaRPr lang="en-US" sz="2400" dirty="0"/>
          </a:p>
          <a:p>
            <a:r>
              <a:rPr lang="en-US" sz="2400" u="sng" dirty="0">
                <a:solidFill>
                  <a:srgbClr val="0070C0"/>
                </a:solidFill>
              </a:rPr>
              <a:t>Intrusion Detection/Prevention: </a:t>
            </a:r>
            <a:r>
              <a:rPr lang="en-US" sz="2400" dirty="0"/>
              <a:t>Tools that detect and alert on suspicious activity</a:t>
            </a:r>
          </a:p>
          <a:p>
            <a:endParaRPr lang="en-US" sz="2400" dirty="0"/>
          </a:p>
          <a:p>
            <a:r>
              <a:rPr lang="en-US" sz="2400" u="sng" dirty="0">
                <a:solidFill>
                  <a:srgbClr val="0070C0"/>
                </a:solidFill>
              </a:rPr>
              <a:t>Chain of Custody: </a:t>
            </a:r>
            <a:r>
              <a:rPr lang="en-US" sz="2400" dirty="0"/>
              <a:t>Ensures evidence remains intact and unaltered</a:t>
            </a:r>
          </a:p>
          <a:p>
            <a:endParaRPr lang="en-US" sz="2400" dirty="0"/>
          </a:p>
          <a:p>
            <a:r>
              <a:rPr lang="en-US" sz="2400" u="sng" dirty="0">
                <a:solidFill>
                  <a:srgbClr val="0070C0"/>
                </a:solidFill>
              </a:rPr>
              <a:t>Tracking System: </a:t>
            </a:r>
            <a:r>
              <a:rPr lang="en-US" sz="2400" dirty="0"/>
              <a:t>Monitors, records, and reports evidence handling for legal use</a:t>
            </a:r>
          </a:p>
          <a:p>
            <a:pPr marL="0" lvl="0" indent="0">
              <a:buNone/>
            </a:pPr>
            <a:endParaRPr lang="en-GB" sz="2400" dirty="0">
              <a:latin typeface="Gill Sans MT"/>
            </a:endParaRPr>
          </a:p>
        </p:txBody>
      </p:sp>
    </p:spTree>
    <p:extLst>
      <p:ext uri="{BB962C8B-B14F-4D97-AF65-F5344CB8AC3E}">
        <p14:creationId xmlns:p14="http://schemas.microsoft.com/office/powerpoint/2010/main" val="274138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6CD56-381E-0ABA-9F64-63CEB7519D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CC2FB1-E9B6-40EC-547C-977C3E21EFFE}"/>
              </a:ext>
            </a:extLst>
          </p:cNvPr>
          <p:cNvSpPr>
            <a:spLocks noGrp="1"/>
          </p:cNvSpPr>
          <p:nvPr>
            <p:ph type="title"/>
          </p:nvPr>
        </p:nvSpPr>
        <p:spPr/>
        <p:txBody>
          <a:bodyPr lIns="91440" tIns="45720" rIns="91440" bIns="45720" anchor="b">
            <a:normAutofit fontScale="90000"/>
          </a:bodyPr>
          <a:lstStyle/>
          <a:p>
            <a:pPr>
              <a:spcBef>
                <a:spcPts val="900"/>
              </a:spcBef>
              <a:spcAft>
                <a:spcPts val="900"/>
              </a:spcAft>
            </a:pPr>
            <a:r>
              <a:rPr lang="en-GB" sz="2800" dirty="0">
                <a:latin typeface="Gill Sans MT"/>
              </a:rPr>
              <a:t>(2.4) Auditing, accountability and legal/regulatory compliance</a:t>
            </a:r>
            <a:endParaRPr lang="en-ZA" sz="2800" dirty="0">
              <a:latin typeface="Gill Sans MT"/>
            </a:endParaRPr>
          </a:p>
        </p:txBody>
      </p:sp>
      <p:sp>
        <p:nvSpPr>
          <p:cNvPr id="3" name="Content Placeholder 2">
            <a:extLst>
              <a:ext uri="{FF2B5EF4-FFF2-40B4-BE49-F238E27FC236}">
                <a16:creationId xmlns:a16="http://schemas.microsoft.com/office/drawing/2014/main" id="{846C9213-1932-9B8E-D16D-B33A0A6B7CFB}"/>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dirty="0"/>
              <a:t>Activity</a:t>
            </a:r>
            <a:endParaRPr lang="en-ZA" dirty="0"/>
          </a:p>
          <a:p>
            <a:endParaRPr lang="en-ZA" dirty="0"/>
          </a:p>
          <a:p>
            <a:r>
              <a:rPr lang="en-GB" dirty="0"/>
              <a:t>Watch the following video: </a:t>
            </a:r>
            <a:endParaRPr lang="en-ZA" dirty="0"/>
          </a:p>
          <a:p>
            <a:r>
              <a:rPr lang="en-GB" dirty="0"/>
              <a:t>Title:</a:t>
            </a:r>
            <a:r>
              <a:rPr lang="en-GB" cap="all" dirty="0"/>
              <a:t> </a:t>
            </a:r>
            <a:r>
              <a:rPr lang="en-ZA" dirty="0"/>
              <a:t>How To Prevent a Security Breach in Your Business.</a:t>
            </a:r>
          </a:p>
          <a:p>
            <a:r>
              <a:rPr lang="en-GB" dirty="0"/>
              <a:t>Link: </a:t>
            </a:r>
            <a:r>
              <a:rPr lang="en-GB" u="sng" dirty="0">
                <a:hlinkClick r:id="rId2"/>
              </a:rPr>
              <a:t>https://www.youtube.com/watch?v=ZEl1SEa5hhA</a:t>
            </a:r>
            <a:endParaRPr lang="en-ZA" dirty="0"/>
          </a:p>
          <a:p>
            <a:r>
              <a:rPr lang="en-GB" dirty="0"/>
              <a:t>Time allocation: 05:10</a:t>
            </a:r>
            <a:endParaRPr lang="en-ZA" dirty="0"/>
          </a:p>
          <a:p>
            <a:pPr marL="0" lvl="0" indent="0">
              <a:buNone/>
            </a:pPr>
            <a:endParaRPr lang="en-GB" sz="2400" dirty="0">
              <a:latin typeface="Gill Sans MT"/>
            </a:endParaRPr>
          </a:p>
        </p:txBody>
      </p:sp>
    </p:spTree>
    <p:extLst>
      <p:ext uri="{BB962C8B-B14F-4D97-AF65-F5344CB8AC3E}">
        <p14:creationId xmlns:p14="http://schemas.microsoft.com/office/powerpoint/2010/main" val="2043592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427DF-882B-AB79-39DD-D3F40A14A6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1120C9-95FF-E88E-F4C3-41A29B7ED9FC}"/>
              </a:ext>
            </a:extLst>
          </p:cNvPr>
          <p:cNvSpPr>
            <a:spLocks noGrp="1"/>
          </p:cNvSpPr>
          <p:nvPr>
            <p:ph type="title"/>
          </p:nvPr>
        </p:nvSpPr>
        <p:spPr/>
        <p:txBody>
          <a:bodyPr lIns="91440" tIns="45720" rIns="91440" bIns="45720" anchor="b">
            <a:normAutofit fontScale="90000"/>
          </a:bodyPr>
          <a:lstStyle/>
          <a:p>
            <a:pPr>
              <a:spcBef>
                <a:spcPts val="900"/>
              </a:spcBef>
              <a:spcAft>
                <a:spcPts val="900"/>
              </a:spcAft>
            </a:pPr>
            <a:r>
              <a:rPr lang="en-GB" sz="2800" dirty="0">
                <a:latin typeface="Gill Sans MT"/>
              </a:rPr>
              <a:t>(2.4) Auditing, accountability and legal/regulatory compliance</a:t>
            </a:r>
            <a:endParaRPr lang="en-ZA" sz="2800" dirty="0">
              <a:latin typeface="Gill Sans MT"/>
            </a:endParaRPr>
          </a:p>
        </p:txBody>
      </p:sp>
      <p:sp>
        <p:nvSpPr>
          <p:cNvPr id="3" name="Content Placeholder 2">
            <a:extLst>
              <a:ext uri="{FF2B5EF4-FFF2-40B4-BE49-F238E27FC236}">
                <a16:creationId xmlns:a16="http://schemas.microsoft.com/office/drawing/2014/main" id="{37F68729-DD94-649E-72B8-7DDB5226A540}"/>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b="1" dirty="0"/>
              <a:t>2.4.2	Auditing</a:t>
            </a:r>
            <a:endParaRPr lang="en-ZA" b="1" dirty="0"/>
          </a:p>
          <a:p>
            <a:pPr marL="0" lvl="0" indent="0">
              <a:buNone/>
            </a:pPr>
            <a:endParaRPr lang="en-GB" dirty="0"/>
          </a:p>
          <a:p>
            <a:r>
              <a:rPr lang="en-US" sz="2400" dirty="0"/>
              <a:t>Internal Auditing: Reviews compliance with rules on resource use</a:t>
            </a:r>
          </a:p>
          <a:p>
            <a:endParaRPr lang="en-US" sz="2400" dirty="0"/>
          </a:p>
          <a:p>
            <a:r>
              <a:rPr lang="en-US" sz="2400" dirty="0"/>
              <a:t>External Audits: Ensure compliance with financial and legal regulations</a:t>
            </a:r>
          </a:p>
          <a:p>
            <a:endParaRPr lang="en-US" sz="2400" dirty="0"/>
          </a:p>
          <a:p>
            <a:r>
              <a:rPr lang="en-US" sz="2400" dirty="0"/>
              <a:t>Audit Types: May include software licenses and employee web usage</a:t>
            </a:r>
          </a:p>
          <a:p>
            <a:endParaRPr lang="en-US" sz="2400" dirty="0"/>
          </a:p>
          <a:p>
            <a:r>
              <a:rPr lang="en-US" sz="2400" dirty="0"/>
              <a:t>Computer Logs: Record system activity history</a:t>
            </a:r>
          </a:p>
          <a:p>
            <a:endParaRPr lang="en-US" sz="2400" dirty="0"/>
          </a:p>
          <a:p>
            <a:r>
              <a:rPr lang="en-US" sz="2400" dirty="0"/>
              <a:t>Monitoring: Reviews logs to detect unusual </a:t>
            </a:r>
            <a:r>
              <a:rPr lang="en-US" sz="2400" dirty="0" err="1"/>
              <a:t>behaviour</a:t>
            </a:r>
            <a:r>
              <a:rPr lang="en-US" sz="2400" dirty="0"/>
              <a:t> or traffic</a:t>
            </a:r>
          </a:p>
          <a:p>
            <a:endParaRPr lang="en-US" sz="2400" dirty="0"/>
          </a:p>
          <a:p>
            <a:r>
              <a:rPr lang="en-US" sz="2400" dirty="0"/>
              <a:t>Assessment Audits: Identify and address system vulnerabilities</a:t>
            </a:r>
          </a:p>
          <a:p>
            <a:pPr marL="0" lvl="0" indent="0">
              <a:buNone/>
            </a:pPr>
            <a:endParaRPr lang="en-GB" sz="2400" dirty="0">
              <a:latin typeface="Gill Sans MT"/>
            </a:endParaRPr>
          </a:p>
        </p:txBody>
      </p:sp>
      <p:pic>
        <p:nvPicPr>
          <p:cNvPr id="11266" name="Picture 2" descr="Auditing - Overview, Importance, Types, and Accounting Standards">
            <a:extLst>
              <a:ext uri="{FF2B5EF4-FFF2-40B4-BE49-F238E27FC236}">
                <a16:creationId xmlns:a16="http://schemas.microsoft.com/office/drawing/2014/main" id="{66CC933B-19EE-DBB5-9591-BAD10ECD2F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226"/>
          <a:stretch>
            <a:fillRect/>
          </a:stretch>
        </p:blipFill>
        <p:spPr bwMode="auto">
          <a:xfrm>
            <a:off x="9114639" y="4753443"/>
            <a:ext cx="2774483" cy="19601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897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02A9F-B007-4AC2-2DB6-0C248E0FE7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8B5A2-89CB-5A27-EEE7-C01D7FA8A786}"/>
              </a:ext>
            </a:extLst>
          </p:cNvPr>
          <p:cNvSpPr>
            <a:spLocks noGrp="1"/>
          </p:cNvSpPr>
          <p:nvPr>
            <p:ph type="title"/>
          </p:nvPr>
        </p:nvSpPr>
        <p:spPr/>
        <p:txBody>
          <a:bodyPr lIns="91440" tIns="45720" rIns="91440" bIns="45720" anchor="b">
            <a:normAutofit fontScale="90000"/>
          </a:bodyPr>
          <a:lstStyle/>
          <a:p>
            <a:pPr>
              <a:spcBef>
                <a:spcPts val="900"/>
              </a:spcBef>
              <a:spcAft>
                <a:spcPts val="900"/>
              </a:spcAft>
            </a:pPr>
            <a:r>
              <a:rPr lang="en-GB" sz="2800" dirty="0">
                <a:latin typeface="Gill Sans MT"/>
              </a:rPr>
              <a:t>(2.4) Auditing, accountability and legal/regulatory compliance</a:t>
            </a:r>
            <a:endParaRPr lang="en-ZA" sz="2800" dirty="0">
              <a:latin typeface="Gill Sans MT"/>
            </a:endParaRPr>
          </a:p>
        </p:txBody>
      </p:sp>
      <p:sp>
        <p:nvSpPr>
          <p:cNvPr id="3" name="Content Placeholder 2">
            <a:extLst>
              <a:ext uri="{FF2B5EF4-FFF2-40B4-BE49-F238E27FC236}">
                <a16:creationId xmlns:a16="http://schemas.microsoft.com/office/drawing/2014/main" id="{05E0D8FA-974F-6830-008E-42F1AAD0A4D3}"/>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b="1" dirty="0"/>
              <a:t>2.4.3	Regulatory compliance</a:t>
            </a:r>
            <a:endParaRPr lang="en-ZA" b="1" dirty="0"/>
          </a:p>
          <a:p>
            <a:pPr marL="0" lvl="0" indent="0">
              <a:buNone/>
            </a:pPr>
            <a:endParaRPr lang="en-GB" dirty="0"/>
          </a:p>
          <a:p>
            <a:r>
              <a:rPr lang="en-US" sz="2400" dirty="0"/>
              <a:t>Compliance: Adherence to laws and industry standards; a business requirement</a:t>
            </a:r>
          </a:p>
          <a:p>
            <a:endParaRPr lang="en-US" sz="2400" dirty="0"/>
          </a:p>
          <a:p>
            <a:r>
              <a:rPr lang="en-US" sz="2400" dirty="0"/>
              <a:t>Regulatory Compliance: Follows legally mandated rules; verified through audits</a:t>
            </a:r>
          </a:p>
          <a:p>
            <a:endParaRPr lang="en-US" sz="2400" dirty="0"/>
          </a:p>
          <a:p>
            <a:r>
              <a:rPr lang="en-US" sz="2400" dirty="0"/>
              <a:t>Industry Compliance: Follows non-legal but essential standards (e.g. credit card processing)</a:t>
            </a:r>
          </a:p>
          <a:p>
            <a:endParaRPr lang="en-US" sz="2400" dirty="0"/>
          </a:p>
          <a:p>
            <a:pPr marL="0" indent="0">
              <a:buNone/>
            </a:pPr>
            <a:r>
              <a:rPr lang="en-US" sz="2400" dirty="0">
                <a:solidFill>
                  <a:schemeClr val="accent4">
                    <a:lumMod val="50000"/>
                  </a:schemeClr>
                </a:solidFill>
              </a:rPr>
              <a:t>Types of Controls:</a:t>
            </a:r>
          </a:p>
          <a:p>
            <a:r>
              <a:rPr lang="en-US" sz="2400" dirty="0">
                <a:solidFill>
                  <a:schemeClr val="accent4">
                    <a:lumMod val="50000"/>
                  </a:schemeClr>
                </a:solidFill>
              </a:rPr>
              <a:t>Physical: Prevent access (e.g. cameras, locks)</a:t>
            </a:r>
          </a:p>
          <a:p>
            <a:r>
              <a:rPr lang="en-US" sz="2400" dirty="0">
                <a:solidFill>
                  <a:schemeClr val="accent4">
                    <a:lumMod val="50000"/>
                  </a:schemeClr>
                </a:solidFill>
              </a:rPr>
              <a:t>Administrative: Policies and procedures to reduce risk</a:t>
            </a:r>
          </a:p>
          <a:p>
            <a:r>
              <a:rPr lang="en-US" sz="2400" dirty="0">
                <a:solidFill>
                  <a:schemeClr val="accent4">
                    <a:lumMod val="50000"/>
                  </a:schemeClr>
                </a:solidFill>
              </a:rPr>
              <a:t>Technical: Tools like firewalls and intrusion detection systems</a:t>
            </a:r>
          </a:p>
          <a:p>
            <a:pPr marL="0" lvl="0" indent="0">
              <a:buNone/>
            </a:pPr>
            <a:endParaRPr lang="en-GB" sz="2400" dirty="0">
              <a:latin typeface="Gill Sans MT"/>
            </a:endParaRPr>
          </a:p>
        </p:txBody>
      </p:sp>
      <p:pic>
        <p:nvPicPr>
          <p:cNvPr id="12290" name="Picture 2" descr="Icons-person checking off items on a list with a pen">
            <a:extLst>
              <a:ext uri="{FF2B5EF4-FFF2-40B4-BE49-F238E27FC236}">
                <a16:creationId xmlns:a16="http://schemas.microsoft.com/office/drawing/2014/main" id="{3A1CD310-8363-987B-B778-74E82107B4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8757"/>
          <a:stretch>
            <a:fillRect/>
          </a:stretch>
        </p:blipFill>
        <p:spPr bwMode="auto">
          <a:xfrm>
            <a:off x="9295002" y="4827056"/>
            <a:ext cx="2603995" cy="2030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32956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8E8BA-8ED6-9110-6F0F-96CFC33117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A1ED19-2715-299E-C68D-ACE84C6C2F77}"/>
              </a:ext>
            </a:extLst>
          </p:cNvPr>
          <p:cNvSpPr>
            <a:spLocks noGrp="1"/>
          </p:cNvSpPr>
          <p:nvPr>
            <p:ph type="title"/>
          </p:nvPr>
        </p:nvSpPr>
        <p:spPr/>
        <p:txBody>
          <a:bodyPr lIns="91440" tIns="45720" rIns="91440" bIns="45720" anchor="b">
            <a:normAutofit fontScale="90000"/>
          </a:bodyPr>
          <a:lstStyle/>
          <a:p>
            <a:pPr>
              <a:spcBef>
                <a:spcPts val="900"/>
              </a:spcBef>
              <a:spcAft>
                <a:spcPts val="900"/>
              </a:spcAft>
            </a:pPr>
            <a:r>
              <a:rPr lang="en-GB" sz="2800" dirty="0">
                <a:latin typeface="Gill Sans MT"/>
              </a:rPr>
              <a:t>(2.4) Auditing, accountability and legal/regulatory compliance</a:t>
            </a:r>
            <a:endParaRPr lang="en-ZA" sz="2800" dirty="0">
              <a:latin typeface="Gill Sans MT"/>
            </a:endParaRPr>
          </a:p>
        </p:txBody>
      </p:sp>
      <p:sp>
        <p:nvSpPr>
          <p:cNvPr id="3" name="Content Placeholder 2">
            <a:extLst>
              <a:ext uri="{FF2B5EF4-FFF2-40B4-BE49-F238E27FC236}">
                <a16:creationId xmlns:a16="http://schemas.microsoft.com/office/drawing/2014/main" id="{ED841D95-4D18-4383-8C90-6ECEA2E4F541}"/>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US" sz="2400" dirty="0"/>
              <a:t>Control Types:</a:t>
            </a:r>
          </a:p>
          <a:p>
            <a:endParaRPr lang="en-US" sz="2400" dirty="0"/>
          </a:p>
          <a:p>
            <a:r>
              <a:rPr lang="en-US" sz="2400" dirty="0"/>
              <a:t>Key Controls: Critical; their failure affects entire processes</a:t>
            </a:r>
          </a:p>
          <a:p>
            <a:endParaRPr lang="en-US" sz="2400" dirty="0"/>
          </a:p>
          <a:p>
            <a:r>
              <a:rPr lang="en-US" sz="2400" dirty="0"/>
              <a:t>Compensating Controls: Substitutes when key controls aren't feasible</a:t>
            </a:r>
          </a:p>
          <a:p>
            <a:endParaRPr lang="en-US" sz="2400" dirty="0"/>
          </a:p>
          <a:p>
            <a:pPr marL="0" indent="0">
              <a:buNone/>
            </a:pPr>
            <a:r>
              <a:rPr lang="en-US" sz="2400" dirty="0">
                <a:solidFill>
                  <a:srgbClr val="7030A0"/>
                </a:solidFill>
              </a:rPr>
              <a:t>Compliance Process:</a:t>
            </a:r>
          </a:p>
          <a:p>
            <a:pPr marL="457200" indent="-457200">
              <a:buFont typeface="+mj-lt"/>
              <a:buAutoNum type="arabicPeriod"/>
            </a:pPr>
            <a:r>
              <a:rPr lang="en-US" sz="2400" dirty="0">
                <a:solidFill>
                  <a:srgbClr val="7030A0"/>
                </a:solidFill>
              </a:rPr>
              <a:t>Monitor controls</a:t>
            </a:r>
          </a:p>
          <a:p>
            <a:pPr marL="457200" indent="-457200">
              <a:buFont typeface="+mj-lt"/>
              <a:buAutoNum type="arabicPeriod"/>
            </a:pPr>
            <a:r>
              <a:rPr lang="en-US" sz="2400" dirty="0">
                <a:solidFill>
                  <a:srgbClr val="7030A0"/>
                </a:solidFill>
              </a:rPr>
              <a:t>Review effectiveness</a:t>
            </a:r>
          </a:p>
          <a:p>
            <a:pPr marL="457200" indent="-457200">
              <a:buFont typeface="+mj-lt"/>
              <a:buAutoNum type="arabicPeriod"/>
            </a:pPr>
            <a:r>
              <a:rPr lang="en-US" sz="2400" dirty="0">
                <a:solidFill>
                  <a:srgbClr val="7030A0"/>
                </a:solidFill>
              </a:rPr>
              <a:t>Document and </a:t>
            </a:r>
            <a:r>
              <a:rPr lang="en-US" sz="2400" dirty="0" err="1">
                <a:solidFill>
                  <a:srgbClr val="7030A0"/>
                </a:solidFill>
              </a:rPr>
              <a:t>analyse</a:t>
            </a:r>
            <a:endParaRPr lang="en-US" sz="2400" dirty="0">
              <a:solidFill>
                <a:srgbClr val="7030A0"/>
              </a:solidFill>
            </a:endParaRPr>
          </a:p>
          <a:p>
            <a:pPr marL="457200" indent="-457200">
              <a:buFont typeface="+mj-lt"/>
              <a:buAutoNum type="arabicPeriod"/>
            </a:pPr>
            <a:r>
              <a:rPr lang="en-US" sz="2400" dirty="0">
                <a:solidFill>
                  <a:srgbClr val="7030A0"/>
                </a:solidFill>
              </a:rPr>
              <a:t>Report findings</a:t>
            </a:r>
          </a:p>
          <a:p>
            <a:pPr marL="0" lvl="0" indent="0">
              <a:buNone/>
            </a:pPr>
            <a:endParaRPr lang="en-GB" sz="2400" dirty="0">
              <a:latin typeface="Gill Sans MT"/>
            </a:endParaRPr>
          </a:p>
        </p:txBody>
      </p:sp>
    </p:spTree>
    <p:extLst>
      <p:ext uri="{BB962C8B-B14F-4D97-AF65-F5344CB8AC3E}">
        <p14:creationId xmlns:p14="http://schemas.microsoft.com/office/powerpoint/2010/main" val="92920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042E8-DF36-276D-6963-7751BC4E84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C5FB6A-B1D3-C1F5-E22E-A07DE3225214}"/>
              </a:ext>
            </a:extLst>
          </p:cNvPr>
          <p:cNvSpPr>
            <a:spLocks noGrp="1"/>
          </p:cNvSpPr>
          <p:nvPr>
            <p:ph type="title"/>
          </p:nvPr>
        </p:nvSpPr>
        <p:spPr/>
        <p:txBody>
          <a:bodyPr lIns="91440" tIns="45720" rIns="91440" bIns="45720" anchor="b">
            <a:normAutofit fontScale="90000"/>
          </a:bodyPr>
          <a:lstStyle/>
          <a:p>
            <a:pPr>
              <a:spcBef>
                <a:spcPts val="900"/>
              </a:spcBef>
              <a:spcAft>
                <a:spcPts val="900"/>
              </a:spcAft>
            </a:pPr>
            <a:r>
              <a:rPr lang="en-GB" sz="2800" dirty="0">
                <a:latin typeface="Gill Sans MT"/>
              </a:rPr>
              <a:t>(2.4) Auditing, accountability and legal/regulatory compliance</a:t>
            </a:r>
            <a:endParaRPr lang="en-ZA" sz="2800" dirty="0">
              <a:latin typeface="Gill Sans MT"/>
            </a:endParaRPr>
          </a:p>
        </p:txBody>
      </p:sp>
      <p:sp>
        <p:nvSpPr>
          <p:cNvPr id="3" name="Content Placeholder 2">
            <a:extLst>
              <a:ext uri="{FF2B5EF4-FFF2-40B4-BE49-F238E27FC236}">
                <a16:creationId xmlns:a16="http://schemas.microsoft.com/office/drawing/2014/main" id="{717D37BB-2434-FEA4-5A7C-A196DCB0CCAE}"/>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dirty="0"/>
              <a:t>Activity</a:t>
            </a:r>
            <a:endParaRPr lang="en-ZA" dirty="0"/>
          </a:p>
          <a:p>
            <a:pPr marL="0" indent="0">
              <a:buNone/>
            </a:pPr>
            <a:r>
              <a:rPr lang="en-GB" dirty="0"/>
              <a:t> </a:t>
            </a:r>
            <a:endParaRPr lang="en-ZA" dirty="0"/>
          </a:p>
          <a:p>
            <a:r>
              <a:rPr lang="en-GB" dirty="0"/>
              <a:t>Watch the following video: </a:t>
            </a:r>
            <a:endParaRPr lang="en-ZA" dirty="0"/>
          </a:p>
          <a:p>
            <a:r>
              <a:rPr lang="en-GB" dirty="0"/>
              <a:t>Title:</a:t>
            </a:r>
            <a:r>
              <a:rPr lang="en-GB" cap="all" dirty="0"/>
              <a:t> </a:t>
            </a:r>
            <a:r>
              <a:rPr lang="en-ZA" dirty="0"/>
              <a:t>Why good compliance equals good business.</a:t>
            </a:r>
          </a:p>
          <a:p>
            <a:r>
              <a:rPr lang="en-GB" dirty="0"/>
              <a:t>Link: </a:t>
            </a:r>
            <a:r>
              <a:rPr lang="en-GB" u="sng" dirty="0">
                <a:hlinkClick r:id="rId2"/>
              </a:rPr>
              <a:t>https://www.youtube.com/watch?v=MlKWd84TuzI</a:t>
            </a:r>
            <a:endParaRPr lang="en-ZA" dirty="0"/>
          </a:p>
          <a:p>
            <a:r>
              <a:rPr lang="en-GB" dirty="0"/>
              <a:t>Time allocation: 05:07</a:t>
            </a:r>
            <a:endParaRPr lang="en-ZA" dirty="0"/>
          </a:p>
          <a:p>
            <a:pPr marL="0" lvl="0" indent="0">
              <a:buNone/>
            </a:pPr>
            <a:endParaRPr lang="en-GB" sz="2400" dirty="0">
              <a:latin typeface="Gill Sans MT"/>
            </a:endParaRPr>
          </a:p>
        </p:txBody>
      </p:sp>
    </p:spTree>
    <p:extLst>
      <p:ext uri="{BB962C8B-B14F-4D97-AF65-F5344CB8AC3E}">
        <p14:creationId xmlns:p14="http://schemas.microsoft.com/office/powerpoint/2010/main" val="3668157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38B22-7D91-BC6D-507B-815C592B3D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4930D8-97E5-4534-C040-21175443DF2A}"/>
              </a:ext>
            </a:extLst>
          </p:cNvPr>
          <p:cNvSpPr>
            <a:spLocks noGrp="1"/>
          </p:cNvSpPr>
          <p:nvPr>
            <p:ph type="title"/>
          </p:nvPr>
        </p:nvSpPr>
        <p:spPr/>
        <p:txBody>
          <a:bodyPr lIns="91440" tIns="45720" rIns="91440" bIns="45720" anchor="b">
            <a:normAutofit fontScale="90000"/>
          </a:bodyPr>
          <a:lstStyle/>
          <a:p>
            <a:pPr>
              <a:spcBef>
                <a:spcPts val="900"/>
              </a:spcBef>
              <a:spcAft>
                <a:spcPts val="900"/>
              </a:spcAft>
            </a:pPr>
            <a:r>
              <a:rPr lang="en-GB" sz="2800" dirty="0">
                <a:latin typeface="Gill Sans MT"/>
              </a:rPr>
              <a:t>(2.4) Auditing, accountability and legal/regulatory compliance</a:t>
            </a:r>
            <a:endParaRPr lang="en-ZA" sz="2800" dirty="0">
              <a:latin typeface="Gill Sans MT"/>
            </a:endParaRPr>
          </a:p>
        </p:txBody>
      </p:sp>
      <p:sp>
        <p:nvSpPr>
          <p:cNvPr id="3" name="Content Placeholder 2">
            <a:extLst>
              <a:ext uri="{FF2B5EF4-FFF2-40B4-BE49-F238E27FC236}">
                <a16:creationId xmlns:a16="http://schemas.microsoft.com/office/drawing/2014/main" id="{3B6C0344-FBFA-F4DF-9F5F-5C862110BEBC}"/>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b="1" dirty="0"/>
              <a:t>2.4.4	Legal compliance</a:t>
            </a:r>
            <a:endParaRPr lang="en-ZA" b="1" dirty="0"/>
          </a:p>
          <a:p>
            <a:pPr marL="0" lvl="0" indent="0">
              <a:buNone/>
            </a:pPr>
            <a:endParaRPr lang="en-GB" dirty="0"/>
          </a:p>
          <a:p>
            <a:pPr>
              <a:buFont typeface="Wingdings" panose="05000000000000000000" pitchFamily="2" charset="2"/>
              <a:buChar char="q"/>
            </a:pPr>
            <a:r>
              <a:rPr lang="en-US" sz="2400" dirty="0"/>
              <a:t>Legislation guides compliance with standards and practices</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a:t>NIST (USA): Sets security standards often adopted into law</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a:t>SOX (2002): Regulates financial and electronic record-keeping — relevant to SA public companies</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a:t>GDPR (2018): Applies to any </a:t>
            </a:r>
            <a:r>
              <a:rPr lang="en-US" sz="2400" dirty="0" err="1"/>
              <a:t>organisation</a:t>
            </a:r>
            <a:r>
              <a:rPr lang="en-US" sz="2400" dirty="0"/>
              <a:t> collecting EU citizen data, regardless of location</a:t>
            </a:r>
          </a:p>
          <a:p>
            <a:pPr>
              <a:buFont typeface="Wingdings" panose="05000000000000000000" pitchFamily="2" charset="2"/>
              <a:buChar char="q"/>
            </a:pPr>
            <a:endParaRPr lang="en-US" sz="2400" dirty="0"/>
          </a:p>
          <a:p>
            <a:pPr>
              <a:buFont typeface="Wingdings" panose="05000000000000000000" pitchFamily="2" charset="2"/>
              <a:buChar char="q"/>
            </a:pPr>
            <a:r>
              <a:rPr lang="en-US" sz="2400" dirty="0"/>
              <a:t>Global operations require awareness of international laws and regulations</a:t>
            </a:r>
          </a:p>
          <a:p>
            <a:pPr marL="0" lvl="0" indent="0">
              <a:buNone/>
            </a:pPr>
            <a:endParaRPr lang="en-GB" sz="2400" dirty="0">
              <a:latin typeface="Gill Sans MT"/>
            </a:endParaRPr>
          </a:p>
        </p:txBody>
      </p:sp>
      <p:pic>
        <p:nvPicPr>
          <p:cNvPr id="13314" name="Picture 2" descr="Why Do We Need Laws? | The Judicial Learning Center">
            <a:extLst>
              <a:ext uri="{FF2B5EF4-FFF2-40B4-BE49-F238E27FC236}">
                <a16:creationId xmlns:a16="http://schemas.microsoft.com/office/drawing/2014/main" id="{3581E4D9-F6BE-DB36-A71D-78086851E0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9820"/>
          <a:stretch>
            <a:fillRect/>
          </a:stretch>
        </p:blipFill>
        <p:spPr bwMode="auto">
          <a:xfrm>
            <a:off x="9324363" y="1342257"/>
            <a:ext cx="2462169" cy="1784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841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EC9B9-B5F0-A756-DC5F-41B0ED7FC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9A2217-A1D1-BDAB-34E4-F4A5C85306FD}"/>
              </a:ext>
            </a:extLst>
          </p:cNvPr>
          <p:cNvSpPr>
            <a:spLocks noGrp="1"/>
          </p:cNvSpPr>
          <p:nvPr>
            <p:ph type="title"/>
          </p:nvPr>
        </p:nvSpPr>
        <p:spPr/>
        <p:txBody>
          <a:bodyPr lIns="91440" tIns="45720" rIns="91440" bIns="45720" anchor="b">
            <a:normAutofit fontScale="90000"/>
          </a:bodyPr>
          <a:lstStyle/>
          <a:p>
            <a:pPr>
              <a:spcBef>
                <a:spcPts val="900"/>
              </a:spcBef>
              <a:spcAft>
                <a:spcPts val="900"/>
              </a:spcAft>
            </a:pPr>
            <a:r>
              <a:rPr lang="en-GB" sz="2800" dirty="0">
                <a:latin typeface="Gill Sans MT"/>
              </a:rPr>
              <a:t>(2.4) Auditing, accountability and legal/regulatory compliance</a:t>
            </a:r>
            <a:endParaRPr lang="en-ZA" sz="2800" dirty="0">
              <a:latin typeface="Gill Sans MT"/>
            </a:endParaRPr>
          </a:p>
        </p:txBody>
      </p:sp>
      <p:sp>
        <p:nvSpPr>
          <p:cNvPr id="3" name="Content Placeholder 2">
            <a:extLst>
              <a:ext uri="{FF2B5EF4-FFF2-40B4-BE49-F238E27FC236}">
                <a16:creationId xmlns:a16="http://schemas.microsoft.com/office/drawing/2014/main" id="{FE09C9FE-D516-7A6C-8610-2BFE4C649288}"/>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dirty="0"/>
              <a:t>Activity</a:t>
            </a:r>
            <a:endParaRPr lang="en-ZA" dirty="0"/>
          </a:p>
          <a:p>
            <a:endParaRPr lang="en-ZA" dirty="0"/>
          </a:p>
          <a:p>
            <a:r>
              <a:rPr lang="en-GB" dirty="0"/>
              <a:t>Watch the following video: </a:t>
            </a:r>
            <a:endParaRPr lang="en-ZA" dirty="0"/>
          </a:p>
          <a:p>
            <a:r>
              <a:rPr lang="en-GB" dirty="0"/>
              <a:t>Title:</a:t>
            </a:r>
            <a:r>
              <a:rPr lang="en-GB" cap="all" dirty="0"/>
              <a:t> </a:t>
            </a:r>
            <a:r>
              <a:rPr lang="en-ZA" dirty="0"/>
              <a:t>The Fall of Enron - Sherron Watkins.</a:t>
            </a:r>
          </a:p>
          <a:p>
            <a:r>
              <a:rPr lang="en-GB" dirty="0"/>
              <a:t>Link: </a:t>
            </a:r>
            <a:r>
              <a:rPr lang="en-GB" u="sng" dirty="0">
                <a:hlinkClick r:id="rId2"/>
              </a:rPr>
              <a:t>https://www.youtube.com/watch?v=v26mGyNyDpE</a:t>
            </a:r>
            <a:endParaRPr lang="en-ZA" dirty="0"/>
          </a:p>
          <a:p>
            <a:r>
              <a:rPr lang="en-GB" dirty="0"/>
              <a:t>Time allocation: 04:13</a:t>
            </a:r>
            <a:endParaRPr lang="en-ZA" dirty="0"/>
          </a:p>
          <a:p>
            <a:pPr marL="0" lvl="0" indent="0">
              <a:buNone/>
            </a:pPr>
            <a:endParaRPr lang="en-GB" sz="2400" dirty="0">
              <a:latin typeface="Gill Sans MT"/>
            </a:endParaRPr>
          </a:p>
        </p:txBody>
      </p:sp>
    </p:spTree>
    <p:extLst>
      <p:ext uri="{BB962C8B-B14F-4D97-AF65-F5344CB8AC3E}">
        <p14:creationId xmlns:p14="http://schemas.microsoft.com/office/powerpoint/2010/main" val="2715114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E2E42-DDE2-3C25-4F54-0D57B7C01C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CE9651-4716-E537-30EE-B3D14061F845}"/>
              </a:ext>
            </a:extLst>
          </p:cNvPr>
          <p:cNvSpPr>
            <a:spLocks noGrp="1"/>
          </p:cNvSpPr>
          <p:nvPr>
            <p:ph type="title"/>
          </p:nvPr>
        </p:nvSpPr>
        <p:spPr/>
        <p:txBody>
          <a:bodyPr lIns="91440" tIns="45720" rIns="91440" bIns="45720" anchor="b">
            <a:normAutofit fontScale="90000"/>
          </a:bodyPr>
          <a:lstStyle/>
          <a:p>
            <a:pPr>
              <a:spcBef>
                <a:spcPts val="900"/>
              </a:spcBef>
              <a:spcAft>
                <a:spcPts val="900"/>
              </a:spcAft>
            </a:pPr>
            <a:r>
              <a:rPr lang="en-GB" sz="2800" dirty="0">
                <a:latin typeface="Gill Sans MT"/>
              </a:rPr>
              <a:t>(2.4) Auditing, accountability and legal/regulatory compliance</a:t>
            </a:r>
            <a:endParaRPr lang="en-ZA" sz="2800" dirty="0">
              <a:latin typeface="Gill Sans MT"/>
            </a:endParaRPr>
          </a:p>
        </p:txBody>
      </p:sp>
      <p:sp>
        <p:nvSpPr>
          <p:cNvPr id="3" name="Content Placeholder 2">
            <a:extLst>
              <a:ext uri="{FF2B5EF4-FFF2-40B4-BE49-F238E27FC236}">
                <a16:creationId xmlns:a16="http://schemas.microsoft.com/office/drawing/2014/main" id="{1832BAA7-7314-8E44-1C4E-1BE6CC8B557E}"/>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US" sz="2400" dirty="0"/>
              <a:t>Compliance Frameworks: Help manage multiple regulations and simplify audits</a:t>
            </a:r>
          </a:p>
          <a:p>
            <a:pPr marL="0" indent="0">
              <a:buNone/>
            </a:pPr>
            <a:endParaRPr lang="en-US" sz="2400" dirty="0"/>
          </a:p>
          <a:p>
            <a:pPr marL="0" indent="0">
              <a:buNone/>
            </a:pPr>
            <a:r>
              <a:rPr lang="en-US" sz="2400" dirty="0">
                <a:solidFill>
                  <a:schemeClr val="accent6">
                    <a:lumMod val="50000"/>
                  </a:schemeClr>
                </a:solidFill>
              </a:rPr>
              <a:t>ISO Standards:</a:t>
            </a:r>
          </a:p>
          <a:p>
            <a:r>
              <a:rPr lang="en-US" sz="2400" dirty="0">
                <a:solidFill>
                  <a:schemeClr val="accent6">
                    <a:lumMod val="50000"/>
                  </a:schemeClr>
                </a:solidFill>
              </a:rPr>
              <a:t>ISO/IEC 27000: Info security overview and terms</a:t>
            </a:r>
          </a:p>
          <a:p>
            <a:r>
              <a:rPr lang="en-US" sz="2400" dirty="0">
                <a:solidFill>
                  <a:schemeClr val="accent6">
                    <a:lumMod val="50000"/>
                  </a:schemeClr>
                </a:solidFill>
              </a:rPr>
              <a:t>ISO/IEC 27001: Requirements for security management systems</a:t>
            </a:r>
          </a:p>
          <a:p>
            <a:r>
              <a:rPr lang="en-US" sz="2400" dirty="0">
                <a:solidFill>
                  <a:schemeClr val="accent6">
                    <a:lumMod val="50000"/>
                  </a:schemeClr>
                </a:solidFill>
              </a:rPr>
              <a:t>ISO/IEC 27002: Best practices for security controls</a:t>
            </a:r>
          </a:p>
          <a:p>
            <a:pPr marL="0" indent="0">
              <a:buNone/>
            </a:pPr>
            <a:endParaRPr lang="en-US" sz="2400" dirty="0"/>
          </a:p>
          <a:p>
            <a:pPr marL="0" indent="0">
              <a:buNone/>
            </a:pPr>
            <a:r>
              <a:rPr lang="en-US" sz="2400" dirty="0">
                <a:solidFill>
                  <a:srgbClr val="002060"/>
                </a:solidFill>
              </a:rPr>
              <a:t>NIST Publications:</a:t>
            </a:r>
          </a:p>
          <a:p>
            <a:r>
              <a:rPr lang="en-US" sz="2400" dirty="0">
                <a:solidFill>
                  <a:srgbClr val="002060"/>
                </a:solidFill>
              </a:rPr>
              <a:t>SP 800-37: Risk Management Framework guide</a:t>
            </a:r>
          </a:p>
          <a:p>
            <a:r>
              <a:rPr lang="en-US" sz="2400" dirty="0">
                <a:solidFill>
                  <a:srgbClr val="002060"/>
                </a:solidFill>
              </a:rPr>
              <a:t>SP 800-53: Security and privacy controls for US federal systems</a:t>
            </a:r>
          </a:p>
          <a:p>
            <a:pPr marL="0" lvl="0" indent="0">
              <a:buNone/>
            </a:pPr>
            <a:endParaRPr lang="en-GB" sz="2400" dirty="0">
              <a:latin typeface="Gill Sans MT"/>
            </a:endParaRPr>
          </a:p>
        </p:txBody>
      </p:sp>
    </p:spTree>
    <p:extLst>
      <p:ext uri="{BB962C8B-B14F-4D97-AF65-F5344CB8AC3E}">
        <p14:creationId xmlns:p14="http://schemas.microsoft.com/office/powerpoint/2010/main" val="3413352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4EFE6-A1D8-481E-7DE5-8C9EEE47FC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DE51CB-91A8-0CA9-FEE7-8D2F65390DDA}"/>
              </a:ext>
            </a:extLst>
          </p:cNvPr>
          <p:cNvSpPr>
            <a:spLocks noGrp="1"/>
          </p:cNvSpPr>
          <p:nvPr>
            <p:ph type="title"/>
          </p:nvPr>
        </p:nvSpPr>
        <p:spPr/>
        <p:txBody>
          <a:bodyPr lIns="91440" tIns="45720" rIns="91440" bIns="45720" anchor="b">
            <a:normAutofit fontScale="90000"/>
          </a:bodyPr>
          <a:lstStyle/>
          <a:p>
            <a:pPr>
              <a:spcBef>
                <a:spcPts val="900"/>
              </a:spcBef>
              <a:spcAft>
                <a:spcPts val="900"/>
              </a:spcAft>
            </a:pPr>
            <a:r>
              <a:rPr lang="en-GB" sz="2800" dirty="0">
                <a:latin typeface="Gill Sans MT"/>
              </a:rPr>
              <a:t>(2.4) Auditing, accountability and legal/regulatory compliance</a:t>
            </a:r>
            <a:endParaRPr lang="en-ZA" sz="2800" dirty="0">
              <a:latin typeface="Gill Sans MT"/>
            </a:endParaRPr>
          </a:p>
        </p:txBody>
      </p:sp>
      <p:sp>
        <p:nvSpPr>
          <p:cNvPr id="3" name="Content Placeholder 2">
            <a:extLst>
              <a:ext uri="{FF2B5EF4-FFF2-40B4-BE49-F238E27FC236}">
                <a16:creationId xmlns:a16="http://schemas.microsoft.com/office/drawing/2014/main" id="{F0FFCFAF-3066-4722-A9D6-E4BD80901AC9}"/>
              </a:ext>
            </a:extLst>
          </p:cNvPr>
          <p:cNvSpPr>
            <a:spLocks noGrp="1"/>
          </p:cNvSpPr>
          <p:nvPr>
            <p:ph idx="1"/>
          </p:nvPr>
        </p:nvSpPr>
        <p:spPr>
          <a:xfrm>
            <a:off x="703234" y="1397479"/>
            <a:ext cx="7538949" cy="5266546"/>
          </a:xfrm>
        </p:spPr>
        <p:txBody>
          <a:bodyPr vert="horz" lIns="91440" tIns="45720" rIns="91440" bIns="45720" rtlCol="0" anchor="t">
            <a:noAutofit/>
          </a:bodyPr>
          <a:lstStyle/>
          <a:p>
            <a:r>
              <a:rPr lang="en-ZA" sz="2400" dirty="0">
                <a:solidFill>
                  <a:srgbClr val="0070C0"/>
                </a:solidFill>
              </a:rPr>
              <a:t>Cloud Compliance: Varies by service model and provider responsibility</a:t>
            </a:r>
          </a:p>
          <a:p>
            <a:endParaRPr lang="en-ZA" sz="2400" dirty="0">
              <a:solidFill>
                <a:srgbClr val="0070C0"/>
              </a:solidFill>
            </a:endParaRPr>
          </a:p>
          <a:p>
            <a:r>
              <a:rPr lang="en-ZA" sz="2400" dirty="0">
                <a:solidFill>
                  <a:srgbClr val="0070C0"/>
                </a:solidFill>
              </a:rPr>
              <a:t>IaaS: Access to virtual servers/storage; provider secures host servers and networks</a:t>
            </a:r>
          </a:p>
          <a:p>
            <a:endParaRPr lang="en-ZA" sz="2400" dirty="0">
              <a:solidFill>
                <a:srgbClr val="0070C0"/>
              </a:solidFill>
            </a:endParaRPr>
          </a:p>
          <a:p>
            <a:r>
              <a:rPr lang="en-ZA" sz="2400" dirty="0">
                <a:solidFill>
                  <a:srgbClr val="0070C0"/>
                </a:solidFill>
              </a:rPr>
              <a:t>PaaS: Prebuilt platforms (e.g. databases); provider handles infrastructure, config, and backups</a:t>
            </a:r>
          </a:p>
          <a:p>
            <a:endParaRPr lang="en-ZA" sz="2400" dirty="0">
              <a:solidFill>
                <a:srgbClr val="0070C0"/>
              </a:solidFill>
            </a:endParaRPr>
          </a:p>
          <a:p>
            <a:r>
              <a:rPr lang="en-ZA" sz="2400" dirty="0">
                <a:solidFill>
                  <a:srgbClr val="0070C0"/>
                </a:solidFill>
              </a:rPr>
              <a:t>SaaS: Access to apps; provider secures servers, infrastructure, and software</a:t>
            </a:r>
          </a:p>
          <a:p>
            <a:pPr marL="0" lvl="0" indent="0">
              <a:buNone/>
            </a:pPr>
            <a:endParaRPr lang="en-GB" sz="2400" dirty="0">
              <a:latin typeface="Gill Sans MT"/>
            </a:endParaRPr>
          </a:p>
        </p:txBody>
      </p:sp>
      <p:pic>
        <p:nvPicPr>
          <p:cNvPr id="14338" name="Picture 2" descr="The 5 Biggest Cloud Computing Trends In 2021 | Bernard Marr">
            <a:extLst>
              <a:ext uri="{FF2B5EF4-FFF2-40B4-BE49-F238E27FC236}">
                <a16:creationId xmlns:a16="http://schemas.microsoft.com/office/drawing/2014/main" id="{6C0660A3-9901-4B4E-783D-2D2DEA05D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3519" y="2445557"/>
            <a:ext cx="3564273" cy="2377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741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CE0CB-AD9F-B231-433E-FDE1F6896D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DEC405-7703-5D4F-F7C1-6EEA579ECD84}"/>
              </a:ext>
            </a:extLst>
          </p:cNvPr>
          <p:cNvSpPr>
            <a:spLocks noGrp="1"/>
          </p:cNvSpPr>
          <p:nvPr>
            <p:ph type="title"/>
          </p:nvPr>
        </p:nvSpPr>
        <p:spPr/>
        <p:txBody>
          <a:bodyPr lIns="91440" tIns="45720" rIns="91440" bIns="45720" anchor="b">
            <a:normAutofit fontScale="90000"/>
          </a:bodyPr>
          <a:lstStyle/>
          <a:p>
            <a:r>
              <a:rPr lang="en-US" sz="2800" dirty="0">
                <a:latin typeface="Gill Sans MT"/>
              </a:rPr>
              <a:t>(2.1) Introduction</a:t>
            </a:r>
          </a:p>
        </p:txBody>
      </p:sp>
      <p:sp>
        <p:nvSpPr>
          <p:cNvPr id="3" name="Content Placeholder 2">
            <a:extLst>
              <a:ext uri="{FF2B5EF4-FFF2-40B4-BE49-F238E27FC236}">
                <a16:creationId xmlns:a16="http://schemas.microsoft.com/office/drawing/2014/main" id="{58C21CB0-19DE-32CF-3B17-E8FCDD5F3A08}"/>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lgn="l">
              <a:lnSpc>
                <a:spcPct val="130000"/>
              </a:lnSpc>
              <a:buNone/>
            </a:pPr>
            <a:r>
              <a:rPr lang="en-GB" sz="2800" b="1" dirty="0">
                <a:latin typeface="Gill Sans MT"/>
              </a:rPr>
              <a:t>In this topic, you will gain knowledge in the following areas: </a:t>
            </a:r>
          </a:p>
          <a:p>
            <a:pPr marL="0" indent="0" algn="l">
              <a:lnSpc>
                <a:spcPct val="130000"/>
              </a:lnSpc>
              <a:buNone/>
            </a:pPr>
            <a:endParaRPr lang="en-ZA" sz="2800" b="1" dirty="0">
              <a:latin typeface="Gill Sans MT"/>
            </a:endParaRPr>
          </a:p>
          <a:p>
            <a:pPr marL="0" indent="0">
              <a:spcBef>
                <a:spcPts val="900"/>
              </a:spcBef>
              <a:spcAft>
                <a:spcPts val="900"/>
              </a:spcAft>
              <a:buNone/>
            </a:pPr>
            <a:r>
              <a:rPr lang="en-GB" sz="2800" dirty="0">
                <a:latin typeface="Gill Sans MT"/>
              </a:rPr>
              <a:t>2.2 Confidentiality, integrity and availability</a:t>
            </a:r>
            <a:endParaRPr lang="en-ZA" sz="2800" dirty="0">
              <a:latin typeface="Gill Sans MT"/>
            </a:endParaRPr>
          </a:p>
          <a:p>
            <a:pPr marL="0" indent="0">
              <a:spcBef>
                <a:spcPts val="900"/>
              </a:spcBef>
              <a:spcAft>
                <a:spcPts val="900"/>
              </a:spcAft>
              <a:buNone/>
            </a:pPr>
            <a:r>
              <a:rPr lang="en-GB" sz="2800" dirty="0">
                <a:latin typeface="Gill Sans MT"/>
              </a:rPr>
              <a:t>2.3 Identification, authentication, authorisation and access control</a:t>
            </a:r>
            <a:endParaRPr lang="en-ZA" sz="2800" dirty="0">
              <a:latin typeface="Gill Sans MT"/>
            </a:endParaRPr>
          </a:p>
          <a:p>
            <a:pPr marL="0" indent="0">
              <a:spcBef>
                <a:spcPts val="900"/>
              </a:spcBef>
              <a:spcAft>
                <a:spcPts val="900"/>
              </a:spcAft>
              <a:buNone/>
            </a:pPr>
            <a:r>
              <a:rPr lang="en-GB" sz="2800" dirty="0">
                <a:latin typeface="Gill Sans MT"/>
              </a:rPr>
              <a:t>2.4 Auditing, accountability and legal/regulatory compliance</a:t>
            </a:r>
            <a:endParaRPr lang="en-ZA" sz="2800" dirty="0">
              <a:latin typeface="Gill Sans MT"/>
            </a:endParaRPr>
          </a:p>
          <a:p>
            <a:pPr marL="0" indent="0">
              <a:buNone/>
            </a:pPr>
            <a:endParaRPr lang="en-US" sz="2800" dirty="0">
              <a:latin typeface="Gill Sans MT"/>
            </a:endParaRPr>
          </a:p>
        </p:txBody>
      </p:sp>
    </p:spTree>
    <p:extLst>
      <p:ext uri="{BB962C8B-B14F-4D97-AF65-F5344CB8AC3E}">
        <p14:creationId xmlns:p14="http://schemas.microsoft.com/office/powerpoint/2010/main" val="10202244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D1DC8-96CF-EC80-83EA-4BCFB22C09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A4D79C-E24D-75C2-A44A-C9719AA8F63A}"/>
              </a:ext>
            </a:extLst>
          </p:cNvPr>
          <p:cNvSpPr>
            <a:spLocks noGrp="1"/>
          </p:cNvSpPr>
          <p:nvPr>
            <p:ph type="title"/>
          </p:nvPr>
        </p:nvSpPr>
        <p:spPr/>
        <p:txBody>
          <a:bodyPr lIns="91440" tIns="45720" rIns="91440" bIns="45720" anchor="b">
            <a:normAutofit fontScale="90000"/>
          </a:bodyPr>
          <a:lstStyle/>
          <a:p>
            <a:pPr>
              <a:spcBef>
                <a:spcPts val="900"/>
              </a:spcBef>
              <a:spcAft>
                <a:spcPts val="900"/>
              </a:spcAft>
            </a:pPr>
            <a:r>
              <a:rPr lang="en-GB" sz="2800" dirty="0">
                <a:latin typeface="Gill Sans MT"/>
              </a:rPr>
              <a:t>(2.4) Auditing, accountability and legal/regulatory compliance</a:t>
            </a:r>
            <a:endParaRPr lang="en-ZA" sz="2800" dirty="0">
              <a:latin typeface="Gill Sans MT"/>
            </a:endParaRPr>
          </a:p>
        </p:txBody>
      </p:sp>
      <p:sp>
        <p:nvSpPr>
          <p:cNvPr id="3" name="Content Placeholder 2">
            <a:extLst>
              <a:ext uri="{FF2B5EF4-FFF2-40B4-BE49-F238E27FC236}">
                <a16:creationId xmlns:a16="http://schemas.microsoft.com/office/drawing/2014/main" id="{D7FE9AE3-23D8-A3F7-4331-3A251EAAC828}"/>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dirty="0"/>
              <a:t>Activity</a:t>
            </a:r>
            <a:endParaRPr lang="en-ZA" dirty="0"/>
          </a:p>
          <a:p>
            <a:endParaRPr lang="en-ZA" dirty="0"/>
          </a:p>
          <a:p>
            <a:r>
              <a:rPr lang="en-GB" dirty="0"/>
              <a:t>Watch the following video: </a:t>
            </a:r>
            <a:endParaRPr lang="en-ZA" dirty="0"/>
          </a:p>
          <a:p>
            <a:r>
              <a:rPr lang="en-GB" dirty="0"/>
              <a:t>Title:</a:t>
            </a:r>
            <a:r>
              <a:rPr lang="en-GB" cap="all" dirty="0"/>
              <a:t> </a:t>
            </a:r>
            <a:r>
              <a:rPr lang="en-ZA" dirty="0"/>
              <a:t>IaaS vs. PaaS vs. SaaS.</a:t>
            </a:r>
          </a:p>
          <a:p>
            <a:r>
              <a:rPr lang="en-GB" dirty="0"/>
              <a:t>Link: </a:t>
            </a:r>
            <a:r>
              <a:rPr lang="en-GB" u="sng" dirty="0">
                <a:hlinkClick r:id="rId2"/>
              </a:rPr>
              <a:t>https://www.youtube.com/watch?v=KgL3BfAc9Cs</a:t>
            </a:r>
            <a:endParaRPr lang="en-ZA" dirty="0"/>
          </a:p>
          <a:p>
            <a:r>
              <a:rPr lang="en-GB" dirty="0"/>
              <a:t>Time allocation: 03:00</a:t>
            </a:r>
            <a:endParaRPr lang="en-ZA" dirty="0"/>
          </a:p>
          <a:p>
            <a:pPr marL="0" lvl="0" indent="0">
              <a:buNone/>
            </a:pPr>
            <a:endParaRPr lang="en-GB" sz="2400" dirty="0">
              <a:latin typeface="Gill Sans MT"/>
            </a:endParaRPr>
          </a:p>
        </p:txBody>
      </p:sp>
    </p:spTree>
    <p:extLst>
      <p:ext uri="{BB962C8B-B14F-4D97-AF65-F5344CB8AC3E}">
        <p14:creationId xmlns:p14="http://schemas.microsoft.com/office/powerpoint/2010/main" val="1662426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47552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66CBD-A52B-707A-1098-E389C2222C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078ED0-F389-0EA0-0F8D-2A550E179744}"/>
              </a:ext>
            </a:extLst>
          </p:cNvPr>
          <p:cNvSpPr>
            <a:spLocks noGrp="1"/>
          </p:cNvSpPr>
          <p:nvPr>
            <p:ph type="title"/>
          </p:nvPr>
        </p:nvSpPr>
        <p:spPr/>
        <p:txBody>
          <a:bodyPr lIns="91440" tIns="45720" rIns="91440" bIns="45720" anchor="b">
            <a:normAutofit fontScale="90000"/>
          </a:bodyPr>
          <a:lstStyle/>
          <a:p>
            <a:r>
              <a:rPr lang="en-US" sz="2800" dirty="0">
                <a:latin typeface="Gill Sans MT"/>
              </a:rPr>
              <a:t>(2.2) </a:t>
            </a:r>
            <a:r>
              <a:rPr lang="en-GB" sz="2800" dirty="0">
                <a:latin typeface="Gill Sans MT"/>
              </a:rPr>
              <a:t>Confidentiality, integrity and availability</a:t>
            </a:r>
            <a:endParaRPr lang="en-US" sz="2800" dirty="0">
              <a:latin typeface="Gill Sans MT"/>
            </a:endParaRPr>
          </a:p>
        </p:txBody>
      </p:sp>
      <p:sp>
        <p:nvSpPr>
          <p:cNvPr id="3" name="Content Placeholder 2">
            <a:extLst>
              <a:ext uri="{FF2B5EF4-FFF2-40B4-BE49-F238E27FC236}">
                <a16:creationId xmlns:a16="http://schemas.microsoft.com/office/drawing/2014/main" id="{1D4C09EB-169F-23E1-595F-3F2EBCB1D811}"/>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b="1" dirty="0"/>
              <a:t>2.2.1	The CIA Triad</a:t>
            </a:r>
            <a:endParaRPr lang="en-ZA" b="1" dirty="0"/>
          </a:p>
          <a:p>
            <a:pPr marL="0" lvl="0" indent="0">
              <a:buNone/>
            </a:pPr>
            <a:endParaRPr lang="en-GB" dirty="0"/>
          </a:p>
          <a:p>
            <a:pPr marL="0" indent="0">
              <a:buNone/>
            </a:pPr>
            <a:r>
              <a:rPr lang="en-US" sz="2400" dirty="0"/>
              <a:t>CIA Triad: Core principles of information security</a:t>
            </a:r>
          </a:p>
          <a:p>
            <a:endParaRPr lang="en-US" sz="2400" dirty="0"/>
          </a:p>
          <a:p>
            <a:r>
              <a:rPr lang="en-US" sz="2400" b="1" u="sng" dirty="0"/>
              <a:t>Confidentiality</a:t>
            </a:r>
            <a:r>
              <a:rPr lang="en-US" sz="2400" dirty="0"/>
              <a:t>: Prevent </a:t>
            </a:r>
            <a:r>
              <a:rPr lang="en-US" sz="2400" dirty="0" err="1"/>
              <a:t>unauthorised</a:t>
            </a:r>
            <a:r>
              <a:rPr lang="en-US" sz="2400" dirty="0"/>
              <a:t> access to data using passwords, PINs, and secure storage</a:t>
            </a:r>
          </a:p>
          <a:p>
            <a:endParaRPr lang="en-US" sz="2400" dirty="0"/>
          </a:p>
          <a:p>
            <a:r>
              <a:rPr lang="en-US" sz="2400" b="1" u="sng" dirty="0"/>
              <a:t>Integrity</a:t>
            </a:r>
            <a:r>
              <a:rPr lang="en-US" sz="2400" dirty="0"/>
              <a:t>: Protect data from </a:t>
            </a:r>
            <a:r>
              <a:rPr lang="en-US" sz="2400" dirty="0" err="1"/>
              <a:t>unauthorised</a:t>
            </a:r>
            <a:r>
              <a:rPr lang="en-US" sz="2400" dirty="0"/>
              <a:t> changes with access controls and read/write restrictions</a:t>
            </a:r>
          </a:p>
          <a:p>
            <a:endParaRPr lang="en-US" sz="2400" dirty="0"/>
          </a:p>
          <a:p>
            <a:r>
              <a:rPr lang="en-US" sz="2400" b="1" u="sng" dirty="0"/>
              <a:t>Availability</a:t>
            </a:r>
            <a:r>
              <a:rPr lang="en-US" sz="2400" dirty="0"/>
              <a:t>: Ensure data is accessible when needed; threats include power failures or cyberattacks like DoS</a:t>
            </a:r>
          </a:p>
          <a:p>
            <a:pPr marL="0" lvl="0" indent="0">
              <a:buNone/>
            </a:pPr>
            <a:endParaRPr lang="en-GB" sz="2400" dirty="0">
              <a:latin typeface="Gill Sans MT"/>
            </a:endParaRPr>
          </a:p>
        </p:txBody>
      </p:sp>
      <p:pic>
        <p:nvPicPr>
          <p:cNvPr id="1027" name="Picture 3">
            <a:extLst>
              <a:ext uri="{FF2B5EF4-FFF2-40B4-BE49-F238E27FC236}">
                <a16:creationId xmlns:a16="http://schemas.microsoft.com/office/drawing/2014/main" id="{04363994-B941-A5A2-6DD7-C319A1BD9D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0807" y="788566"/>
            <a:ext cx="1668140" cy="1478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464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766EC-FCAA-2C0C-CF53-BAF469C19A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47E449-6258-C0B0-741F-F51569404121}"/>
              </a:ext>
            </a:extLst>
          </p:cNvPr>
          <p:cNvSpPr>
            <a:spLocks noGrp="1"/>
          </p:cNvSpPr>
          <p:nvPr>
            <p:ph type="title"/>
          </p:nvPr>
        </p:nvSpPr>
        <p:spPr/>
        <p:txBody>
          <a:bodyPr lIns="91440" tIns="45720" rIns="91440" bIns="45720" anchor="b">
            <a:normAutofit fontScale="90000"/>
          </a:bodyPr>
          <a:lstStyle/>
          <a:p>
            <a:r>
              <a:rPr lang="en-US" sz="2800" dirty="0">
                <a:latin typeface="Gill Sans MT"/>
              </a:rPr>
              <a:t>(2.2) </a:t>
            </a:r>
            <a:r>
              <a:rPr lang="en-GB" sz="2800" dirty="0">
                <a:latin typeface="Gill Sans MT"/>
              </a:rPr>
              <a:t>Confidentiality, integrity and availability</a:t>
            </a:r>
            <a:endParaRPr lang="en-US" sz="2800" dirty="0">
              <a:latin typeface="Gill Sans MT"/>
            </a:endParaRPr>
          </a:p>
        </p:txBody>
      </p:sp>
      <p:sp>
        <p:nvSpPr>
          <p:cNvPr id="3" name="Content Placeholder 2">
            <a:extLst>
              <a:ext uri="{FF2B5EF4-FFF2-40B4-BE49-F238E27FC236}">
                <a16:creationId xmlns:a16="http://schemas.microsoft.com/office/drawing/2014/main" id="{A1D7A405-21D7-DDB9-D9DE-5DAD6F94CB33}"/>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b="1" dirty="0"/>
              <a:t>2.2.2	The </a:t>
            </a:r>
            <a:r>
              <a:rPr lang="en-GB" b="1" dirty="0" err="1"/>
              <a:t>Parkerian</a:t>
            </a:r>
            <a:r>
              <a:rPr lang="en-GB" b="1" dirty="0"/>
              <a:t> Hexad</a:t>
            </a:r>
            <a:endParaRPr lang="en-ZA" b="1" dirty="0"/>
          </a:p>
          <a:p>
            <a:pPr marL="0" lvl="0" indent="0">
              <a:buNone/>
            </a:pPr>
            <a:endParaRPr lang="en-GB" dirty="0"/>
          </a:p>
          <a:p>
            <a:r>
              <a:rPr lang="en-US" sz="2400" dirty="0"/>
              <a:t>Expands the CIA Triad with Possession, Authenticity, Utility</a:t>
            </a:r>
          </a:p>
          <a:p>
            <a:endParaRPr lang="en-US" sz="2400" dirty="0"/>
          </a:p>
          <a:p>
            <a:r>
              <a:rPr lang="en-US" sz="2400" dirty="0"/>
              <a:t>Integrity (Parker): Data must remain completely unchanged from its original state</a:t>
            </a:r>
          </a:p>
          <a:p>
            <a:endParaRPr lang="en-US" sz="2400" dirty="0"/>
          </a:p>
          <a:p>
            <a:r>
              <a:rPr lang="en-US" sz="2400" dirty="0"/>
              <a:t>Possession: Physical control of data storage; loss means loss of data access</a:t>
            </a:r>
          </a:p>
          <a:p>
            <a:endParaRPr lang="en-US" sz="2400" dirty="0"/>
          </a:p>
          <a:p>
            <a:r>
              <a:rPr lang="en-US" sz="2400" dirty="0"/>
              <a:t>Authenticity: Ability to verify the source of information (e.g. email origin)</a:t>
            </a:r>
          </a:p>
          <a:p>
            <a:endParaRPr lang="en-US" sz="2400" dirty="0"/>
          </a:p>
          <a:p>
            <a:r>
              <a:rPr lang="en-US" sz="2400" dirty="0"/>
              <a:t>Utility: The usefulness or value of data, measured by degree (not just yes/no)</a:t>
            </a:r>
          </a:p>
        </p:txBody>
      </p:sp>
      <p:pic>
        <p:nvPicPr>
          <p:cNvPr id="5122" name="Picture 2" descr="Document Icon Vector Art, Icons, and Graphics for Free Download">
            <a:extLst>
              <a:ext uri="{FF2B5EF4-FFF2-40B4-BE49-F238E27FC236}">
                <a16:creationId xmlns:a16="http://schemas.microsoft.com/office/drawing/2014/main" id="{4B9BD652-4432-5451-DB2A-3946D024EA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931" y="416886"/>
            <a:ext cx="4030211" cy="1343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3950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95A92-901A-26E6-F04A-6DEFDE330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7E7987-1236-6285-6784-5F8A1C5B95B7}"/>
              </a:ext>
            </a:extLst>
          </p:cNvPr>
          <p:cNvSpPr>
            <a:spLocks noGrp="1"/>
          </p:cNvSpPr>
          <p:nvPr>
            <p:ph type="title"/>
          </p:nvPr>
        </p:nvSpPr>
        <p:spPr/>
        <p:txBody>
          <a:bodyPr lIns="91440" tIns="45720" rIns="91440" bIns="45720" anchor="b">
            <a:normAutofit fontScale="90000"/>
          </a:bodyPr>
          <a:lstStyle/>
          <a:p>
            <a:r>
              <a:rPr lang="en-US" sz="2800" dirty="0">
                <a:latin typeface="Gill Sans MT"/>
              </a:rPr>
              <a:t>(2.2) </a:t>
            </a:r>
            <a:r>
              <a:rPr lang="en-GB" sz="2800" dirty="0">
                <a:latin typeface="Gill Sans MT"/>
              </a:rPr>
              <a:t>Confidentiality, integrity and availability</a:t>
            </a:r>
            <a:endParaRPr lang="en-US" sz="2800" dirty="0">
              <a:latin typeface="Gill Sans MT"/>
            </a:endParaRPr>
          </a:p>
        </p:txBody>
      </p:sp>
      <p:sp>
        <p:nvSpPr>
          <p:cNvPr id="3" name="Content Placeholder 2">
            <a:extLst>
              <a:ext uri="{FF2B5EF4-FFF2-40B4-BE49-F238E27FC236}">
                <a16:creationId xmlns:a16="http://schemas.microsoft.com/office/drawing/2014/main" id="{8A9E3E65-513C-C67D-AB2C-5C4FEE4281CD}"/>
              </a:ext>
            </a:extLst>
          </p:cNvPr>
          <p:cNvSpPr>
            <a:spLocks noGrp="1"/>
          </p:cNvSpPr>
          <p:nvPr>
            <p:ph idx="1"/>
          </p:nvPr>
        </p:nvSpPr>
        <p:spPr>
          <a:xfrm>
            <a:off x="703235" y="1397479"/>
            <a:ext cx="6716828" cy="5266546"/>
          </a:xfrm>
        </p:spPr>
        <p:txBody>
          <a:bodyPr vert="horz" lIns="91440" tIns="45720" rIns="91440" bIns="45720" rtlCol="0" anchor="t">
            <a:noAutofit/>
          </a:bodyPr>
          <a:lstStyle/>
          <a:p>
            <a:pPr marL="0" indent="0">
              <a:buNone/>
            </a:pPr>
            <a:r>
              <a:rPr lang="en-GB" b="1" dirty="0"/>
              <a:t>2.2.3	Security attacks</a:t>
            </a:r>
            <a:endParaRPr lang="en-ZA" b="1" dirty="0"/>
          </a:p>
          <a:p>
            <a:pPr marL="0" lvl="0" indent="0">
              <a:buNone/>
            </a:pPr>
            <a:endParaRPr lang="en-GB" dirty="0"/>
          </a:p>
          <a:p>
            <a:pPr marL="0" indent="0">
              <a:buNone/>
            </a:pPr>
            <a:r>
              <a:rPr lang="en-US" dirty="0">
                <a:solidFill>
                  <a:schemeClr val="accent4">
                    <a:lumMod val="50000"/>
                  </a:schemeClr>
                </a:solidFill>
              </a:rPr>
              <a:t>Security Attacks target data at rest or data in motion </a:t>
            </a:r>
          </a:p>
          <a:p>
            <a:endParaRPr lang="en-US" dirty="0">
              <a:solidFill>
                <a:schemeClr val="accent4">
                  <a:lumMod val="50000"/>
                </a:schemeClr>
              </a:solidFill>
            </a:endParaRPr>
          </a:p>
          <a:p>
            <a:r>
              <a:rPr lang="en-US" b="1" u="sng" dirty="0">
                <a:solidFill>
                  <a:schemeClr val="accent4">
                    <a:lumMod val="50000"/>
                  </a:schemeClr>
                </a:solidFill>
              </a:rPr>
              <a:t>Interception</a:t>
            </a:r>
            <a:r>
              <a:rPr lang="en-US" dirty="0">
                <a:solidFill>
                  <a:schemeClr val="accent4">
                    <a:lumMod val="50000"/>
                  </a:schemeClr>
                </a:solidFill>
              </a:rPr>
              <a:t>: </a:t>
            </a:r>
            <a:r>
              <a:rPr lang="en-US" dirty="0" err="1">
                <a:solidFill>
                  <a:schemeClr val="accent4">
                    <a:lumMod val="50000"/>
                  </a:schemeClr>
                </a:solidFill>
              </a:rPr>
              <a:t>Unauthorised</a:t>
            </a:r>
            <a:r>
              <a:rPr lang="en-US" dirty="0">
                <a:solidFill>
                  <a:schemeClr val="accent4">
                    <a:lumMod val="50000"/>
                  </a:schemeClr>
                </a:solidFill>
              </a:rPr>
              <a:t> access to data or apps; often hard to detect </a:t>
            </a:r>
          </a:p>
          <a:p>
            <a:endParaRPr lang="en-US" dirty="0">
              <a:solidFill>
                <a:schemeClr val="accent4">
                  <a:lumMod val="50000"/>
                </a:schemeClr>
              </a:solidFill>
            </a:endParaRPr>
          </a:p>
          <a:p>
            <a:r>
              <a:rPr lang="en-US" b="1" u="sng" dirty="0">
                <a:solidFill>
                  <a:schemeClr val="accent4">
                    <a:lumMod val="50000"/>
                  </a:schemeClr>
                </a:solidFill>
              </a:rPr>
              <a:t>Interruption</a:t>
            </a:r>
            <a:r>
              <a:rPr lang="en-US" dirty="0">
                <a:solidFill>
                  <a:schemeClr val="accent4">
                    <a:lumMod val="50000"/>
                  </a:schemeClr>
                </a:solidFill>
              </a:rPr>
              <a:t>: Disrupts user access; impacts data integrity and availability </a:t>
            </a:r>
          </a:p>
          <a:p>
            <a:endParaRPr lang="en-US" dirty="0">
              <a:solidFill>
                <a:schemeClr val="accent4">
                  <a:lumMod val="50000"/>
                </a:schemeClr>
              </a:solidFill>
            </a:endParaRPr>
          </a:p>
          <a:p>
            <a:r>
              <a:rPr lang="en-US" b="1" u="sng" dirty="0">
                <a:solidFill>
                  <a:schemeClr val="accent4">
                    <a:lumMod val="50000"/>
                  </a:schemeClr>
                </a:solidFill>
              </a:rPr>
              <a:t>Modification</a:t>
            </a:r>
            <a:r>
              <a:rPr lang="en-US" dirty="0">
                <a:solidFill>
                  <a:schemeClr val="accent4">
                    <a:lumMod val="50000"/>
                  </a:schemeClr>
                </a:solidFill>
              </a:rPr>
              <a:t>: </a:t>
            </a:r>
            <a:r>
              <a:rPr lang="en-US" dirty="0" err="1">
                <a:solidFill>
                  <a:schemeClr val="accent4">
                    <a:lumMod val="50000"/>
                  </a:schemeClr>
                </a:solidFill>
              </a:rPr>
              <a:t>Unauthorised</a:t>
            </a:r>
            <a:r>
              <a:rPr lang="en-US" dirty="0">
                <a:solidFill>
                  <a:schemeClr val="accent4">
                    <a:lumMod val="50000"/>
                  </a:schemeClr>
                </a:solidFill>
              </a:rPr>
              <a:t> changes to data; compromises CIA principles </a:t>
            </a:r>
          </a:p>
          <a:p>
            <a:endParaRPr lang="en-US" dirty="0">
              <a:solidFill>
                <a:schemeClr val="accent4">
                  <a:lumMod val="50000"/>
                </a:schemeClr>
              </a:solidFill>
            </a:endParaRPr>
          </a:p>
          <a:p>
            <a:r>
              <a:rPr lang="en-US" b="1" u="sng" dirty="0">
                <a:solidFill>
                  <a:schemeClr val="accent4">
                    <a:lumMod val="50000"/>
                  </a:schemeClr>
                </a:solidFill>
              </a:rPr>
              <a:t>Fabrication</a:t>
            </a:r>
            <a:r>
              <a:rPr lang="en-US" dirty="0">
                <a:solidFill>
                  <a:schemeClr val="accent4">
                    <a:lumMod val="50000"/>
                  </a:schemeClr>
                </a:solidFill>
              </a:rPr>
              <a:t>: Creates fake data or processes; affects system integrity and availability </a:t>
            </a:r>
          </a:p>
          <a:p>
            <a:pPr marL="0" lvl="0" indent="0">
              <a:buNone/>
            </a:pPr>
            <a:endParaRPr lang="en-GB" sz="2400" dirty="0">
              <a:latin typeface="Gill Sans MT"/>
            </a:endParaRPr>
          </a:p>
        </p:txBody>
      </p:sp>
      <p:pic>
        <p:nvPicPr>
          <p:cNvPr id="2052" name="Picture 4" descr="What is a cyber attack? Recent examples show disturbing trends | CSO Online">
            <a:extLst>
              <a:ext uri="{FF2B5EF4-FFF2-40B4-BE49-F238E27FC236}">
                <a16:creationId xmlns:a16="http://schemas.microsoft.com/office/drawing/2014/main" id="{339614EE-BDC3-8767-3511-E841A11E3F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3678" y="3859944"/>
            <a:ext cx="4125636" cy="2750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588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22B84-E3E9-DC22-70CF-F3F9398007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671EC8-1A13-BFF3-CC82-F053B0CE2FDE}"/>
              </a:ext>
            </a:extLst>
          </p:cNvPr>
          <p:cNvSpPr>
            <a:spLocks noGrp="1"/>
          </p:cNvSpPr>
          <p:nvPr>
            <p:ph type="title"/>
          </p:nvPr>
        </p:nvSpPr>
        <p:spPr/>
        <p:txBody>
          <a:bodyPr lIns="91440" tIns="45720" rIns="91440" bIns="45720" anchor="b">
            <a:normAutofit fontScale="90000"/>
          </a:bodyPr>
          <a:lstStyle/>
          <a:p>
            <a:r>
              <a:rPr lang="en-US" sz="2800" dirty="0">
                <a:latin typeface="Gill Sans MT"/>
              </a:rPr>
              <a:t>(2.2) </a:t>
            </a:r>
            <a:r>
              <a:rPr lang="en-GB" sz="2800" dirty="0">
                <a:latin typeface="Gill Sans MT"/>
              </a:rPr>
              <a:t>Confidentiality, integrity and availability</a:t>
            </a:r>
            <a:endParaRPr lang="en-US" sz="2800" dirty="0">
              <a:latin typeface="Gill Sans MT"/>
            </a:endParaRPr>
          </a:p>
        </p:txBody>
      </p:sp>
      <p:sp>
        <p:nvSpPr>
          <p:cNvPr id="3" name="Content Placeholder 2">
            <a:extLst>
              <a:ext uri="{FF2B5EF4-FFF2-40B4-BE49-F238E27FC236}">
                <a16:creationId xmlns:a16="http://schemas.microsoft.com/office/drawing/2014/main" id="{ED5270D6-64BD-95AC-2CA8-89428F41E4D8}"/>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b="1" dirty="0"/>
              <a:t>2.2.4	Threats, vulnerabilities and risk</a:t>
            </a:r>
            <a:endParaRPr lang="en-ZA" b="1" dirty="0"/>
          </a:p>
          <a:p>
            <a:pPr marL="0" lvl="0" indent="0">
              <a:buNone/>
            </a:pPr>
            <a:endParaRPr lang="en-GB" dirty="0"/>
          </a:p>
          <a:p>
            <a:r>
              <a:rPr lang="en-US" sz="2400" b="1" u="sng" dirty="0">
                <a:solidFill>
                  <a:schemeClr val="accent1">
                    <a:lumMod val="75000"/>
                  </a:schemeClr>
                </a:solidFill>
              </a:rPr>
              <a:t>Threat</a:t>
            </a:r>
            <a:r>
              <a:rPr lang="en-US" sz="2400" dirty="0"/>
              <a:t>: Potential action that can harm systems, data, or processes</a:t>
            </a:r>
          </a:p>
          <a:p>
            <a:endParaRPr lang="en-US" sz="2400" dirty="0"/>
          </a:p>
          <a:p>
            <a:r>
              <a:rPr lang="en-US" sz="2400" b="1" u="sng" dirty="0">
                <a:solidFill>
                  <a:schemeClr val="accent1">
                    <a:lumMod val="75000"/>
                  </a:schemeClr>
                </a:solidFill>
              </a:rPr>
              <a:t>Vulnerability</a:t>
            </a:r>
            <a:r>
              <a:rPr lang="en-US" sz="2400" dirty="0"/>
              <a:t>:  Weakness in hardware/software that can be exploited</a:t>
            </a:r>
          </a:p>
          <a:p>
            <a:endParaRPr lang="en-US" sz="2400" dirty="0"/>
          </a:p>
          <a:p>
            <a:r>
              <a:rPr lang="en-US" sz="2400" b="1" u="sng" dirty="0">
                <a:solidFill>
                  <a:schemeClr val="accent1">
                    <a:lumMod val="75000"/>
                  </a:schemeClr>
                </a:solidFill>
              </a:rPr>
              <a:t>Risk</a:t>
            </a:r>
            <a:r>
              <a:rPr lang="en-US" sz="2400" dirty="0"/>
              <a:t>: Likelihood of harm when both a threat and vulnerability exist</a:t>
            </a:r>
          </a:p>
          <a:p>
            <a:endParaRPr lang="en-US" sz="2400" dirty="0"/>
          </a:p>
          <a:p>
            <a:r>
              <a:rPr lang="en-US" sz="2400" b="1" u="sng" dirty="0">
                <a:solidFill>
                  <a:schemeClr val="accent1">
                    <a:lumMod val="75000"/>
                  </a:schemeClr>
                </a:solidFill>
              </a:rPr>
              <a:t>Impact</a:t>
            </a:r>
            <a:r>
              <a:rPr lang="en-US" sz="2400" dirty="0"/>
              <a:t>: Measures the potential damage based on asset value</a:t>
            </a:r>
          </a:p>
          <a:p>
            <a:pPr marL="0" lvl="0" indent="0">
              <a:buNone/>
            </a:pPr>
            <a:endParaRPr lang="en-GB" sz="2400" dirty="0">
              <a:latin typeface="Gill Sans MT"/>
            </a:endParaRPr>
          </a:p>
        </p:txBody>
      </p:sp>
      <p:pic>
        <p:nvPicPr>
          <p:cNvPr id="6146" name="Picture 2" descr="10 Types of Cyber Security Attacks in IoT | MicroAI™">
            <a:extLst>
              <a:ext uri="{FF2B5EF4-FFF2-40B4-BE49-F238E27FC236}">
                <a16:creationId xmlns:a16="http://schemas.microsoft.com/office/drawing/2014/main" id="{3C5D53AB-A96A-678C-4256-29890ED77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5260" y="4847963"/>
            <a:ext cx="4348292" cy="190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873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43FCE-D394-DA50-4C7A-146B48E122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0AF3D8-7B75-7F62-3BE4-7DF130EF887A}"/>
              </a:ext>
            </a:extLst>
          </p:cNvPr>
          <p:cNvSpPr>
            <a:spLocks noGrp="1"/>
          </p:cNvSpPr>
          <p:nvPr>
            <p:ph type="title"/>
          </p:nvPr>
        </p:nvSpPr>
        <p:spPr/>
        <p:txBody>
          <a:bodyPr lIns="91440" tIns="45720" rIns="91440" bIns="45720" anchor="b">
            <a:normAutofit fontScale="90000"/>
          </a:bodyPr>
          <a:lstStyle/>
          <a:p>
            <a:r>
              <a:rPr lang="en-US" sz="2800" dirty="0">
                <a:latin typeface="Gill Sans MT"/>
              </a:rPr>
              <a:t>(2.2) </a:t>
            </a:r>
            <a:r>
              <a:rPr lang="en-GB" sz="2800" dirty="0">
                <a:latin typeface="Gill Sans MT"/>
              </a:rPr>
              <a:t>Confidentiality, integrity and availability</a:t>
            </a:r>
            <a:endParaRPr lang="en-US" sz="2800" dirty="0">
              <a:latin typeface="Gill Sans MT"/>
            </a:endParaRPr>
          </a:p>
        </p:txBody>
      </p:sp>
      <p:sp>
        <p:nvSpPr>
          <p:cNvPr id="3" name="Content Placeholder 2">
            <a:extLst>
              <a:ext uri="{FF2B5EF4-FFF2-40B4-BE49-F238E27FC236}">
                <a16:creationId xmlns:a16="http://schemas.microsoft.com/office/drawing/2014/main" id="{0638E845-3F24-D83F-2624-965EFC64C488}"/>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dirty="0"/>
              <a:t>Activity</a:t>
            </a:r>
            <a:endParaRPr lang="en-ZA" dirty="0"/>
          </a:p>
          <a:p>
            <a:pPr marL="0" indent="0">
              <a:buNone/>
            </a:pPr>
            <a:r>
              <a:rPr lang="en-GB" dirty="0"/>
              <a:t> </a:t>
            </a:r>
            <a:endParaRPr lang="en-ZA" dirty="0"/>
          </a:p>
          <a:p>
            <a:r>
              <a:rPr lang="en-GB" dirty="0"/>
              <a:t>Study the following article: </a:t>
            </a:r>
            <a:endParaRPr lang="en-ZA" dirty="0"/>
          </a:p>
          <a:p>
            <a:r>
              <a:rPr lang="en-GB" dirty="0"/>
              <a:t>Title: </a:t>
            </a:r>
            <a:r>
              <a:rPr lang="en-ZA" dirty="0"/>
              <a:t>What is the difference between a threat, a vulnerability, and a risk?</a:t>
            </a:r>
          </a:p>
          <a:p>
            <a:r>
              <a:rPr lang="en-GB" dirty="0" err="1"/>
              <a:t>Link:</a:t>
            </a:r>
            <a:r>
              <a:rPr lang="en-GB" u="sng" dirty="0" err="1">
                <a:hlinkClick r:id="rId2"/>
              </a:rPr>
              <a:t>https</a:t>
            </a:r>
            <a:r>
              <a:rPr lang="en-GB" u="sng" dirty="0">
                <a:hlinkClick r:id="rId2"/>
              </a:rPr>
              <a:t>://www.sectigo.com/resource-library/what-is-the-difference-between-a-threat-a-vulnerability-and-a-risk</a:t>
            </a:r>
            <a:endParaRPr lang="en-ZA" dirty="0"/>
          </a:p>
          <a:p>
            <a:r>
              <a:rPr lang="en-GB" dirty="0"/>
              <a:t>Time allocation: 10 minutes</a:t>
            </a:r>
            <a:endParaRPr lang="en-ZA" dirty="0"/>
          </a:p>
          <a:p>
            <a:pPr marL="0" lvl="0" indent="0">
              <a:buNone/>
            </a:pPr>
            <a:endParaRPr lang="en-GB" sz="2400" dirty="0">
              <a:latin typeface="Gill Sans MT"/>
            </a:endParaRPr>
          </a:p>
        </p:txBody>
      </p:sp>
    </p:spTree>
    <p:extLst>
      <p:ext uri="{BB962C8B-B14F-4D97-AF65-F5344CB8AC3E}">
        <p14:creationId xmlns:p14="http://schemas.microsoft.com/office/powerpoint/2010/main" val="210102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D8FD9-9BCD-1D0B-7BFE-DFED332D60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1B976-A688-0E21-DA19-7F389D66C497}"/>
              </a:ext>
            </a:extLst>
          </p:cNvPr>
          <p:cNvSpPr>
            <a:spLocks noGrp="1"/>
          </p:cNvSpPr>
          <p:nvPr>
            <p:ph type="title"/>
          </p:nvPr>
        </p:nvSpPr>
        <p:spPr/>
        <p:txBody>
          <a:bodyPr lIns="91440" tIns="45720" rIns="91440" bIns="45720" anchor="b">
            <a:normAutofit fontScale="90000"/>
          </a:bodyPr>
          <a:lstStyle/>
          <a:p>
            <a:r>
              <a:rPr lang="en-US" sz="2800" dirty="0">
                <a:latin typeface="Gill Sans MT"/>
              </a:rPr>
              <a:t>(2.2) </a:t>
            </a:r>
            <a:r>
              <a:rPr lang="en-GB" sz="2800" dirty="0">
                <a:latin typeface="Gill Sans MT"/>
              </a:rPr>
              <a:t>Confidentiality, integrity and availability</a:t>
            </a:r>
            <a:endParaRPr lang="en-US" sz="2800" dirty="0">
              <a:latin typeface="Gill Sans MT"/>
            </a:endParaRPr>
          </a:p>
        </p:txBody>
      </p:sp>
      <p:sp>
        <p:nvSpPr>
          <p:cNvPr id="3" name="Content Placeholder 2">
            <a:extLst>
              <a:ext uri="{FF2B5EF4-FFF2-40B4-BE49-F238E27FC236}">
                <a16:creationId xmlns:a16="http://schemas.microsoft.com/office/drawing/2014/main" id="{B111A414-5CEB-E95F-B94B-D6931FAA29E4}"/>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b="1" dirty="0"/>
              <a:t>2.2.5	Risk management</a:t>
            </a:r>
            <a:endParaRPr lang="en-ZA" b="1" dirty="0"/>
          </a:p>
          <a:p>
            <a:pPr marL="0" lvl="0" indent="0">
              <a:buNone/>
            </a:pPr>
            <a:endParaRPr lang="en-GB" dirty="0"/>
          </a:p>
          <a:p>
            <a:r>
              <a:rPr lang="en-US" sz="2400" dirty="0"/>
              <a:t>Step 1: Identify key assets and their role in business functions</a:t>
            </a:r>
          </a:p>
          <a:p>
            <a:endParaRPr lang="en-US" sz="2400" dirty="0"/>
          </a:p>
          <a:p>
            <a:r>
              <a:rPr lang="en-US" sz="2400" dirty="0"/>
              <a:t>Step 2: Identify threats using models like CIA Triad or </a:t>
            </a:r>
            <a:r>
              <a:rPr lang="en-US" sz="2400" dirty="0" err="1"/>
              <a:t>Parkerian</a:t>
            </a:r>
            <a:r>
              <a:rPr lang="en-US" sz="2400" dirty="0"/>
              <a:t> Hexad</a:t>
            </a:r>
          </a:p>
          <a:p>
            <a:endParaRPr lang="en-US" sz="2400" dirty="0"/>
          </a:p>
          <a:p>
            <a:r>
              <a:rPr lang="en-US" sz="2400" dirty="0"/>
              <a:t>Step 3: Identify vulnerabilities linked to those threats</a:t>
            </a:r>
          </a:p>
          <a:p>
            <a:endParaRPr lang="en-US" sz="2400" dirty="0"/>
          </a:p>
          <a:p>
            <a:r>
              <a:rPr lang="en-US" sz="2400" dirty="0"/>
              <a:t>Step 4: Assess risks by matching threats to vulnerabilities</a:t>
            </a:r>
          </a:p>
          <a:p>
            <a:endParaRPr lang="en-US" sz="2400" dirty="0"/>
          </a:p>
          <a:p>
            <a:r>
              <a:rPr lang="en-US" sz="2400" dirty="0"/>
              <a:t>Step 5: Mitigate risks with physical, technical, or administrative controls</a:t>
            </a:r>
          </a:p>
          <a:p>
            <a:pPr marL="0" lvl="0" indent="0">
              <a:buNone/>
            </a:pPr>
            <a:endParaRPr lang="en-GB" sz="2400" dirty="0">
              <a:latin typeface="Gill Sans MT"/>
            </a:endParaRPr>
          </a:p>
        </p:txBody>
      </p:sp>
      <p:pic>
        <p:nvPicPr>
          <p:cNvPr id="7170" name="Picture 2" descr="Steps Images – Browse 4,755,465 Stock Photos, Vectors, and Video | Adobe  Stock">
            <a:extLst>
              <a:ext uri="{FF2B5EF4-FFF2-40B4-BE49-F238E27FC236}">
                <a16:creationId xmlns:a16="http://schemas.microsoft.com/office/drawing/2014/main" id="{B6352329-95DE-E7EC-8F76-AF58DFC20E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2637"/>
          <a:stretch>
            <a:fillRect/>
          </a:stretch>
        </p:blipFill>
        <p:spPr bwMode="auto">
          <a:xfrm>
            <a:off x="9285171" y="253955"/>
            <a:ext cx="2681723" cy="18432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7803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Wte7FFFa"/>
  <p:tag name="ARTICULATE_PROJECT_OPEN" val="0"/>
  <p:tag name="ARTICULATE_DESIGN_ID_WHITE VIDEO BOX" val="5d6qpBLd"/>
  <p:tag name="ARTICULATE_SLIDE_THUMBNAIL_REFRESH" val="1"/>
  <p:tag name="ARTICULATE_SLIDE_COUNT" val="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Video bo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X template for recordings 22-05-20" id="{921E9A64-9EE8-41E5-B16D-75918ADC9A75}" vid="{93481CF0-EFEC-407E-B05B-10CF0C39BF0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b29e309-5067-420f-889f-e44dba4a11cd" xsi:nil="true"/>
    <lcf76f155ced4ddcb4097134ff3c332f xmlns="1acd542e-fec4-464b-a0b9-883f33ef757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45D3D289A6AA4A916B83A0E0727C46" ma:contentTypeVersion="17" ma:contentTypeDescription="Create a new document." ma:contentTypeScope="" ma:versionID="84e5ece7158e8e8306e9fbba08fd611c">
  <xsd:schema xmlns:xsd="http://www.w3.org/2001/XMLSchema" xmlns:xs="http://www.w3.org/2001/XMLSchema" xmlns:p="http://schemas.microsoft.com/office/2006/metadata/properties" xmlns:ns2="1acd542e-fec4-464b-a0b9-883f33ef757b" xmlns:ns3="0b29e309-5067-420f-889f-e44dba4a11cd" targetNamespace="http://schemas.microsoft.com/office/2006/metadata/properties" ma:root="true" ma:fieldsID="67e9d2fcb65732f760be310008c857af" ns2:_="" ns3:_="">
    <xsd:import namespace="1acd542e-fec4-464b-a0b9-883f33ef757b"/>
    <xsd:import namespace="0b29e309-5067-420f-889f-e44dba4a11c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cd542e-fec4-464b-a0b9-883f33ef75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038f4db-6faf-4b53-8a05-2b4e7a76ecb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b29e309-5067-420f-889f-e44dba4a11c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60ba2019-a0a6-437f-ae6b-c9df9d15834b}" ma:internalName="TaxCatchAll" ma:showField="CatchAllData" ma:web="0b29e309-5067-420f-889f-e44dba4a11c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13D81B-942C-496C-A014-1F2FF2DCFE2F}">
  <ds:schemaRefs>
    <ds:schemaRef ds:uri="0b29e309-5067-420f-889f-e44dba4a11cd"/>
    <ds:schemaRef ds:uri="1acd542e-fec4-464b-a0b9-883f33ef757b"/>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649A2F2-ED9F-4981-AECB-763E6E233A31}">
  <ds:schemaRefs>
    <ds:schemaRef ds:uri="0b29e309-5067-420f-889f-e44dba4a11cd"/>
    <ds:schemaRef ds:uri="1acd542e-fec4-464b-a0b9-883f33ef7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0EFFDE1-1B60-4745-8B4D-AE611BB3A2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289</TotalTime>
  <Words>1958</Words>
  <Application>Microsoft Office PowerPoint</Application>
  <PresentationFormat>Widescreen</PresentationFormat>
  <Paragraphs>286</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Gill Sans MT</vt:lpstr>
      <vt:lpstr>Wingdings</vt:lpstr>
      <vt:lpstr>White Video box</vt:lpstr>
      <vt:lpstr>ISP152 – Topic 2:  Principles of Information Security</vt:lpstr>
      <vt:lpstr>Module Outcomes</vt:lpstr>
      <vt:lpstr>(2.1) Introduction</vt:lpstr>
      <vt:lpstr>(2.2) Confidentiality, integrity and availability</vt:lpstr>
      <vt:lpstr>(2.2) Confidentiality, integrity and availability</vt:lpstr>
      <vt:lpstr>(2.2) Confidentiality, integrity and availability</vt:lpstr>
      <vt:lpstr>(2.2) Confidentiality, integrity and availability</vt:lpstr>
      <vt:lpstr>(2.2) Confidentiality, integrity and availability</vt:lpstr>
      <vt:lpstr>(2.2) Confidentiality, integrity and availability</vt:lpstr>
      <vt:lpstr>(2.2) Confidentiality, integrity and availability</vt:lpstr>
      <vt:lpstr>(2.2) Confidentiality, integrity and availability</vt:lpstr>
      <vt:lpstr>(2.3) Identification, authentication, authorisation and access control</vt:lpstr>
      <vt:lpstr>(2.3) Identification, authentication, authorisation and access control</vt:lpstr>
      <vt:lpstr>(2.3) Identification, authentication, authorisation and access control</vt:lpstr>
      <vt:lpstr>(2.3) Identification, authentication, authorisation and access control</vt:lpstr>
      <vt:lpstr>(2.3) Identification, authentication, authorisation and access control</vt:lpstr>
      <vt:lpstr>(2.3) Identification, authentication, authorisation and access control</vt:lpstr>
      <vt:lpstr>(2.3) Identification, authentication, authorisation and access control</vt:lpstr>
      <vt:lpstr>(2.3) Identification, authentication, authorisation and access control</vt:lpstr>
      <vt:lpstr>(2.4) Auditing, accountability and legal/regulatory compliance</vt:lpstr>
      <vt:lpstr>(2.4) Auditing, accountability and legal/regulatory compliance</vt:lpstr>
      <vt:lpstr>(2.4) Auditing, accountability and legal/regulatory compliance</vt:lpstr>
      <vt:lpstr>(2.4) Auditing, accountability and legal/regulatory compliance</vt:lpstr>
      <vt:lpstr>(2.4) Auditing, accountability and legal/regulatory compliance</vt:lpstr>
      <vt:lpstr>(2.4) Auditing, accountability and legal/regulatory compliance</vt:lpstr>
      <vt:lpstr>(2.4) Auditing, accountability and legal/regulatory compliance</vt:lpstr>
      <vt:lpstr>(2.4) Auditing, accountability and legal/regulatory compliance</vt:lpstr>
      <vt:lpstr>(2.4) Auditing, accountability and legal/regulatory compliance</vt:lpstr>
      <vt:lpstr>(2.4) Auditing, accountability and legal/regulatory compliance</vt:lpstr>
      <vt:lpstr>(2.4) Auditing, accountability and legal/regulatory compliance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Sykes, Debbie (Ms) - Delta</dc:creator>
  <cp:lastModifiedBy>Sonja Visagie (STADIO - Centurion)</cp:lastModifiedBy>
  <cp:revision>647</cp:revision>
  <dcterms:created xsi:type="dcterms:W3CDTF">2021-02-17T07:10:33Z</dcterms:created>
  <dcterms:modified xsi:type="dcterms:W3CDTF">2025-07-22T13:18:50Z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C5361F15-C82A-40D1-A4E6-5713AE67191D</vt:lpwstr>
  </property>
  <property fmtid="{D5CDD505-2E9C-101B-9397-08002B2CF9AE}" pid="3" name="ArticulatePath">
    <vt:lpwstr>Presentation1</vt:lpwstr>
  </property>
  <property fmtid="{D5CDD505-2E9C-101B-9397-08002B2CF9AE}" pid="4" name="ContentTypeId">
    <vt:lpwstr>0x010100CA45D3D289A6AA4A916B83A0E0727C46</vt:lpwstr>
  </property>
</Properties>
</file>