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300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4" r:id="rId59"/>
    <p:sldId id="315" r:id="rId60"/>
    <p:sldId id="316" r:id="rId61"/>
    <p:sldId id="317" r:id="rId62"/>
    <p:sldId id="319" r:id="rId63"/>
    <p:sldId id="318" r:id="rId64"/>
    <p:sldId id="320" r:id="rId65"/>
    <p:sldId id="321" r:id="rId66"/>
    <p:sldId id="322" r:id="rId67"/>
    <p:sldId id="324" r:id="rId68"/>
    <p:sldId id="323" r:id="rId69"/>
    <p:sldId id="325" r:id="rId70"/>
    <p:sldId id="326" r:id="rId71"/>
    <p:sldId id="327" r:id="rId72"/>
    <p:sldId id="328" r:id="rId73"/>
    <p:sldId id="329" r:id="rId74"/>
    <p:sldId id="331" r:id="rId75"/>
    <p:sldId id="330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9" d="100"/>
          <a:sy n="69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7254A-4D48-40F3-9387-4D578C54C644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01ADF-BD66-4316-AD1B-B543E9F053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21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01ADF-BD66-4316-AD1B-B543E9F0536C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80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5638AE-D29E-4AB7-9F2B-AA3939657AC2}" type="datetimeFigureOut">
              <a:rPr lang="pt-BR" smtClean="0"/>
              <a:t>06/03/2020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B17E8F-07D1-4DC8-9F97-0550A9D815E4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 smtClean="0"/>
              <a:t>Sinais da Informação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928656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Sistemas </a:t>
            </a:r>
            <a:r>
              <a:rPr lang="pt-BR" dirty="0" smtClean="0"/>
              <a:t>de Telecomunicações</a:t>
            </a:r>
          </a:p>
          <a:p>
            <a:r>
              <a:rPr lang="pt-BR" dirty="0" smtClean="0"/>
              <a:t>Prof. Henrique Bezerra</a:t>
            </a:r>
          </a:p>
          <a:p>
            <a:endParaRPr lang="pt-BR" dirty="0" smtClean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777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Sinal Periódico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sinal periódico pode ser:</a:t>
            </a:r>
          </a:p>
          <a:p>
            <a:pPr lvl="1"/>
            <a:r>
              <a:rPr lang="pt-BR" dirty="0" smtClean="0"/>
              <a:t>Assimétrico: </a:t>
            </a:r>
            <a:r>
              <a:rPr lang="pt-BR" dirty="0" err="1" smtClean="0"/>
              <a:t>semiciclo</a:t>
            </a:r>
            <a:r>
              <a:rPr lang="pt-BR" dirty="0" smtClean="0"/>
              <a:t> positivo difere do negativo;</a:t>
            </a:r>
          </a:p>
          <a:p>
            <a:pPr lvl="1"/>
            <a:r>
              <a:rPr lang="pt-BR" dirty="0" smtClean="0"/>
              <a:t>Simétrico: </a:t>
            </a:r>
            <a:r>
              <a:rPr lang="pt-BR" dirty="0" err="1" smtClean="0"/>
              <a:t>semiciclos</a:t>
            </a:r>
            <a:r>
              <a:rPr lang="pt-BR" dirty="0" smtClean="0"/>
              <a:t> semelhantes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O sinal senoidal é o sinal periódico mais utilizado, pois é um sinal simples e puro. Muito utilizado em ensaios nas telecomunicações.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3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Decibel(dB)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20888"/>
            <a:ext cx="9036497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7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Decibel(dB)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552700"/>
            <a:ext cx="8964488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2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Decibel(dB)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348880"/>
            <a:ext cx="7920879" cy="438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14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Sinal Periódico Assimétrico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828800"/>
            <a:ext cx="81153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1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Sinal Periódico Simétrico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244687"/>
              </p:ext>
            </p:extLst>
          </p:nvPr>
        </p:nvGraphicFramePr>
        <p:xfrm>
          <a:off x="1259632" y="1988840"/>
          <a:ext cx="6521251" cy="405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Visio" r:id="rId3" imgW="4257121" imgH="3766190" progId="Visio.Drawing.6">
                  <p:embed/>
                </p:oleObj>
              </mc:Choice>
              <mc:Fallback>
                <p:oleObj name="Visio" r:id="rId3" imgW="4257121" imgH="376619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88840"/>
                        <a:ext cx="6521251" cy="4051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1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Parâmetros e Unidades de Medidas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Alguns parâmetros utilizados nas medidas dos sinais da informação são:</a:t>
            </a:r>
          </a:p>
          <a:p>
            <a:pPr lvl="1"/>
            <a:r>
              <a:rPr lang="pt-BR" dirty="0" smtClean="0"/>
              <a:t>Tensão(E);</a:t>
            </a:r>
          </a:p>
          <a:p>
            <a:pPr lvl="1"/>
            <a:r>
              <a:rPr lang="pt-BR" dirty="0" smtClean="0"/>
              <a:t>Intensidade da corrente elétrica(I);</a:t>
            </a:r>
          </a:p>
          <a:p>
            <a:pPr lvl="1"/>
            <a:r>
              <a:rPr lang="pt-BR" dirty="0" smtClean="0"/>
              <a:t>Fase;</a:t>
            </a:r>
          </a:p>
          <a:p>
            <a:pPr lvl="1"/>
            <a:r>
              <a:rPr lang="pt-BR" dirty="0" smtClean="0"/>
              <a:t>Potência Elétrica(P).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7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Tensão Elétrica(E)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a diferença de potencial elétrico entre 2 pontos. Medido em Volt[V].</a:t>
            </a:r>
          </a:p>
          <a:p>
            <a:endParaRPr lang="pt-BR" dirty="0"/>
          </a:p>
          <a:p>
            <a:r>
              <a:rPr lang="pt-BR" dirty="0" smtClean="0"/>
              <a:t>Ao ser aplicada sobre uma resistência R, gera uma corrente I no circuito, seguindo a lei de Ohm: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E = R . I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3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Corrente Elétrica(I)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Fluxo ordenado de partícula portadoras de carga elétrica. Medida em Ampère[A].</a:t>
            </a:r>
          </a:p>
          <a:p>
            <a:endParaRPr lang="pt-BR" dirty="0"/>
          </a:p>
          <a:p>
            <a:r>
              <a:rPr lang="pt-BR" dirty="0" smtClean="0"/>
              <a:t>Obedecendo a lei de Ohm e conhecendo os valores da tensão e da resistência, pode-se calcular também a corrente. </a:t>
            </a:r>
          </a:p>
          <a:p>
            <a:endParaRPr lang="pt-BR" dirty="0"/>
          </a:p>
          <a:p>
            <a:r>
              <a:rPr lang="pt-BR" dirty="0" smtClean="0"/>
              <a:t>Pode ser dividida em </a:t>
            </a:r>
            <a:r>
              <a:rPr lang="pt-BR" dirty="0"/>
              <a:t>corrente contínua(fluxo ordenado de elétrons sempre numa </a:t>
            </a:r>
            <a:r>
              <a:rPr lang="pt-BR" dirty="0" smtClean="0"/>
              <a:t>direção) e </a:t>
            </a:r>
            <a:r>
              <a:rPr lang="pt-BR" dirty="0"/>
              <a:t>corrente alternada(sentido varia no </a:t>
            </a:r>
            <a:r>
              <a:rPr lang="pt-BR" dirty="0" smtClean="0"/>
              <a:t>tempo).</a:t>
            </a:r>
          </a:p>
        </p:txBody>
      </p:sp>
    </p:spTree>
    <p:extLst>
      <p:ext uri="{BB962C8B-B14F-4D97-AF65-F5344CB8AC3E}">
        <p14:creationId xmlns:p14="http://schemas.microsoft.com/office/powerpoint/2010/main" val="1726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Corrente Elétrica(I)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3051"/>
            <a:ext cx="3476625" cy="2586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 descr="http://www.sofisica.com.br/conteudos/Eletromagnetismo/Eletrodinamica/figuras/ccca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2060849"/>
            <a:ext cx="4400550" cy="258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Frequência(f)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Quantidade de ciclos por segundo do sinal periódico gerado. Medido em Hertz(Hz).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820733"/>
              </p:ext>
            </p:extLst>
          </p:nvPr>
        </p:nvGraphicFramePr>
        <p:xfrm>
          <a:off x="1691680" y="2996952"/>
          <a:ext cx="5666383" cy="3403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Visio" r:id="rId3" imgW="3717747" imgH="3766190" progId="Visio.Drawing.6">
                  <p:embed/>
                </p:oleObj>
              </mc:Choice>
              <mc:Fallback>
                <p:oleObj name="Visio" r:id="rId3" imgW="3717747" imgH="3766190" progId="Visio.Drawing.6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996952"/>
                        <a:ext cx="5666383" cy="3403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2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Medida, em tempo ou em ângulo, obtida em relação a uma referência fixa ou comparativa entre sinais.</a:t>
            </a:r>
          </a:p>
          <a:p>
            <a:endParaRPr lang="pt-BR" dirty="0"/>
          </a:p>
          <a:p>
            <a:r>
              <a:rPr lang="pt-BR" dirty="0" smtClean="0"/>
              <a:t>Um sinal pode estar em fase, atrasado ou adiantado em relação a outro sinal.</a:t>
            </a:r>
          </a:p>
          <a:p>
            <a:endParaRPr lang="pt-BR" dirty="0"/>
          </a:p>
          <a:p>
            <a:r>
              <a:rPr lang="pt-BR" dirty="0" smtClean="0"/>
              <a:t>A diferença de tempo entre sinais é chamado de retardo ou </a:t>
            </a:r>
            <a:r>
              <a:rPr lang="pt-BR" dirty="0" err="1" smtClean="0"/>
              <a:t>delay</a:t>
            </a:r>
            <a:r>
              <a:rPr lang="pt-BR" dirty="0" smtClean="0"/>
              <a:t>. Pode ser visto no osciloscópio.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762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942979"/>
              </p:ext>
            </p:extLst>
          </p:nvPr>
        </p:nvGraphicFramePr>
        <p:xfrm>
          <a:off x="1475656" y="1916832"/>
          <a:ext cx="6264696" cy="4483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Visio" r:id="rId3" imgW="3716447" imgH="3766190" progId="Visio.Drawing.6">
                  <p:embed/>
                </p:oleObj>
              </mc:Choice>
              <mc:Fallback>
                <p:oleObj name="Visio" r:id="rId3" imgW="3716447" imgH="3766190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916832"/>
                        <a:ext cx="6264696" cy="4483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40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fontes de informação geram dados, músicas, imagens.</a:t>
            </a:r>
          </a:p>
          <a:p>
            <a:endParaRPr lang="pt-BR" dirty="0"/>
          </a:p>
          <a:p>
            <a:r>
              <a:rPr lang="pt-BR" dirty="0" smtClean="0"/>
              <a:t>Para que ocorram as transmissões, esses dados precisam estar na forma de sinais.</a:t>
            </a:r>
          </a:p>
          <a:p>
            <a:endParaRPr lang="pt-BR" dirty="0"/>
          </a:p>
          <a:p>
            <a:r>
              <a:rPr lang="pt-BR" dirty="0" smtClean="0"/>
              <a:t>Os sinais podem ter várias naturezas: elétrica, eletromagnética, óptica.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30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Elétrica(P)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Equivale à energia elétrica gerada por uma fonte ou dissipada por uma carga. É medida em watt(w).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Pela lei de Ohm, pode-se ser calculada a potência dissipada por uma carga resistiva:</a:t>
            </a:r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744" y="4365104"/>
            <a:ext cx="3352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19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Elétrica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telecomunicações, os sinais são transmitidos em níveis muito baixos de potência. Sinais de menor potência necessitam de amplificadores de potência.</a:t>
            </a:r>
          </a:p>
          <a:p>
            <a:endParaRPr lang="pt-BR" dirty="0"/>
          </a:p>
          <a:p>
            <a:r>
              <a:rPr lang="pt-BR" dirty="0" smtClean="0"/>
              <a:t>Por isso, o valor de uma potência elétrica é dado utilizando-se múltiplos e submúltiplos de watt, como </a:t>
            </a:r>
            <a:r>
              <a:rPr lang="pt-BR" dirty="0" err="1" smtClean="0"/>
              <a:t>miliwatt</a:t>
            </a:r>
            <a:r>
              <a:rPr lang="pt-BR" dirty="0" smtClean="0"/>
              <a:t>(mW) ou megawatt(MW).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10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836712"/>
            <a:ext cx="5832648" cy="558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0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Sequência contínua do sinal gerado por uma fonte.</a:t>
            </a:r>
          </a:p>
          <a:p>
            <a:endParaRPr lang="pt-BR" dirty="0" smtClean="0"/>
          </a:p>
          <a:p>
            <a:r>
              <a:rPr lang="pt-BR" dirty="0" smtClean="0"/>
              <a:t>Uma onda pode ser usada no processo de modulação para possibilitar a transmissão de dados. Esta onda é chamada de portadora.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509120"/>
            <a:ext cx="55245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35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Modulação é o processo na qual a informação </a:t>
            </a:r>
            <a:r>
              <a:rPr lang="pt-BR" dirty="0" smtClean="0"/>
              <a:t>é adicionada </a:t>
            </a:r>
            <a:r>
              <a:rPr lang="pt-BR" dirty="0"/>
              <a:t>a ondas eletromagnéticas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Desta forma, </a:t>
            </a:r>
            <a:r>
              <a:rPr lang="pt-BR" dirty="0" smtClean="0"/>
              <a:t>qualquer </a:t>
            </a:r>
            <a:r>
              <a:rPr lang="pt-BR" dirty="0"/>
              <a:t>tipo de </a:t>
            </a:r>
            <a:r>
              <a:rPr lang="pt-BR" dirty="0" smtClean="0"/>
              <a:t>informação, até </a:t>
            </a:r>
            <a:r>
              <a:rPr lang="pt-BR" dirty="0"/>
              <a:t>mesmo a voz humana ou </a:t>
            </a:r>
            <a:r>
              <a:rPr lang="pt-BR" dirty="0" smtClean="0"/>
              <a:t>transmissão </a:t>
            </a:r>
            <a:r>
              <a:rPr lang="pt-BR" dirty="0"/>
              <a:t>de </a:t>
            </a:r>
            <a:r>
              <a:rPr lang="pt-BR" dirty="0" smtClean="0"/>
              <a:t>dados, </a:t>
            </a:r>
            <a:r>
              <a:rPr lang="pt-BR" dirty="0"/>
              <a:t>é transmitida </a:t>
            </a:r>
            <a:r>
              <a:rPr lang="pt-BR" dirty="0" smtClean="0"/>
              <a:t>numa onda </a:t>
            </a:r>
            <a:r>
              <a:rPr lang="pt-BR" dirty="0"/>
              <a:t>eletromagnética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O transmissor </a:t>
            </a:r>
            <a:r>
              <a:rPr lang="pt-BR" dirty="0" smtClean="0"/>
              <a:t> adiciona </a:t>
            </a:r>
            <a:r>
              <a:rPr lang="pt-BR" dirty="0"/>
              <a:t>a informação numa </a:t>
            </a:r>
            <a:r>
              <a:rPr lang="pt-BR" dirty="0" smtClean="0"/>
              <a:t>onda básica </a:t>
            </a:r>
            <a:r>
              <a:rPr lang="pt-BR" dirty="0"/>
              <a:t>de tal forma que poderá ser recuperada </a:t>
            </a:r>
            <a:r>
              <a:rPr lang="pt-BR" dirty="0" smtClean="0"/>
              <a:t>na parte </a:t>
            </a:r>
            <a:r>
              <a:rPr lang="pt-BR" dirty="0"/>
              <a:t>receptora através de um processo </a:t>
            </a:r>
            <a:r>
              <a:rPr lang="pt-BR" dirty="0" smtClean="0"/>
              <a:t>reverso chamado </a:t>
            </a:r>
            <a:r>
              <a:rPr lang="pt-BR" dirty="0" err="1" smtClean="0"/>
              <a:t>demodulação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34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Modulação </a:t>
            </a:r>
            <a:r>
              <a:rPr lang="pt-BR" dirty="0"/>
              <a:t>consiste em fazer com que </a:t>
            </a:r>
            <a:r>
              <a:rPr lang="pt-BR" dirty="0" smtClean="0"/>
              <a:t>um parâmetro </a:t>
            </a:r>
            <a:r>
              <a:rPr lang="pt-BR" dirty="0"/>
              <a:t>da onda portadora </a:t>
            </a:r>
            <a:r>
              <a:rPr lang="pt-BR" dirty="0" smtClean="0"/>
              <a:t>mude </a:t>
            </a:r>
            <a:r>
              <a:rPr lang="pt-BR" dirty="0"/>
              <a:t>de valor de acordo </a:t>
            </a:r>
            <a:r>
              <a:rPr lang="pt-BR" dirty="0" smtClean="0"/>
              <a:t>com a </a:t>
            </a:r>
            <a:r>
              <a:rPr lang="pt-BR" dirty="0"/>
              <a:t>variação do sinal </a:t>
            </a:r>
            <a:r>
              <a:rPr lang="pt-BR" dirty="0" err="1" smtClean="0"/>
              <a:t>modulante</a:t>
            </a:r>
            <a:r>
              <a:rPr lang="pt-BR" dirty="0" smtClean="0"/>
              <a:t>(normalmente uma </a:t>
            </a:r>
            <a:r>
              <a:rPr lang="pt-BR" dirty="0" err="1" smtClean="0"/>
              <a:t>senóide</a:t>
            </a:r>
            <a:r>
              <a:rPr lang="pt-BR" dirty="0" smtClean="0"/>
              <a:t>), </a:t>
            </a:r>
            <a:r>
              <a:rPr lang="pt-BR" dirty="0"/>
              <a:t>que é </a:t>
            </a:r>
            <a:r>
              <a:rPr lang="pt-BR" dirty="0" smtClean="0"/>
              <a:t>a informação </a:t>
            </a:r>
            <a:r>
              <a:rPr lang="pt-BR" dirty="0"/>
              <a:t>que se deseja </a:t>
            </a:r>
            <a:r>
              <a:rPr lang="pt-BR" dirty="0" smtClean="0"/>
              <a:t>transmitir.</a:t>
            </a:r>
          </a:p>
          <a:p>
            <a:endParaRPr lang="pt-BR" dirty="0"/>
          </a:p>
          <a:p>
            <a:r>
              <a:rPr lang="pt-BR" dirty="0" smtClean="0"/>
              <a:t>Os parâmetros que, normalmente, são alterados são: </a:t>
            </a:r>
          </a:p>
          <a:p>
            <a:pPr lvl="1"/>
            <a:r>
              <a:rPr lang="pt-BR" dirty="0" smtClean="0"/>
              <a:t>Amplitude;</a:t>
            </a:r>
          </a:p>
          <a:p>
            <a:pPr lvl="1"/>
            <a:r>
              <a:rPr lang="pt-BR" dirty="0" smtClean="0"/>
              <a:t>Frequência ;</a:t>
            </a:r>
          </a:p>
          <a:p>
            <a:pPr lvl="1"/>
            <a:r>
              <a:rPr lang="pt-BR" dirty="0" smtClean="0"/>
              <a:t>Fase.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7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Destacam-se dois tipos básicos de modulação</a:t>
            </a:r>
            <a:r>
              <a:rPr lang="pt-BR" dirty="0" smtClean="0"/>
              <a:t>:</a:t>
            </a:r>
          </a:p>
          <a:p>
            <a:pPr lvl="1"/>
            <a:r>
              <a:rPr lang="pt-BR" dirty="0"/>
              <a:t>MODULAÇÃO </a:t>
            </a:r>
            <a:r>
              <a:rPr lang="pt-BR" dirty="0" smtClean="0"/>
              <a:t>ANALÓGICA;</a:t>
            </a:r>
            <a:endParaRPr lang="pt-BR" dirty="0"/>
          </a:p>
          <a:p>
            <a:pPr lvl="1"/>
            <a:r>
              <a:rPr lang="pt-BR" dirty="0" smtClean="0"/>
              <a:t>MODULAÇÃO DIGITAL.</a:t>
            </a:r>
          </a:p>
          <a:p>
            <a:endParaRPr lang="pt-BR" dirty="0" smtClean="0"/>
          </a:p>
          <a:p>
            <a:r>
              <a:rPr lang="pt-BR" dirty="0"/>
              <a:t>Ambas modulações são utilizados nos </a:t>
            </a:r>
            <a:r>
              <a:rPr lang="pt-BR" dirty="0" smtClean="0"/>
              <a:t>sistemas de </a:t>
            </a:r>
            <a:r>
              <a:rPr lang="pt-BR" dirty="0"/>
              <a:t>comunicação conforme o tipo de sinal que </a:t>
            </a:r>
            <a:r>
              <a:rPr lang="pt-BR" dirty="0" smtClean="0"/>
              <a:t>se quer </a:t>
            </a:r>
            <a:r>
              <a:rPr lang="pt-BR" dirty="0"/>
              <a:t>transmitir.</a:t>
            </a:r>
          </a:p>
        </p:txBody>
      </p:sp>
    </p:spTree>
    <p:extLst>
      <p:ext uri="{BB962C8B-B14F-4D97-AF65-F5344CB8AC3E}">
        <p14:creationId xmlns:p14="http://schemas.microsoft.com/office/powerpoint/2010/main" val="22872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Modulação em Amplitude:</a:t>
            </a:r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6695413" cy="412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92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Modulação em frequência: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15122"/>
            <a:ext cx="5976664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17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Modulação em fase: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55272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41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Classificação dos Sinais Elétricos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sinais elétricos podem ser classificados em:</a:t>
            </a:r>
          </a:p>
          <a:p>
            <a:pPr lvl="1"/>
            <a:r>
              <a:rPr lang="pt-BR" dirty="0" smtClean="0"/>
              <a:t>Analógicos;</a:t>
            </a:r>
          </a:p>
          <a:p>
            <a:pPr lvl="1"/>
            <a:r>
              <a:rPr lang="pt-BR" dirty="0" smtClean="0"/>
              <a:t>Digitais.</a:t>
            </a:r>
          </a:p>
          <a:p>
            <a:pPr marL="27432" indent="0">
              <a:buNone/>
            </a:pPr>
            <a:endParaRPr lang="pt-BR" dirty="0" smtClean="0"/>
          </a:p>
          <a:p>
            <a:pPr marL="484632" indent="-457200"/>
            <a:r>
              <a:rPr lang="pt-BR" dirty="0" smtClean="0"/>
              <a:t>Sinal analógico: </a:t>
            </a:r>
            <a:r>
              <a:rPr lang="pt-PT" dirty="0"/>
              <a:t>grandeza física que varia suave e continuamente no </a:t>
            </a:r>
            <a:r>
              <a:rPr lang="pt-PT" dirty="0" smtClean="0"/>
              <a:t>tempo. Exemplos: </a:t>
            </a:r>
            <a:r>
              <a:rPr lang="pt-PT" dirty="0"/>
              <a:t>Fala, posição angular de instrumento de medida, intensidade de </a:t>
            </a:r>
            <a:r>
              <a:rPr lang="pt-PT" dirty="0" smtClean="0"/>
              <a:t>luz.</a:t>
            </a:r>
          </a:p>
          <a:p>
            <a:pPr marL="484632" indent="-457200"/>
            <a:endParaRPr lang="pt-PT" dirty="0" smtClean="0"/>
          </a:p>
          <a:p>
            <a:pPr marL="484632" indent="-457200"/>
            <a:endParaRPr lang="pt-PT" dirty="0"/>
          </a:p>
          <a:p>
            <a:pPr marL="484632" indent="-45720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20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Multiplexação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Multiplexação </a:t>
            </a:r>
            <a:r>
              <a:rPr lang="pt-BR" dirty="0"/>
              <a:t>consiste em agrupar </a:t>
            </a:r>
            <a:r>
              <a:rPr lang="pt-BR" dirty="0" smtClean="0"/>
              <a:t>em único </a:t>
            </a:r>
            <a:r>
              <a:rPr lang="pt-BR" dirty="0"/>
              <a:t>meio de </a:t>
            </a:r>
            <a:r>
              <a:rPr lang="pt-BR" dirty="0" smtClean="0"/>
              <a:t>transmissão um </a:t>
            </a:r>
            <a:r>
              <a:rPr lang="pt-BR" dirty="0"/>
              <a:t>grupo de canais </a:t>
            </a:r>
            <a:r>
              <a:rPr lang="pt-BR" dirty="0" smtClean="0"/>
              <a:t>de </a:t>
            </a:r>
            <a:r>
              <a:rPr lang="pt-BR" dirty="0"/>
              <a:t>transmissão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A multiplexação em redes de </a:t>
            </a:r>
            <a:r>
              <a:rPr lang="pt-BR" dirty="0" smtClean="0"/>
              <a:t>comutação de circuitos </a:t>
            </a:r>
            <a:r>
              <a:rPr lang="pt-BR" dirty="0"/>
              <a:t>é caracterizada em:</a:t>
            </a:r>
          </a:p>
          <a:p>
            <a:pPr lvl="1"/>
            <a:r>
              <a:rPr lang="pt-BR" dirty="0" smtClean="0"/>
              <a:t> </a:t>
            </a:r>
            <a:r>
              <a:rPr lang="pt-BR" dirty="0"/>
              <a:t>FDM (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multiplexing</a:t>
            </a:r>
            <a:r>
              <a:rPr lang="pt-BR" dirty="0"/>
              <a:t>);</a:t>
            </a:r>
          </a:p>
          <a:p>
            <a:pPr lvl="1"/>
            <a:r>
              <a:rPr lang="pt-BR" dirty="0" smtClean="0"/>
              <a:t> TDM </a:t>
            </a:r>
            <a:r>
              <a:rPr lang="pt-BR" dirty="0"/>
              <a:t>(time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multiplexing</a:t>
            </a:r>
            <a:r>
              <a:rPr lang="pt-BR" dirty="0"/>
              <a:t>).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9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Multiplexação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multiplexação FDM (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 smtClean="0"/>
              <a:t>division</a:t>
            </a:r>
            <a:r>
              <a:rPr lang="pt-BR" dirty="0"/>
              <a:t> </a:t>
            </a:r>
            <a:r>
              <a:rPr lang="pt-BR" dirty="0" err="1" smtClean="0"/>
              <a:t>multiplexing</a:t>
            </a:r>
            <a:r>
              <a:rPr lang="pt-BR" dirty="0" smtClean="0"/>
              <a:t>), </a:t>
            </a:r>
            <a:r>
              <a:rPr lang="pt-BR" dirty="0"/>
              <a:t>o espectro de </a:t>
            </a:r>
            <a:r>
              <a:rPr lang="pt-BR" dirty="0" smtClean="0"/>
              <a:t>frequência </a:t>
            </a:r>
            <a:r>
              <a:rPr lang="pt-BR" dirty="0"/>
              <a:t>de </a:t>
            </a:r>
            <a:r>
              <a:rPr lang="pt-BR" dirty="0" smtClean="0"/>
              <a:t>um enlace é compartilhado </a:t>
            </a:r>
            <a:r>
              <a:rPr lang="pt-BR" dirty="0"/>
              <a:t>entre </a:t>
            </a:r>
            <a:r>
              <a:rPr lang="pt-BR" dirty="0" smtClean="0"/>
              <a:t>canais lógicos, </a:t>
            </a:r>
            <a:r>
              <a:rPr lang="pt-BR" dirty="0"/>
              <a:t>com cada usuário tendo </a:t>
            </a:r>
            <a:r>
              <a:rPr lang="pt-BR" dirty="0" smtClean="0"/>
              <a:t>posse exclusiva </a:t>
            </a:r>
            <a:r>
              <a:rPr lang="pt-BR" dirty="0"/>
              <a:t>de uma faixa de </a:t>
            </a:r>
            <a:r>
              <a:rPr lang="pt-BR" dirty="0" smtClean="0"/>
              <a:t>frequência;</a:t>
            </a:r>
          </a:p>
          <a:p>
            <a:endParaRPr lang="pt-BR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91" y="3645024"/>
            <a:ext cx="47339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0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Multiplexação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FDM (</a:t>
            </a:r>
            <a:r>
              <a:rPr lang="pt-BR" dirty="0" err="1"/>
              <a:t>Frenquency</a:t>
            </a:r>
            <a:r>
              <a:rPr lang="pt-BR" dirty="0"/>
              <a:t>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Multiplexing</a:t>
            </a:r>
            <a:r>
              <a:rPr lang="pt-BR" dirty="0"/>
              <a:t>) </a:t>
            </a:r>
            <a:r>
              <a:rPr lang="pt-BR" dirty="0" smtClean="0"/>
              <a:t>usa</a:t>
            </a:r>
            <a:r>
              <a:rPr lang="pt-BR" dirty="0"/>
              <a:t> </a:t>
            </a:r>
            <a:r>
              <a:rPr lang="pt-BR" dirty="0" smtClean="0"/>
              <a:t>diferentes frequências</a:t>
            </a:r>
            <a:r>
              <a:rPr lang="pt-BR" dirty="0"/>
              <a:t>.</a:t>
            </a:r>
          </a:p>
          <a:p>
            <a:r>
              <a:rPr lang="pt-BR" dirty="0" smtClean="0"/>
              <a:t>Receptor </a:t>
            </a:r>
            <a:r>
              <a:rPr lang="pt-BR" dirty="0"/>
              <a:t>sintoniza a </a:t>
            </a:r>
            <a:r>
              <a:rPr lang="pt-BR" dirty="0" smtClean="0"/>
              <a:t>frequência </a:t>
            </a:r>
            <a:r>
              <a:rPr lang="pt-BR" dirty="0"/>
              <a:t>específica para extrair </a:t>
            </a:r>
            <a:r>
              <a:rPr lang="pt-BR" dirty="0" smtClean="0"/>
              <a:t>a modulação </a:t>
            </a:r>
            <a:r>
              <a:rPr lang="pt-BR" dirty="0"/>
              <a:t>de um canal.</a:t>
            </a:r>
          </a:p>
          <a:p>
            <a:r>
              <a:rPr lang="pt-BR" dirty="0" smtClean="0"/>
              <a:t>Frequências </a:t>
            </a:r>
            <a:r>
              <a:rPr lang="pt-BR" dirty="0"/>
              <a:t>devem ser separadas para evitar interferência.</a:t>
            </a:r>
          </a:p>
          <a:p>
            <a:r>
              <a:rPr lang="pt-BR" dirty="0" smtClean="0"/>
              <a:t>Exigem </a:t>
            </a:r>
            <a:r>
              <a:rPr lang="pt-BR" dirty="0"/>
              <a:t>uma determinada largura de banda, em </a:t>
            </a:r>
            <a:r>
              <a:rPr lang="pt-BR" dirty="0" smtClean="0"/>
              <a:t>redes telefônicas </a:t>
            </a:r>
            <a:r>
              <a:rPr lang="pt-BR" dirty="0"/>
              <a:t>o valor é de 4Khz (4mil Hertz ou 4 mil ciclos </a:t>
            </a:r>
            <a:r>
              <a:rPr lang="pt-BR" dirty="0" smtClean="0"/>
              <a:t>por segundo</a:t>
            </a:r>
            <a:r>
              <a:rPr lang="pt-BR" dirty="0"/>
              <a:t>) e em estações de rádio exigem em torno </a:t>
            </a:r>
            <a:r>
              <a:rPr lang="pt-BR" dirty="0" smtClean="0"/>
              <a:t>de 88MHz </a:t>
            </a:r>
            <a:r>
              <a:rPr lang="pt-BR" dirty="0"/>
              <a:t>e 108MHz.</a:t>
            </a:r>
          </a:p>
        </p:txBody>
      </p:sp>
    </p:spTree>
    <p:extLst>
      <p:ext uri="{BB962C8B-B14F-4D97-AF65-F5344CB8AC3E}">
        <p14:creationId xmlns:p14="http://schemas.microsoft.com/office/powerpoint/2010/main" val="190478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Multiplexação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TDM (Time </a:t>
            </a:r>
            <a:r>
              <a:rPr lang="pt-BR" dirty="0" err="1"/>
              <a:t>Division</a:t>
            </a:r>
            <a:r>
              <a:rPr lang="pt-BR" dirty="0"/>
              <a:t> </a:t>
            </a:r>
            <a:r>
              <a:rPr lang="pt-BR" dirty="0" err="1"/>
              <a:t>Multiplexing</a:t>
            </a:r>
            <a:r>
              <a:rPr lang="pt-BR" dirty="0"/>
              <a:t>) usa </a:t>
            </a:r>
            <a:r>
              <a:rPr lang="pt-BR" dirty="0" smtClean="0"/>
              <a:t>apenas uma frequência </a:t>
            </a:r>
            <a:r>
              <a:rPr lang="pt-BR" dirty="0"/>
              <a:t>e envia os bits </a:t>
            </a:r>
            <a:r>
              <a:rPr lang="pt-BR" dirty="0" smtClean="0"/>
              <a:t>sequencialmente. O </a:t>
            </a:r>
            <a:r>
              <a:rPr lang="pt-BR" dirty="0"/>
              <a:t>tempo é dividido em quadros de duração fixa, </a:t>
            </a:r>
            <a:r>
              <a:rPr lang="pt-BR" dirty="0" smtClean="0"/>
              <a:t>e cada </a:t>
            </a:r>
            <a:r>
              <a:rPr lang="pt-BR" dirty="0"/>
              <a:t>quadro é dividido em um número fixo </a:t>
            </a:r>
            <a:r>
              <a:rPr lang="pt-BR" dirty="0" smtClean="0"/>
              <a:t>de compartimentos </a:t>
            </a:r>
            <a:r>
              <a:rPr lang="pt-BR" dirty="0"/>
              <a:t>(slots</a:t>
            </a:r>
            <a:r>
              <a:rPr lang="pt-BR" dirty="0" smtClean="0"/>
              <a:t>).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Esses </a:t>
            </a:r>
            <a:r>
              <a:rPr lang="pt-BR" dirty="0"/>
              <a:t>compartimentos ficam reservados para </a:t>
            </a:r>
            <a:r>
              <a:rPr lang="pt-BR" dirty="0" smtClean="0"/>
              <a:t>uso exclusivo </a:t>
            </a:r>
            <a:r>
              <a:rPr lang="pt-BR" dirty="0"/>
              <a:t>da conexão.</a:t>
            </a:r>
          </a:p>
        </p:txBody>
      </p:sp>
    </p:spTree>
    <p:extLst>
      <p:ext uri="{BB962C8B-B14F-4D97-AF65-F5344CB8AC3E}">
        <p14:creationId xmlns:p14="http://schemas.microsoft.com/office/powerpoint/2010/main" val="14576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Multiplexação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</a:t>
            </a:r>
            <a:r>
              <a:rPr lang="pt-BR" dirty="0" smtClean="0"/>
              <a:t>DM: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26469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7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Sinais Analógicos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Obtidos diretamente dos transdutores em pequenas amplitudes. Daí, há a necessidade de amplificação. </a:t>
            </a:r>
          </a:p>
          <a:p>
            <a:pPr marL="0" indent="0">
              <a:buNone/>
            </a:pPr>
            <a:r>
              <a:rPr lang="pt-BR" dirty="0" smtClean="0"/>
              <a:t>    </a:t>
            </a:r>
            <a:r>
              <a:rPr lang="pt-BR" dirty="0" err="1" smtClean="0"/>
              <a:t>Ex</a:t>
            </a:r>
            <a:r>
              <a:rPr lang="pt-BR" dirty="0" smtClean="0"/>
              <a:t>: Voz.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17032"/>
            <a:ext cx="516255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1579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Espectro apresenta sinais de frequência entre 300 e 3400 Hz.</a:t>
            </a:r>
          </a:p>
          <a:p>
            <a:endParaRPr lang="pt-BR" dirty="0"/>
          </a:p>
          <a:p>
            <a:r>
              <a:rPr lang="pt-BR" dirty="0" smtClean="0"/>
              <a:t>Inteligibilidade da voz: B = 3400Hz – 300Hz = 3100Hz.</a:t>
            </a:r>
          </a:p>
          <a:p>
            <a:endParaRPr lang="pt-BR" dirty="0"/>
          </a:p>
          <a:p>
            <a:r>
              <a:rPr lang="pt-BR" dirty="0" smtClean="0"/>
              <a:t>Para telefonia, usamos B= 4Khz para canal de voz.</a:t>
            </a:r>
          </a:p>
          <a:p>
            <a:endParaRPr lang="pt-BR" dirty="0"/>
          </a:p>
          <a:p>
            <a:r>
              <a:rPr lang="pt-BR" dirty="0" smtClean="0"/>
              <a:t>Para AM: B = 5KHz e para FM: B = 15KHz. No caso da TV: B= 6 MHz( 4MHz para vídeo).</a:t>
            </a:r>
          </a:p>
        </p:txBody>
      </p:sp>
    </p:spTree>
    <p:extLst>
      <p:ext uri="{BB962C8B-B14F-4D97-AF65-F5344CB8AC3E}">
        <p14:creationId xmlns:p14="http://schemas.microsoft.com/office/powerpoint/2010/main" val="2871069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Senóide</a:t>
            </a:r>
            <a:r>
              <a:rPr lang="pt-BR" dirty="0" smtClean="0"/>
              <a:t> e Cossenóide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Sinais analógicos fundamentais.</a:t>
            </a:r>
          </a:p>
          <a:p>
            <a:endParaRPr lang="pt-BR" dirty="0"/>
          </a:p>
          <a:p>
            <a:r>
              <a:rPr lang="pt-BR" dirty="0" smtClean="0"/>
              <a:t>Baseados nas funções seno e cosseno.</a:t>
            </a:r>
          </a:p>
          <a:p>
            <a:endParaRPr lang="pt-BR" dirty="0"/>
          </a:p>
          <a:p>
            <a:r>
              <a:rPr lang="pt-BR" dirty="0" smtClean="0"/>
              <a:t>Descritos pela seguinte expressão matemática:</a:t>
            </a:r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99" y="4653136"/>
            <a:ext cx="28289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555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Senóide</a:t>
            </a:r>
            <a:r>
              <a:rPr lang="pt-BR" dirty="0" smtClean="0"/>
              <a:t> e Cossenóide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Onde:</a:t>
            </a:r>
          </a:p>
          <a:p>
            <a:pPr lvl="1"/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F é a frequência em Hertz, dada por: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8808"/>
            <a:ext cx="17621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122" y="4486443"/>
            <a:ext cx="9810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6934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Senóide</a:t>
            </a:r>
            <a:r>
              <a:rPr lang="pt-BR" dirty="0" smtClean="0"/>
              <a:t> e Cossenóide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diferença entre uma </a:t>
            </a:r>
            <a:r>
              <a:rPr lang="pt-BR" dirty="0" err="1" smtClean="0"/>
              <a:t>senóide</a:t>
            </a:r>
            <a:r>
              <a:rPr lang="pt-BR" dirty="0" smtClean="0"/>
              <a:t> e uma cossenóide é a defasagem de 90° na fase do sinal, já que amplitude e frequência são semelhantes. Como abaixo:</a:t>
            </a:r>
          </a:p>
          <a:p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9" y="3429000"/>
            <a:ext cx="9086850" cy="320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22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Classificação dos Sinais Elétricos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Sinal digital: </a:t>
            </a:r>
            <a:r>
              <a:rPr lang="pt-PT" dirty="0"/>
              <a:t>sequência ordenada de símbolos de um alfabeto </a:t>
            </a:r>
            <a:r>
              <a:rPr lang="pt-PT" dirty="0" smtClean="0"/>
              <a:t>finito.</a:t>
            </a:r>
          </a:p>
          <a:p>
            <a:endParaRPr lang="pt-PT" dirty="0"/>
          </a:p>
          <a:p>
            <a:r>
              <a:rPr lang="pt-PT" dirty="0" smtClean="0"/>
              <a:t>Exemplos: Sinal utilizado nos sistemas digitais.</a:t>
            </a:r>
            <a:endParaRPr lang="pt-PT" dirty="0"/>
          </a:p>
          <a:p>
            <a:endParaRPr lang="pt-BR" dirty="0" smtClean="0"/>
          </a:p>
          <a:p>
            <a:r>
              <a:rPr lang="pt-BR" dirty="0" smtClean="0"/>
              <a:t>Os sinais digitais tem maior probabilidade </a:t>
            </a:r>
            <a:r>
              <a:rPr lang="pt-BR" smtClean="0"/>
              <a:t>de regeneração </a:t>
            </a:r>
            <a:r>
              <a:rPr lang="pt-BR" dirty="0" smtClean="0"/>
              <a:t>em transmissões a longas distâncias.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038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Senóide</a:t>
            </a:r>
            <a:r>
              <a:rPr lang="pt-BR" dirty="0" smtClean="0"/>
              <a:t> e Cossenóide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relações entre as tensões de valores máximo (</a:t>
            </a:r>
            <a:r>
              <a:rPr lang="pt-BR" dirty="0" err="1" smtClean="0"/>
              <a:t>E</a:t>
            </a:r>
            <a:r>
              <a:rPr lang="pt-BR" baseline="-25000" dirty="0" err="1" smtClean="0"/>
              <a:t>max</a:t>
            </a:r>
            <a:r>
              <a:rPr lang="pt-BR" dirty="0" smtClean="0"/>
              <a:t>) ou de pico(</a:t>
            </a:r>
            <a:r>
              <a:rPr lang="pt-BR" dirty="0" err="1" smtClean="0"/>
              <a:t>E</a:t>
            </a:r>
            <a:r>
              <a:rPr lang="pt-BR" baseline="-25000" dirty="0" err="1" smtClean="0"/>
              <a:t>p</a:t>
            </a:r>
            <a:r>
              <a:rPr lang="pt-BR" dirty="0" smtClean="0"/>
              <a:t>), pico a pico(</a:t>
            </a:r>
            <a:r>
              <a:rPr lang="pt-BR" dirty="0" err="1" smtClean="0"/>
              <a:t>E</a:t>
            </a:r>
            <a:r>
              <a:rPr lang="pt-BR" baseline="-25000" dirty="0" err="1" smtClean="0"/>
              <a:t>pp</a:t>
            </a:r>
            <a:r>
              <a:rPr lang="pt-BR" dirty="0" smtClean="0"/>
              <a:t>), eficaz( E ) ou RMS são:</a:t>
            </a:r>
          </a:p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56992"/>
            <a:ext cx="46291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0631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Senóide</a:t>
            </a:r>
            <a:r>
              <a:rPr lang="pt-BR" dirty="0" smtClean="0"/>
              <a:t> e Cossenóide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valor eficaz RMS( Root </a:t>
            </a:r>
            <a:r>
              <a:rPr lang="pt-BR" dirty="0" err="1" smtClean="0"/>
              <a:t>Mean</a:t>
            </a:r>
            <a:r>
              <a:rPr lang="pt-BR" dirty="0" smtClean="0"/>
              <a:t> Square) da onda senoidal equivale ao valor da tensão contínua  que produz o mesmo efeito térmico quando aplicada sobre uma carga resistiva 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224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Transdutores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Transdutor é todo dispositivo capaz de transformar uma forma de energia em outra. </a:t>
            </a:r>
          </a:p>
          <a:p>
            <a:endParaRPr lang="pt-BR" dirty="0" smtClean="0"/>
          </a:p>
          <a:p>
            <a:r>
              <a:rPr lang="pt-BR" dirty="0" err="1" smtClean="0"/>
              <a:t>Ex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Microfone – converte ondas sonoras em sinais elétricos.</a:t>
            </a:r>
          </a:p>
          <a:p>
            <a:pPr lvl="1"/>
            <a:r>
              <a:rPr lang="pt-BR" dirty="0" smtClean="0"/>
              <a:t>Alto-falante – converte sinais elétricos em ondas sonoras</a:t>
            </a:r>
          </a:p>
          <a:p>
            <a:pPr lvl="1"/>
            <a:r>
              <a:rPr lang="pt-BR" dirty="0" smtClean="0"/>
              <a:t>LED – converte energia elétrica em luz.</a:t>
            </a:r>
          </a:p>
          <a:p>
            <a:pPr lvl="1"/>
            <a:r>
              <a:rPr lang="pt-BR" dirty="0" err="1" smtClean="0"/>
              <a:t>Fototransistor</a:t>
            </a:r>
            <a:r>
              <a:rPr lang="pt-BR" dirty="0" smtClean="0"/>
              <a:t>  - converte luz em energia elétrica.</a:t>
            </a:r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376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Dispositivo que modifica uma característica intrínseca quando ocorre variação física no ambiente externo para o qual o dispositivo é sensível.</a:t>
            </a:r>
          </a:p>
          <a:p>
            <a:endParaRPr lang="pt-BR" dirty="0"/>
          </a:p>
          <a:p>
            <a:r>
              <a:rPr lang="pt-BR" dirty="0" err="1" smtClean="0"/>
              <a:t>Ex</a:t>
            </a:r>
            <a:r>
              <a:rPr lang="pt-BR" dirty="0" smtClean="0"/>
              <a:t>:</a:t>
            </a:r>
          </a:p>
          <a:p>
            <a:pPr lvl="1"/>
            <a:r>
              <a:rPr lang="pt-BR" dirty="0" err="1" smtClean="0"/>
              <a:t>Fotorresistor</a:t>
            </a:r>
            <a:r>
              <a:rPr lang="pt-BR" dirty="0" smtClean="0"/>
              <a:t> ou LDR: resistor que varia seu valor ôhmico de acordo com a luminosidade do ambiente. Usado na iluminação das ruas.</a:t>
            </a:r>
          </a:p>
          <a:p>
            <a:pPr lvl="1"/>
            <a:r>
              <a:rPr lang="pt-BR" dirty="0" err="1" smtClean="0"/>
              <a:t>Termistor</a:t>
            </a:r>
            <a:r>
              <a:rPr lang="pt-BR" dirty="0" smtClean="0"/>
              <a:t>: Resistor que varia seu valor ôhmico de acordo com a temperatura ambiente. Usado em sistemas modernos de refrigeração.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7938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Sensores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CCD( charge-</a:t>
            </a:r>
            <a:r>
              <a:rPr lang="pt-BR" dirty="0" err="1" smtClean="0"/>
              <a:t>coupled</a:t>
            </a:r>
            <a:r>
              <a:rPr lang="pt-BR" dirty="0" smtClean="0"/>
              <a:t> </a:t>
            </a:r>
            <a:r>
              <a:rPr lang="pt-BR" dirty="0" err="1" smtClean="0"/>
              <a:t>device</a:t>
            </a:r>
            <a:r>
              <a:rPr lang="pt-BR" dirty="0" smtClean="0"/>
              <a:t>): utilizado na captura de imagens. Lentes permitem que a luminosidade incida sobre vários pixels(pigmentos fotossensíveis), que são sensibilizados e geram cargas elétricas. Um circuito externo faz a captura da imagem capturada.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CMOS(</a:t>
            </a:r>
            <a:r>
              <a:rPr lang="pt-BR" dirty="0" err="1" smtClean="0"/>
              <a:t>complimentary</a:t>
            </a:r>
            <a:r>
              <a:rPr lang="pt-BR" dirty="0" smtClean="0"/>
              <a:t> </a:t>
            </a:r>
            <a:r>
              <a:rPr lang="pt-BR" dirty="0" err="1" smtClean="0"/>
              <a:t>metal-oxide</a:t>
            </a:r>
            <a:r>
              <a:rPr lang="pt-BR" dirty="0" smtClean="0"/>
              <a:t> </a:t>
            </a:r>
            <a:r>
              <a:rPr lang="pt-BR" dirty="0" err="1" smtClean="0"/>
              <a:t>semiconductor</a:t>
            </a:r>
            <a:r>
              <a:rPr lang="pt-BR" dirty="0" smtClean="0"/>
              <a:t>):  Mesma finalidade do CCD. Há um amplificador de sinal para cada pixel. Consome menos energia da fonte e é mais susceptível a ruído.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4916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Amplificadores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Dispositivo que eleva o nível do sinal elétrico da informação em tensão ou corrente elétrica.</a:t>
            </a:r>
          </a:p>
          <a:p>
            <a:endParaRPr lang="pt-BR" dirty="0" smtClean="0"/>
          </a:p>
          <a:p>
            <a:r>
              <a:rPr lang="pt-BR" dirty="0" smtClean="0"/>
              <a:t>A missão do amplificador é reproduzir o sinal na sua forma original. Quando não há isso, diz-se que houve distorção.</a:t>
            </a:r>
          </a:p>
          <a:p>
            <a:endParaRPr lang="pt-BR" dirty="0"/>
          </a:p>
          <a:p>
            <a:r>
              <a:rPr lang="pt-BR" dirty="0" smtClean="0"/>
              <a:t>De acordo com o tipo de sinal que trabalha, o amplificador pode ser classificado em amplificador de áudio, de vídeo ou de RF.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032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Amplificadores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Ganho de amplificação: indica em quantas vezes o sinal foi amplificado. É medido em dB. É calculado da seguinte forma: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89040"/>
            <a:ext cx="6096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4733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Atenuadores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Realizam papel oposto ao do amplificador. </a:t>
            </a:r>
            <a:r>
              <a:rPr lang="pt-BR" dirty="0" err="1" smtClean="0"/>
              <a:t>Ex</a:t>
            </a:r>
            <a:r>
              <a:rPr lang="pt-BR" dirty="0" smtClean="0"/>
              <a:t>: Divisor de tensão nos circuitos elétricos.</a:t>
            </a:r>
          </a:p>
          <a:p>
            <a:endParaRPr lang="pt-BR" dirty="0"/>
          </a:p>
          <a:p>
            <a:r>
              <a:rPr lang="pt-BR" dirty="0" smtClean="0"/>
              <a:t>São estruturas passivas formadas por resistores que dissipam parte da energia em forma de calor (efeito Joule).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797152"/>
            <a:ext cx="53721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7457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Acoplador é uma estrutura usada para transferir energia de um estágio de um circuito para outro.</a:t>
            </a:r>
          </a:p>
          <a:p>
            <a:endParaRPr lang="pt-BR" dirty="0"/>
          </a:p>
          <a:p>
            <a:r>
              <a:rPr lang="pt-BR" dirty="0" smtClean="0"/>
              <a:t>A maior transferência de potência se dá quando há o casamento das impedâncias dos estágios.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7643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 de acoplamentos: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Direto: realizado por um condutor elétrico.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Resistivo: feito por um resistor elétrico.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Indutivo: realizado por um transformador com enrolamentos primário e secundário.</a:t>
            </a:r>
          </a:p>
        </p:txBody>
      </p:sp>
    </p:spTree>
    <p:extLst>
      <p:ext uri="{BB962C8B-B14F-4D97-AF65-F5344CB8AC3E}">
        <p14:creationId xmlns:p14="http://schemas.microsoft.com/office/powerpoint/2010/main" val="234441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Classificação dos Sinais Elétricos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594583"/>
              </p:ext>
            </p:extLst>
          </p:nvPr>
        </p:nvGraphicFramePr>
        <p:xfrm>
          <a:off x="685800" y="2060848"/>
          <a:ext cx="8153400" cy="433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Visio" r:id="rId3" imgW="3867628" imgH="2488143" progId="Visio.Drawing.6">
                  <p:embed/>
                </p:oleObj>
              </mc:Choice>
              <mc:Fallback>
                <p:oleObj name="Visio" r:id="rId3" imgW="3867628" imgH="2488143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60848"/>
                        <a:ext cx="8153400" cy="4333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299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Acopladores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Capacitivo: utiliza um capacitor de acoplamento.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Misto</a:t>
            </a:r>
            <a:r>
              <a:rPr lang="pt-BR" dirty="0"/>
              <a:t>: feito por um circuito R(resistor), L(</a:t>
            </a:r>
            <a:r>
              <a:rPr lang="pt-BR" dirty="0" err="1"/>
              <a:t>inndutor</a:t>
            </a:r>
            <a:r>
              <a:rPr lang="pt-BR" dirty="0"/>
              <a:t>), C(capacitor).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Óptico</a:t>
            </a:r>
            <a:r>
              <a:rPr lang="pt-BR" dirty="0"/>
              <a:t>: Transfere o sinal elétrico da linha para o circuito eletrônico praticamente sem ruído. Composto por um LED e um </a:t>
            </a:r>
            <a:r>
              <a:rPr lang="pt-BR" dirty="0" err="1"/>
              <a:t>fototransistor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5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Estruturas elétricas ou eletrônicas que permitem, impedem ou retardam a passagem de sinais elétricos em determinadas frequências. </a:t>
            </a:r>
            <a:r>
              <a:rPr lang="pt-BR" dirty="0" err="1" smtClean="0"/>
              <a:t>Ex</a:t>
            </a:r>
            <a:r>
              <a:rPr lang="pt-BR" dirty="0" smtClean="0"/>
              <a:t>: Equalizador de áudio.</a:t>
            </a:r>
          </a:p>
          <a:p>
            <a:endParaRPr lang="pt-BR" dirty="0"/>
          </a:p>
          <a:p>
            <a:r>
              <a:rPr lang="pt-BR" dirty="0" smtClean="0"/>
              <a:t>Estrutura básica de um filtro: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725144"/>
            <a:ext cx="52863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25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filtros são divididos em 2 tipos: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Passivos: formados por componentes passivos R, L e C que dissipam energia e, por isso, o sinal na saída está sempre atenuado.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Ativo: opera com um ou mais CI </a:t>
            </a:r>
            <a:r>
              <a:rPr lang="pt-BR" dirty="0" err="1" smtClean="0"/>
              <a:t>op</a:t>
            </a:r>
            <a:r>
              <a:rPr lang="pt-BR" dirty="0" smtClean="0"/>
              <a:t> (circuito integrado operacional) e tem a vantagem de proporcionar ganho ao sinal. O filtro ativo filtra amplificando o sinal.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1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filtro possui seu fator de qualidade dado por:</a:t>
            </a:r>
          </a:p>
          <a:p>
            <a:endParaRPr lang="pt-BR" dirty="0" smtClean="0"/>
          </a:p>
          <a:p>
            <a:pPr marL="0" indent="0" algn="ctr">
              <a:buNone/>
            </a:pPr>
            <a:r>
              <a:rPr lang="pt-BR" dirty="0" smtClean="0"/>
              <a:t>Q = w</a:t>
            </a:r>
            <a:r>
              <a:rPr lang="pt-BR" baseline="-25000" dirty="0" smtClean="0"/>
              <a:t>0</a:t>
            </a:r>
            <a:r>
              <a:rPr lang="pt-BR" dirty="0" smtClean="0"/>
              <a:t> / w</a:t>
            </a:r>
            <a:r>
              <a:rPr lang="pt-BR" baseline="-25000" dirty="0" smtClean="0"/>
              <a:t>2</a:t>
            </a:r>
            <a:r>
              <a:rPr lang="pt-BR" dirty="0" smtClean="0"/>
              <a:t> – w</a:t>
            </a:r>
            <a:r>
              <a:rPr lang="pt-BR" baseline="-25000" dirty="0" smtClean="0"/>
              <a:t>1</a:t>
            </a:r>
            <a:endParaRPr lang="pt-BR" dirty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3789040"/>
            <a:ext cx="51530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 à seleção de frequências, os filtros podem ser denominados assim: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Filtro passa-alta: permite a passagem de sinais elétricos no intervalo  entre </a:t>
            </a:r>
            <a:r>
              <a:rPr lang="pt-BR" dirty="0" err="1" smtClean="0"/>
              <a:t>w</a:t>
            </a:r>
            <a:r>
              <a:rPr lang="pt-BR" baseline="-25000" dirty="0" err="1" smtClean="0"/>
              <a:t>c</a:t>
            </a:r>
            <a:r>
              <a:rPr lang="pt-BR" dirty="0" smtClean="0"/>
              <a:t> e o infinito.</a:t>
            </a:r>
          </a:p>
          <a:p>
            <a:pPr lvl="1"/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60" y="4293096"/>
            <a:ext cx="59055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69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Filtro passa-baixa: permite a passagem do sinal entre zero e a frequência de corte </a:t>
            </a:r>
            <a:r>
              <a:rPr lang="pt-BR" dirty="0" err="1" smtClean="0"/>
              <a:t>w</a:t>
            </a:r>
            <a:r>
              <a:rPr lang="pt-BR" baseline="-25000" dirty="0" err="1" smtClean="0"/>
              <a:t>c</a:t>
            </a:r>
            <a:r>
              <a:rPr lang="pt-BR" baseline="-25000" dirty="0"/>
              <a:t> 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5911447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24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Filtro passa-faixa: permite a passagem do sinal entre w</a:t>
            </a:r>
            <a:r>
              <a:rPr lang="pt-BR" baseline="-25000" dirty="0" smtClean="0"/>
              <a:t>1</a:t>
            </a:r>
            <a:r>
              <a:rPr lang="pt-BR" dirty="0" smtClean="0"/>
              <a:t> e w</a:t>
            </a:r>
            <a:r>
              <a:rPr lang="pt-BR" baseline="-25000" dirty="0" smtClean="0"/>
              <a:t>2</a:t>
            </a:r>
            <a:r>
              <a:rPr lang="pt-BR" dirty="0" smtClean="0"/>
              <a:t>  </a:t>
            </a:r>
            <a:r>
              <a:rPr lang="pt-BR" baseline="-25000" dirty="0" smtClean="0"/>
              <a:t> </a:t>
            </a:r>
            <a:endParaRPr lang="pt-BR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22" y="3296493"/>
            <a:ext cx="7288141" cy="205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1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Filtros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Filtro rejeita-faixa: atenua o sinal entre w</a:t>
            </a:r>
            <a:r>
              <a:rPr lang="pt-BR" baseline="-25000" dirty="0" smtClean="0"/>
              <a:t>1</a:t>
            </a:r>
            <a:r>
              <a:rPr lang="pt-BR" dirty="0" smtClean="0"/>
              <a:t> e w</a:t>
            </a:r>
            <a:r>
              <a:rPr lang="pt-BR" baseline="-25000" dirty="0" smtClean="0"/>
              <a:t>2</a:t>
            </a:r>
            <a:r>
              <a:rPr lang="pt-BR" dirty="0" smtClean="0"/>
              <a:t>  </a:t>
            </a:r>
            <a:r>
              <a:rPr lang="pt-BR" baseline="-25000" dirty="0" smtClean="0"/>
              <a:t> 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17519"/>
            <a:ext cx="7816970" cy="252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2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Sinais Digitais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“sinais artificiais”: gerados por circuitos eletrônicos.</a:t>
            </a:r>
          </a:p>
          <a:p>
            <a:endParaRPr lang="pt-BR" dirty="0"/>
          </a:p>
          <a:p>
            <a:r>
              <a:rPr lang="pt-BR" dirty="0" smtClean="0"/>
              <a:t>Podem ser armazenado em dispositivos de armazenamento.</a:t>
            </a:r>
          </a:p>
          <a:p>
            <a:endParaRPr lang="pt-BR" dirty="0"/>
          </a:p>
          <a:p>
            <a:r>
              <a:rPr lang="pt-BR" dirty="0" smtClean="0"/>
              <a:t>Necessita de conversores D/A ou A/D para gerarem ou serem gerados a partir de sinais analógicos respectivamente.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499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Sinais Digitais x Analógicos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Imunidade ao o ruído elétrico:</a:t>
            </a:r>
          </a:p>
          <a:p>
            <a:pPr lvl="1"/>
            <a:r>
              <a:rPr lang="pt-BR" dirty="0" smtClean="0"/>
              <a:t>O sinal digital apresenta uma imunidade ao ruído elétrico bem maior que o sinal analógico.</a:t>
            </a:r>
          </a:p>
          <a:p>
            <a:pPr marL="27432" indent="0">
              <a:buNone/>
            </a:pPr>
            <a:endParaRPr lang="pt-BR" dirty="0"/>
          </a:p>
          <a:p>
            <a:pPr marL="484632" indent="-457200"/>
            <a:r>
              <a:rPr lang="pt-BR" dirty="0" smtClean="0"/>
              <a:t>Armazenamento de Dados:</a:t>
            </a:r>
          </a:p>
          <a:p>
            <a:pPr marL="850392" lvl="1" indent="-457200"/>
            <a:r>
              <a:rPr lang="pt-BR" dirty="0" smtClean="0"/>
              <a:t>Os sinais digitais podem ser armazenados em circuitos de memória, </a:t>
            </a:r>
            <a:r>
              <a:rPr lang="pt-BR" dirty="0" err="1" smtClean="0"/>
              <a:t>CD-Rom</a:t>
            </a:r>
            <a:r>
              <a:rPr lang="pt-BR" dirty="0" smtClean="0"/>
              <a:t>, pen-drives. Já o sinal analógico é armazenado em fitas magnéticas(dispositivo em desuso).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5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Denominação dos Sinais Elétricos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sinais elétricos podem receber as seguintes denominações:</a:t>
            </a:r>
          </a:p>
          <a:p>
            <a:pPr lvl="1"/>
            <a:r>
              <a:rPr lang="pt-BR" dirty="0" smtClean="0"/>
              <a:t>Finito;</a:t>
            </a:r>
          </a:p>
          <a:p>
            <a:pPr lvl="1"/>
            <a:r>
              <a:rPr lang="pt-BR" dirty="0" smtClean="0"/>
              <a:t>Periódico;</a:t>
            </a:r>
          </a:p>
          <a:p>
            <a:pPr lvl="1"/>
            <a:r>
              <a:rPr lang="pt-BR" dirty="0" smtClean="0"/>
              <a:t>Aperiódico;</a:t>
            </a:r>
          </a:p>
          <a:p>
            <a:pPr lvl="1"/>
            <a:r>
              <a:rPr lang="pt-BR" dirty="0" smtClean="0"/>
              <a:t>Aleatório;</a:t>
            </a:r>
          </a:p>
          <a:p>
            <a:pPr lvl="1"/>
            <a:r>
              <a:rPr lang="pt-BR" dirty="0" smtClean="0"/>
              <a:t>Pseudoaleatório;</a:t>
            </a:r>
          </a:p>
          <a:p>
            <a:pPr lvl="1"/>
            <a:r>
              <a:rPr lang="pt-BR" dirty="0" smtClean="0"/>
              <a:t>Determinístico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36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Sinais Digitais x Analógicos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Transmissão:</a:t>
            </a:r>
          </a:p>
          <a:p>
            <a:pPr lvl="1"/>
            <a:r>
              <a:rPr lang="pt-BR" dirty="0" smtClean="0"/>
              <a:t>A multiplexação utilizando sinais digitais supera com vantagens,  em quantidade de canais e qualidade do sinal, a multiplexação que utiliza sinais analógicos.</a:t>
            </a:r>
          </a:p>
          <a:p>
            <a:pPr marL="27432" indent="0">
              <a:buNone/>
            </a:pPr>
            <a:endParaRPr lang="pt-BR" dirty="0"/>
          </a:p>
          <a:p>
            <a:pPr marL="484632" indent="-457200"/>
            <a:r>
              <a:rPr lang="pt-BR" dirty="0" smtClean="0"/>
              <a:t>Segurança da informação:</a:t>
            </a:r>
          </a:p>
          <a:p>
            <a:pPr marL="850392" lvl="1" indent="-457200"/>
            <a:r>
              <a:rPr lang="pt-BR" dirty="0" smtClean="0"/>
              <a:t>Os sinais digitais oferece facilidade à criptografia em relação aos sinais analógicos.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2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Sinais Digitais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Modos de Transmissão de Bits: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lvl="1"/>
            <a:r>
              <a:rPr lang="pt-BR" dirty="0" smtClean="0"/>
              <a:t>Modo em série: A transmissão da sequência de bits ocorre por um só canal.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Modo em Paralelo: Os bits são transmitidos, um a um, em múltiplos canais.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804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Sinais Digitais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Modos de Transmissão de Bits: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</a:p>
          <a:p>
            <a:pPr marL="393192" lvl="1" indent="0">
              <a:buNone/>
            </a:pP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64904"/>
            <a:ext cx="6408712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916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Bits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informação digital é composta por pulsos gerados a partir do chaveamento eletrônico de uma fonte de tensão contínua.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7629"/>
            <a:ext cx="889248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8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Geração de Bits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largura do pulso ou tempo de duração de bit T</a:t>
            </a:r>
            <a:r>
              <a:rPr lang="pt-BR" baseline="-25000" dirty="0" smtClean="0"/>
              <a:t>b</a:t>
            </a:r>
            <a:r>
              <a:rPr lang="pt-BR" dirty="0" smtClean="0"/>
              <a:t> é medido na unidade de tempo segundo(s), já a taxa de geração é dada em bits por segundo (</a:t>
            </a:r>
            <a:r>
              <a:rPr lang="pt-BR" dirty="0" err="1" smtClean="0"/>
              <a:t>bps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11415"/>
            <a:ext cx="864096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67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Formatos dos sinais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formas de apresentação dos sinais binários são as seguintes:</a:t>
            </a:r>
          </a:p>
          <a:p>
            <a:endParaRPr lang="pt-BR" dirty="0" smtClean="0"/>
          </a:p>
          <a:p>
            <a:pPr lvl="1"/>
            <a:r>
              <a:rPr lang="pt-BR" b="1" dirty="0" smtClean="0"/>
              <a:t>Polar, unipolar ou </a:t>
            </a:r>
            <a:r>
              <a:rPr lang="pt-BR" b="1" dirty="0" err="1" smtClean="0"/>
              <a:t>on</a:t>
            </a:r>
            <a:r>
              <a:rPr lang="pt-BR" b="1" dirty="0" smtClean="0"/>
              <a:t>-off</a:t>
            </a:r>
            <a:r>
              <a:rPr lang="pt-BR" dirty="0" smtClean="0"/>
              <a:t>: É a forma mais utilizada. O bit um é representado pelo pulso positivo e o não há pulso na ocorrência de bit zero.</a:t>
            </a:r>
          </a:p>
          <a:p>
            <a:pPr lvl="1"/>
            <a:endParaRPr lang="pt-BR" dirty="0" smtClean="0"/>
          </a:p>
          <a:p>
            <a:pPr lvl="1"/>
            <a:r>
              <a:rPr lang="pt-BR" b="1" dirty="0" smtClean="0"/>
              <a:t>Bipolar sem retorno a zero</a:t>
            </a:r>
            <a:r>
              <a:rPr lang="pt-BR" dirty="0" smtClean="0"/>
              <a:t>: O bit um é representado pelo pulso positivo e o bit zero é representado pelo pulso negativo.</a:t>
            </a:r>
          </a:p>
        </p:txBody>
      </p:sp>
    </p:spTree>
    <p:extLst>
      <p:ext uri="{BB962C8B-B14F-4D97-AF65-F5344CB8AC3E}">
        <p14:creationId xmlns:p14="http://schemas.microsoft.com/office/powerpoint/2010/main" val="40147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Formatos dos sinais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365760"/>
            <a:r>
              <a:rPr lang="pt-BR" b="1" dirty="0"/>
              <a:t>Bipolar com </a:t>
            </a:r>
            <a:r>
              <a:rPr lang="pt-BR" b="1" dirty="0" smtClean="0"/>
              <a:t>retorno a zero ou </a:t>
            </a:r>
            <a:r>
              <a:rPr lang="pt-BR" b="1" dirty="0" err="1" smtClean="0"/>
              <a:t>pseudoternária</a:t>
            </a:r>
            <a:r>
              <a:rPr lang="pt-BR" dirty="0" smtClean="0"/>
              <a:t>: o bit 1 é representado por pulsos positivos e negativos usados alternadamente a cada ocorrência de 1 e não há pulso na ocorrência de zero.</a:t>
            </a:r>
          </a:p>
          <a:p>
            <a:pPr marL="365760" lvl="1" indent="-365760"/>
            <a:endParaRPr lang="pt-BR" dirty="0"/>
          </a:p>
          <a:p>
            <a:pPr marL="365760" lvl="1" indent="-365760"/>
            <a:r>
              <a:rPr lang="pt-BR" b="1" dirty="0" smtClean="0"/>
              <a:t>Manchester ou sinalização bifásica de banda básica</a:t>
            </a:r>
            <a:r>
              <a:rPr lang="pt-BR" dirty="0" smtClean="0"/>
              <a:t>: o bit 1 é representado por um pulso positivo seguido de um negativo, bit zero são 2 pulsos reversos e todos os bits tem a metade da duração de um pulso de referência polar. Muito usado nos sistemas digitais com fibras ópticas.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2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199" y="188640"/>
            <a:ext cx="8229600" cy="1143000"/>
          </a:xfrm>
        </p:spPr>
        <p:txBody>
          <a:bodyPr/>
          <a:lstStyle/>
          <a:p>
            <a:r>
              <a:rPr lang="pt-BR" dirty="0" smtClean="0"/>
              <a:t>Formatos dos sinais binários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1412776"/>
            <a:ext cx="5514975" cy="524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0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Ruído Elétrico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ruído é o inimigo número 1 das comunicações.</a:t>
            </a:r>
          </a:p>
          <a:p>
            <a:endParaRPr lang="pt-BR" dirty="0"/>
          </a:p>
          <a:p>
            <a:r>
              <a:rPr lang="pt-BR" dirty="0" smtClean="0"/>
              <a:t>Possui comportamento aleatório, amplitudes e fases variáveis, presente em todo o espectro de frequências, particularmente no canal rádio.</a:t>
            </a:r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509120"/>
            <a:ext cx="69723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1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Ruído Elétrico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Origina-se pela agitação térmica dos elétrons existentes na atmosfera.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96" y="3212976"/>
            <a:ext cx="8286750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2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Denominação dos Sinais Elétricos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Finito: Ocorre num espaço finito de tempo.</a:t>
            </a:r>
          </a:p>
          <a:p>
            <a:endParaRPr lang="pt-BR" dirty="0" smtClean="0"/>
          </a:p>
          <a:p>
            <a:r>
              <a:rPr lang="pt-BR" dirty="0" smtClean="0"/>
              <a:t>Periódico: Repete-se em intervalos de tempos iguais.</a:t>
            </a:r>
          </a:p>
          <a:p>
            <a:endParaRPr lang="pt-BR" dirty="0" smtClean="0"/>
          </a:p>
          <a:p>
            <a:r>
              <a:rPr lang="pt-BR" dirty="0" smtClean="0"/>
              <a:t>Aperiódico: O sinal não é repetitivo.</a:t>
            </a:r>
          </a:p>
          <a:p>
            <a:endParaRPr lang="pt-BR" dirty="0" smtClean="0"/>
          </a:p>
          <a:p>
            <a:r>
              <a:rPr lang="pt-BR" dirty="0" smtClean="0"/>
              <a:t>Aleatório: Possui comportamento imprevisível. Exemplo mais famoso é o ruído elétrico.</a:t>
            </a:r>
          </a:p>
        </p:txBody>
      </p:sp>
    </p:spTree>
    <p:extLst>
      <p:ext uri="{BB962C8B-B14F-4D97-AF65-F5344CB8AC3E}">
        <p14:creationId xmlns:p14="http://schemas.microsoft.com/office/powerpoint/2010/main" val="401813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Ruído Elétrico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natureza possui diversas fontes de ruído.</a:t>
            </a:r>
          </a:p>
          <a:p>
            <a:endParaRPr lang="pt-BR" dirty="0"/>
          </a:p>
          <a:p>
            <a:r>
              <a:rPr lang="pt-BR" dirty="0" smtClean="0"/>
              <a:t>Os ruídos podem ser classificados em 2 tipos principais de modo de agressão: </a:t>
            </a:r>
          </a:p>
          <a:p>
            <a:endParaRPr lang="pt-BR" dirty="0"/>
          </a:p>
          <a:p>
            <a:pPr lvl="1"/>
            <a:r>
              <a:rPr lang="pt-BR" dirty="0" smtClean="0"/>
              <a:t>Ruído externo: captado pela antena e amplificador</a:t>
            </a:r>
          </a:p>
          <a:p>
            <a:pPr lvl="1"/>
            <a:r>
              <a:rPr lang="pt-BR" dirty="0" smtClean="0"/>
              <a:t>Ruído interno dos equipamentos (amplificador ou receptor).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76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externas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Atuam no canal de comunicações.</a:t>
            </a:r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924944"/>
            <a:ext cx="75438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571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externas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Tipos de ruídos causados por fontes externas:</a:t>
            </a:r>
          </a:p>
          <a:p>
            <a:pPr lvl="1"/>
            <a:endParaRPr lang="pt-BR" dirty="0" smtClean="0"/>
          </a:p>
          <a:p>
            <a:pPr lvl="1"/>
            <a:r>
              <a:rPr lang="pt-BR" u="sng" dirty="0" smtClean="0"/>
              <a:t>Ruído atmosférico</a:t>
            </a:r>
            <a:r>
              <a:rPr lang="pt-BR" dirty="0" smtClean="0"/>
              <a:t>: Resulta de descargas elétricas na atmosfera(raios). </a:t>
            </a:r>
          </a:p>
          <a:p>
            <a:pPr lvl="1"/>
            <a:r>
              <a:rPr lang="pt-BR" dirty="0" smtClean="0"/>
              <a:t>Maior incidência na região dos trópicos.  </a:t>
            </a:r>
          </a:p>
          <a:p>
            <a:pPr lvl="1"/>
            <a:r>
              <a:rPr lang="pt-BR" dirty="0" smtClean="0"/>
              <a:t>Afeta sobremaneira as comunicações rádio em alta frequência (3 a 30 MHz).</a:t>
            </a:r>
          </a:p>
          <a:p>
            <a:pPr lvl="1"/>
            <a:r>
              <a:rPr lang="pt-BR" dirty="0" smtClean="0"/>
              <a:t>Em comunicações digitais, promove a destruição de várias sequências de bits (efeito rajada). Gera a perda da informação. Código corretores de erros inibem sua 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4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externas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u="sng" dirty="0" smtClean="0"/>
              <a:t>Ruído cósmico</a:t>
            </a:r>
            <a:r>
              <a:rPr lang="pt-BR" dirty="0" smtClean="0"/>
              <a:t>: Gerado por distúrbios ocorridos fora da Terra, por diversas fontes do espaço interestelar. 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Maior intensidade em frequências acima de 20Mhz. 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O Sol é a maior fonte de ruído cósmico.</a:t>
            </a:r>
          </a:p>
          <a:p>
            <a:pPr lvl="1"/>
            <a:endParaRPr lang="pt-BR" dirty="0"/>
          </a:p>
          <a:p>
            <a:pPr lvl="1"/>
            <a:r>
              <a:rPr lang="pt-BR" dirty="0" smtClean="0"/>
              <a:t>Eventualmente, o nível do ruído gerado pelo Sol pode queimar equipamentos eletrônicos de recepção de satélites.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87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Fontes externas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u="sng" dirty="0" smtClean="0"/>
              <a:t>Ruído provocado pelo homem</a:t>
            </a:r>
            <a:r>
              <a:rPr lang="pt-BR" dirty="0" smtClean="0"/>
              <a:t>: Gerado por aparelho, máquina ou dispositivo fabricado pelo homem.</a:t>
            </a:r>
          </a:p>
          <a:p>
            <a:pPr marL="393192" lvl="1" indent="0">
              <a:buNone/>
            </a:pPr>
            <a:endParaRPr lang="pt-BR" dirty="0" smtClean="0"/>
          </a:p>
          <a:p>
            <a:pPr lvl="1"/>
            <a:r>
              <a:rPr lang="pt-BR" dirty="0" smtClean="0"/>
              <a:t>Exemplos: ruído gerado por motores elétricos; ruídos gerados por motores de ignição de automóveis. Por isso, é melhor que se utilize comunicações </a:t>
            </a:r>
            <a:r>
              <a:rPr lang="pt-BR" dirty="0" err="1" smtClean="0"/>
              <a:t>radioveiculares</a:t>
            </a:r>
            <a:r>
              <a:rPr lang="pt-BR" dirty="0" smtClean="0"/>
              <a:t> em automóveis movidos a Diesel que não precisam </a:t>
            </a:r>
            <a:r>
              <a:rPr lang="pt-BR" smtClean="0"/>
              <a:t>de  ignição.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78206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Relação Sinal/Ruído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Elemento muito importante para as telecomunicações.</a:t>
            </a:r>
          </a:p>
          <a:p>
            <a:endParaRPr lang="pt-BR" dirty="0" smtClean="0"/>
          </a:p>
          <a:p>
            <a:r>
              <a:rPr lang="pt-BR" dirty="0" smtClean="0"/>
              <a:t>Representada por S/N e dada em dB.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39" y="4321472"/>
            <a:ext cx="37242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15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Relação Sinal/Ruído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elevado em relação ao sinal, o ruído pode tornar a </a:t>
            </a:r>
            <a:r>
              <a:rPr lang="pt-BR" dirty="0" smtClean="0"/>
              <a:t>informação ininteligível e até inviabilizar a comunicação.</a:t>
            </a:r>
          </a:p>
          <a:p>
            <a:endParaRPr lang="pt-BR" dirty="0"/>
          </a:p>
          <a:p>
            <a:r>
              <a:rPr lang="pt-BR" dirty="0" smtClean="0"/>
              <a:t>À saída do </a:t>
            </a:r>
            <a:r>
              <a:rPr lang="pt-BR" dirty="0" err="1" smtClean="0"/>
              <a:t>demodulador</a:t>
            </a:r>
            <a:r>
              <a:rPr lang="pt-BR" dirty="0" smtClean="0"/>
              <a:t>, pode ser dada por: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4437112"/>
            <a:ext cx="532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229200"/>
            <a:ext cx="6096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51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Sinal/Ruído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Onde:</a:t>
            </a:r>
          </a:p>
          <a:p>
            <a:pPr lvl="1"/>
            <a:r>
              <a:rPr lang="pt-BR" dirty="0" smtClean="0"/>
              <a:t>m e </a:t>
            </a:r>
            <a:r>
              <a:rPr lang="el-GR" dirty="0" smtClean="0"/>
              <a:t>β</a:t>
            </a:r>
            <a:r>
              <a:rPr lang="pt-BR" dirty="0" smtClean="0"/>
              <a:t> são, respectivamente, os índices de modulação AM e FM e S/N tem valor em dB.</a:t>
            </a:r>
          </a:p>
          <a:p>
            <a:endParaRPr lang="pt-BR" dirty="0"/>
          </a:p>
          <a:p>
            <a:r>
              <a:rPr lang="pt-BR" dirty="0" smtClean="0"/>
              <a:t>As expressões acima são válidas apenas para valores acima do limiar de funcionamento do estágio do </a:t>
            </a:r>
            <a:r>
              <a:rPr lang="pt-BR" dirty="0" err="1" smtClean="0"/>
              <a:t>demodulador</a:t>
            </a:r>
            <a:r>
              <a:rPr lang="pt-BR" dirty="0" smtClean="0"/>
              <a:t> ,que é tipicamente acima de 10 dB. 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0656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Sinal/Ruído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Elementos importantes nas técnicas para aumentar relação sinal/ ruído:</a:t>
            </a:r>
          </a:p>
          <a:p>
            <a:pPr lvl="1"/>
            <a:r>
              <a:rPr lang="pt-BR" dirty="0" smtClean="0"/>
              <a:t>Potência de transmissão;</a:t>
            </a:r>
          </a:p>
          <a:p>
            <a:pPr lvl="1"/>
            <a:r>
              <a:rPr lang="pt-BR" dirty="0" smtClean="0"/>
              <a:t>Ganho das antenas(transmissora e receptora);</a:t>
            </a:r>
          </a:p>
          <a:p>
            <a:pPr lvl="1"/>
            <a:r>
              <a:rPr lang="pt-BR" dirty="0" smtClean="0"/>
              <a:t>Figura de ruído do receptor;</a:t>
            </a:r>
          </a:p>
          <a:p>
            <a:pPr lvl="1"/>
            <a:r>
              <a:rPr lang="pt-BR" dirty="0" smtClean="0"/>
              <a:t>Tipo de </a:t>
            </a:r>
            <a:r>
              <a:rPr lang="pt-BR" dirty="0" err="1" smtClean="0"/>
              <a:t>demodulador</a:t>
            </a:r>
            <a:r>
              <a:rPr lang="pt-BR" dirty="0" smtClean="0"/>
              <a:t> (AM e FM);</a:t>
            </a:r>
          </a:p>
          <a:p>
            <a:pPr lvl="1"/>
            <a:r>
              <a:rPr lang="pt-BR" dirty="0" smtClean="0"/>
              <a:t>Circuito </a:t>
            </a:r>
            <a:r>
              <a:rPr lang="pt-BR" dirty="0" err="1" smtClean="0"/>
              <a:t>anti-ruído</a:t>
            </a:r>
            <a:r>
              <a:rPr lang="pt-BR" dirty="0" smtClean="0"/>
              <a:t> do receptor;</a:t>
            </a:r>
          </a:p>
        </p:txBody>
      </p:sp>
    </p:spTree>
    <p:extLst>
      <p:ext uri="{BB962C8B-B14F-4D97-AF65-F5344CB8AC3E}">
        <p14:creationId xmlns:p14="http://schemas.microsoft.com/office/powerpoint/2010/main" val="31564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Sinal/Ruído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diferentes enlaces de comunicação, analógicos ou digitais, exigem um valor de S/N mínimo na recepção para que as comunicações ocorram com boa qualidade de sinal: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7" y="3645024"/>
            <a:ext cx="5721790" cy="2969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22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Denominação dos Sinais Elétricos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Pseudoaleatório: Sinal aparentemente aleatório, mas de certa forma previsível. </a:t>
            </a:r>
            <a:r>
              <a:rPr lang="pt-BR" dirty="0" err="1"/>
              <a:t>Ex</a:t>
            </a:r>
            <a:r>
              <a:rPr lang="pt-BR" dirty="0"/>
              <a:t>: fonte geradora de sinais </a:t>
            </a:r>
            <a:r>
              <a:rPr lang="pt-BR"/>
              <a:t>pseudoaleatórios </a:t>
            </a:r>
            <a:r>
              <a:rPr lang="pt-BR" smtClean="0"/>
              <a:t>em </a:t>
            </a:r>
            <a:r>
              <a:rPr lang="pt-BR" dirty="0" err="1"/>
              <a:t>criptossistemas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Determinístico: Perfeitamente previsível e determinado, desenvolvido a partir de uma expressão matemática em função de uma outra grandeza( tempo, frequência, fase). </a:t>
            </a:r>
            <a:r>
              <a:rPr lang="pt-BR" dirty="0" err="1" smtClean="0"/>
              <a:t>Ex</a:t>
            </a:r>
            <a:r>
              <a:rPr lang="pt-BR" dirty="0" smtClean="0"/>
              <a:t>: Sinal senoidal.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2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interna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Nos amplificadores, o ruído interno ou ruído térmico é gerado pela colisão de elétrons, quando da passagem da corrente elétrica nos componentes resistivos do circuito: resistores, diodos</a:t>
            </a:r>
            <a:r>
              <a:rPr lang="pt-BR" dirty="0"/>
              <a:t> </a:t>
            </a:r>
            <a:r>
              <a:rPr lang="pt-BR" dirty="0" smtClean="0"/>
              <a:t>e transistores.</a:t>
            </a:r>
          </a:p>
          <a:p>
            <a:endParaRPr lang="pt-BR" dirty="0"/>
          </a:p>
          <a:p>
            <a:r>
              <a:rPr lang="pt-BR" dirty="0" smtClean="0"/>
              <a:t>Os circuitos eletrônicos geram 2 tipos de ruídos:</a:t>
            </a:r>
          </a:p>
          <a:p>
            <a:pPr lvl="1"/>
            <a:r>
              <a:rPr lang="pt-BR" dirty="0" smtClean="0"/>
              <a:t>Ruído de disparo: gerado por válvulas e semicondutores.</a:t>
            </a:r>
          </a:p>
          <a:p>
            <a:pPr lvl="1"/>
            <a:r>
              <a:rPr lang="pt-BR" dirty="0" smtClean="0"/>
              <a:t>Ruído térmico: gerado em componentes resistivos.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50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interna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Estes 2 tipos de ruído devem ser tratados como ruídos brancos.</a:t>
            </a:r>
          </a:p>
          <a:p>
            <a:endParaRPr lang="pt-BR" dirty="0"/>
          </a:p>
          <a:p>
            <a:r>
              <a:rPr lang="pt-BR" dirty="0" smtClean="0"/>
              <a:t>Ruído branco(</a:t>
            </a:r>
            <a:r>
              <a:rPr lang="pt-BR" dirty="0" err="1" smtClean="0"/>
              <a:t>white</a:t>
            </a:r>
            <a:r>
              <a:rPr lang="pt-BR" dirty="0" smtClean="0"/>
              <a:t> </a:t>
            </a:r>
            <a:r>
              <a:rPr lang="pt-BR" dirty="0" err="1" smtClean="0"/>
              <a:t>noise</a:t>
            </a:r>
            <a:r>
              <a:rPr lang="pt-BR" dirty="0" smtClean="0"/>
              <a:t>) é um ruído presente em todo o espectro de frequência com densidade espectral constante.</a:t>
            </a:r>
          </a:p>
          <a:p>
            <a:endParaRPr lang="pt-BR" dirty="0"/>
          </a:p>
          <a:p>
            <a:r>
              <a:rPr lang="pt-BR" dirty="0" smtClean="0"/>
              <a:t>Densidade espectral de ruído (N</a:t>
            </a:r>
            <a:r>
              <a:rPr lang="pt-BR" baseline="-25000" dirty="0" smtClean="0"/>
              <a:t>0</a:t>
            </a:r>
            <a:r>
              <a:rPr lang="pt-BR" dirty="0" smtClean="0"/>
              <a:t> ) é a potência de ruído por hertz da faixa.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marL="393192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1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interna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ruído branco recebeu esse nome graças às suas flutuações que são semelhantes às flutuações existentes na cor branca.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4" y="3212976"/>
            <a:ext cx="774035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85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Fonte interna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ruído branco é um ruído bem comportado, com distribuição gaussiana, média zero e variância </a:t>
            </a:r>
            <a:r>
              <a:rPr lang="el-GR" dirty="0" smtClean="0"/>
              <a:t>σ</a:t>
            </a:r>
            <a:r>
              <a:rPr lang="pt-BR" dirty="0" smtClean="0"/>
              <a:t> (sigma). 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Por isso, é utilizado como modelo de ruído para facilitar os estudos em telecomunicações.</a:t>
            </a:r>
          </a:p>
          <a:p>
            <a:endParaRPr lang="pt-BR" dirty="0"/>
          </a:p>
          <a:p>
            <a:r>
              <a:rPr lang="pt-BR" dirty="0" smtClean="0"/>
              <a:t>Costuma  ser designado pela sigla </a:t>
            </a:r>
            <a:r>
              <a:rPr lang="pt-BR" b="1" dirty="0" smtClean="0"/>
              <a:t>AWGN (</a:t>
            </a:r>
            <a:r>
              <a:rPr lang="pt-BR" b="1" dirty="0" err="1" smtClean="0"/>
              <a:t>Additive</a:t>
            </a:r>
            <a:r>
              <a:rPr lang="pt-BR" b="1" dirty="0" smtClean="0"/>
              <a:t> White </a:t>
            </a:r>
            <a:r>
              <a:rPr lang="pt-BR" b="1" dirty="0" err="1" smtClean="0"/>
              <a:t>Gaussian</a:t>
            </a:r>
            <a:r>
              <a:rPr lang="pt-BR" b="1" dirty="0" smtClean="0"/>
              <a:t> </a:t>
            </a:r>
            <a:r>
              <a:rPr lang="pt-BR" b="1" dirty="0" err="1" smtClean="0"/>
              <a:t>Noise</a:t>
            </a:r>
            <a:r>
              <a:rPr lang="pt-BR" b="1" dirty="0" smtClean="0"/>
              <a:t>).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pPr marL="393192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2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Figura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Equipamentos receptores e amplificadores são montados com esquemas de amplificadores em cascata. 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Assim, o ruído elétrico gerado no primeiro estágio é amplificado pelos demais e cada um deles contribui com uma parcela de ruído. Além disso, o sistema ainda amplifica o ruído externo captado pela antena junto com o sinal.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44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Figura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figura de ruído interno gerado por um dispositivo é expressa pela seguinte expressão , </a:t>
            </a:r>
            <a:r>
              <a:rPr lang="pt-BR" b="1" dirty="0" smtClean="0"/>
              <a:t>F:</a:t>
            </a:r>
            <a:r>
              <a:rPr lang="pt-BR" dirty="0" smtClean="0"/>
              <a:t> 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Quanto menor for o ruído, melhor será o sistema; Portanto, quanto menor a figura de ruído, melhor.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2900362"/>
            <a:ext cx="80391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0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Figura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prática, a figura de ruído de um receptor, na temperatura T</a:t>
            </a:r>
            <a:r>
              <a:rPr lang="pt-BR" baseline="-25000" dirty="0" smtClean="0"/>
              <a:t>0</a:t>
            </a:r>
            <a:r>
              <a:rPr lang="pt-BR" dirty="0" smtClean="0"/>
              <a:t>, é obtida através da montagem de um esquema como o abaixo: 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3429000"/>
            <a:ext cx="723900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3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Figura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valor da figura de ruído deve ser especificado, segundo </a:t>
            </a:r>
            <a:r>
              <a:rPr lang="pt-BR" dirty="0" err="1" smtClean="0"/>
              <a:t>Friis</a:t>
            </a:r>
            <a:r>
              <a:rPr lang="pt-BR" dirty="0" smtClean="0"/>
              <a:t>, por conveniência de cálculo, em 290k (17°C).</a:t>
            </a:r>
          </a:p>
          <a:p>
            <a:endParaRPr lang="pt-BR" dirty="0"/>
          </a:p>
          <a:p>
            <a:r>
              <a:rPr lang="pt-BR" dirty="0" smtClean="0"/>
              <a:t>A </a:t>
            </a:r>
            <a:r>
              <a:rPr lang="pt-BR" b="1" dirty="0" smtClean="0"/>
              <a:t>Temperatura Efetiva de Ruído</a:t>
            </a:r>
            <a:r>
              <a:rPr lang="pt-BR" dirty="0" smtClean="0"/>
              <a:t> T</a:t>
            </a:r>
            <a:r>
              <a:rPr lang="pt-BR" baseline="-25000" dirty="0" smtClean="0"/>
              <a:t>e</a:t>
            </a:r>
            <a:r>
              <a:rPr lang="pt-BR" dirty="0" smtClean="0"/>
              <a:t> do dispositivo é dada pela expressão:</a:t>
            </a:r>
          </a:p>
          <a:p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2" y="4941168"/>
            <a:ext cx="18954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17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Figura de Ruído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Onde:</a:t>
            </a:r>
          </a:p>
          <a:p>
            <a:pPr lvl="1"/>
            <a:r>
              <a:rPr lang="pt-BR" dirty="0" smtClean="0"/>
              <a:t>T</a:t>
            </a:r>
            <a:r>
              <a:rPr lang="pt-BR" baseline="-25000" dirty="0" smtClean="0"/>
              <a:t>0</a:t>
            </a:r>
            <a:r>
              <a:rPr lang="pt-BR" dirty="0" smtClean="0"/>
              <a:t> : temperatura ambiente em Kelvin, com valores típicos entre 290k e 300k (17° e 27° respectivamente).</a:t>
            </a:r>
          </a:p>
          <a:p>
            <a:endParaRPr lang="pt-BR" dirty="0"/>
          </a:p>
          <a:p>
            <a:r>
              <a:rPr lang="pt-BR" dirty="0" smtClean="0"/>
              <a:t>Assim, a temperatura de 0 k(zero absoluto ou -273°C) não mais circula corrente elétrica no dispositivo e tem-se T</a:t>
            </a:r>
            <a:r>
              <a:rPr lang="pt-BR" baseline="-25000" dirty="0" smtClean="0"/>
              <a:t>e</a:t>
            </a:r>
            <a:r>
              <a:rPr lang="pt-BR" dirty="0" smtClean="0"/>
              <a:t> = 0.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6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Figura de Ruído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Ordem de grandeza de F: Um receptor de muito boa qualidade, com B de 27MHZ, usado em comunicações digitais a 140 </a:t>
            </a:r>
            <a:r>
              <a:rPr lang="pt-BR" dirty="0" err="1" smtClean="0"/>
              <a:t>Mbits</a:t>
            </a:r>
            <a:r>
              <a:rPr lang="pt-BR" dirty="0" smtClean="0"/>
              <a:t>/s, é oferecido comercialmente com F &lt;=4 dB.</a:t>
            </a:r>
          </a:p>
          <a:p>
            <a:endParaRPr lang="pt-BR" dirty="0"/>
          </a:p>
          <a:p>
            <a:r>
              <a:rPr lang="pt-BR" dirty="0" smtClean="0"/>
              <a:t>A antena receptora é a porta de entrada de ruído no sistema rádio.</a:t>
            </a:r>
          </a:p>
          <a:p>
            <a:endParaRPr lang="pt-BR" dirty="0"/>
          </a:p>
          <a:p>
            <a:r>
              <a:rPr lang="pt-BR" dirty="0" smtClean="0"/>
              <a:t>Quanto maior for B de canal, maior será o nível de ruído recebido e amplificado.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46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Sinal Periódico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o mais fácil de ser estudado.</a:t>
            </a:r>
          </a:p>
          <a:p>
            <a:endParaRPr lang="pt-BR" dirty="0"/>
          </a:p>
          <a:p>
            <a:r>
              <a:rPr lang="pt-BR" b="1" dirty="0" smtClean="0"/>
              <a:t>Período ou Ciclo</a:t>
            </a:r>
            <a:r>
              <a:rPr lang="pt-BR" dirty="0" smtClean="0"/>
              <a:t>: Intervalo de repetição do sinal. Representado pela letra </a:t>
            </a:r>
            <a:r>
              <a:rPr lang="pt-BR" b="1" dirty="0" smtClean="0"/>
              <a:t>T </a:t>
            </a:r>
            <a:r>
              <a:rPr lang="pt-BR" dirty="0" smtClean="0"/>
              <a:t>e medido em segundos</a:t>
            </a:r>
            <a:r>
              <a:rPr lang="pt-BR" b="1" dirty="0" smtClean="0"/>
              <a:t>.</a:t>
            </a:r>
            <a:endParaRPr lang="pt-BR" dirty="0" smtClean="0"/>
          </a:p>
          <a:p>
            <a:endParaRPr lang="pt-BR" dirty="0"/>
          </a:p>
          <a:p>
            <a:r>
              <a:rPr lang="pt-BR" b="1" dirty="0" smtClean="0"/>
              <a:t>Frequência</a:t>
            </a:r>
            <a:r>
              <a:rPr lang="pt-BR" dirty="0" smtClean="0"/>
              <a:t>: Quantidade de ciclos por segundo. Representado pela letra </a:t>
            </a:r>
            <a:r>
              <a:rPr lang="pt-BR" b="1" dirty="0" smtClean="0"/>
              <a:t>f e </a:t>
            </a:r>
            <a:r>
              <a:rPr lang="pt-BR" dirty="0" smtClean="0"/>
              <a:t>medido em Hertz(Hz).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4976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potência de ruído sobre uma carga resistiva situada na saída do amplificador é dada pela seguinte expressão: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Onde:</a:t>
            </a:r>
          </a:p>
          <a:p>
            <a:pPr lvl="1"/>
            <a:r>
              <a:rPr lang="pt-BR" dirty="0" err="1" smtClean="0"/>
              <a:t>P</a:t>
            </a:r>
            <a:r>
              <a:rPr lang="pt-BR" baseline="-25000" dirty="0" err="1" smtClean="0"/>
              <a:t>n</a:t>
            </a:r>
            <a:r>
              <a:rPr lang="pt-BR" dirty="0" smtClean="0"/>
              <a:t> = Potência de ruído (w).</a:t>
            </a:r>
          </a:p>
          <a:p>
            <a:pPr lvl="1"/>
            <a:r>
              <a:rPr lang="pt-BR" dirty="0" smtClean="0"/>
              <a:t>K = constante de Boltzmann = 1,38 . 10</a:t>
            </a:r>
            <a:r>
              <a:rPr lang="pt-BR" baseline="30000" dirty="0" smtClean="0"/>
              <a:t>-23</a:t>
            </a:r>
            <a:r>
              <a:rPr lang="pt-BR" dirty="0" smtClean="0"/>
              <a:t>  joules/kelvin</a:t>
            </a:r>
          </a:p>
          <a:p>
            <a:pPr lvl="1"/>
            <a:r>
              <a:rPr lang="pt-BR" dirty="0" smtClean="0"/>
              <a:t>T</a:t>
            </a:r>
            <a:r>
              <a:rPr lang="pt-BR" baseline="-25000" dirty="0" smtClean="0"/>
              <a:t>0</a:t>
            </a:r>
            <a:r>
              <a:rPr lang="pt-BR" dirty="0" smtClean="0"/>
              <a:t> = Temperatura ambiente em kelvin;</a:t>
            </a:r>
          </a:p>
          <a:p>
            <a:pPr lvl="1"/>
            <a:r>
              <a:rPr lang="pt-BR" dirty="0" smtClean="0"/>
              <a:t>B = banda do canal, em Hz.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100388"/>
            <a:ext cx="17145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5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Assim, a potência de ruído na saída do receptor será dada por: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o</a:t>
            </a:r>
            <a:r>
              <a:rPr lang="pt-BR" dirty="0" smtClean="0"/>
              <a:t>u</a:t>
            </a:r>
          </a:p>
          <a:p>
            <a:pPr marL="0" indent="0" algn="ctr">
              <a:buNone/>
            </a:pPr>
            <a:endParaRPr lang="pt-BR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2724150"/>
            <a:ext cx="2505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14" y="4005064"/>
            <a:ext cx="36861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267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de ruído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Quando considerarmos os ganhos dos estágios amplificadores em cascata, o ganho do sistema de amplificação será incluído nos cálculos e a potência de ruído na saída será:</a:t>
            </a:r>
            <a:endParaRPr lang="pt-BR" dirty="0"/>
          </a:p>
          <a:p>
            <a:pPr marL="0" indent="0" algn="ctr">
              <a:buNone/>
            </a:pPr>
            <a:endParaRPr lang="pt-BR" dirty="0" smtClean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ou</a:t>
            </a:r>
          </a:p>
          <a:p>
            <a:pPr marL="0" indent="0" algn="ctr">
              <a:buNone/>
            </a:pPr>
            <a:endParaRPr lang="pt-BR" dirty="0" smtClean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771900"/>
            <a:ext cx="32194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5301208"/>
            <a:ext cx="41719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22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de Ruído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Onde:</a:t>
            </a:r>
          </a:p>
          <a:p>
            <a:pPr lvl="1"/>
            <a:r>
              <a:rPr lang="pt-BR" dirty="0" err="1" smtClean="0"/>
              <a:t>Gsis</a:t>
            </a:r>
            <a:r>
              <a:rPr lang="pt-BR" dirty="0" smtClean="0"/>
              <a:t> = ganho total de amplificação do sistema devido aos estágios em cascata, dado pela seguinte expressão:</a:t>
            </a:r>
          </a:p>
          <a:p>
            <a:pPr lvl="1"/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Fsis</a:t>
            </a:r>
            <a:r>
              <a:rPr lang="pt-BR" dirty="0" smtClean="0"/>
              <a:t> = figura de ruído total do sistema, expresso por: 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3212976"/>
            <a:ext cx="32194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869160"/>
            <a:ext cx="4133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42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Potência de Ruído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Te </a:t>
            </a:r>
            <a:r>
              <a:rPr lang="pt-BR" dirty="0" err="1" smtClean="0"/>
              <a:t>sis</a:t>
            </a:r>
            <a:r>
              <a:rPr lang="pt-BR" dirty="0" smtClean="0"/>
              <a:t> = temperatura efetiva do sistema para estágios em cascata, dado por:</a:t>
            </a:r>
          </a:p>
          <a:p>
            <a:pPr lvl="1"/>
            <a:endParaRPr lang="pt-BR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943225"/>
            <a:ext cx="3886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40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Decibel(dB)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decibel é uma poderosa ferramenta utilizada nos cálculos em telecomunicações.</a:t>
            </a:r>
          </a:p>
          <a:p>
            <a:endParaRPr lang="pt-BR" dirty="0" smtClean="0"/>
          </a:p>
          <a:p>
            <a:r>
              <a:rPr lang="pt-BR" dirty="0" smtClean="0"/>
              <a:t>A relação entre 2 potências é dada em decibéis através do cálculo:</a:t>
            </a:r>
          </a:p>
          <a:p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26149"/>
            <a:ext cx="265747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1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Decibel(dB)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 tensões,  o valor equivalente em dB é calculado assim: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o valor da potência estiver relacionado a 1 watt, o resultado será expresso em </a:t>
            </a:r>
            <a:r>
              <a:rPr lang="pt-BR" dirty="0" err="1" smtClean="0"/>
              <a:t>dBw</a:t>
            </a:r>
            <a:r>
              <a:rPr lang="pt-BR" dirty="0" smtClean="0"/>
              <a:t>. Se o valor da tensão estiver relacionado a 1 volt, o resultado será expresso em </a:t>
            </a:r>
            <a:r>
              <a:rPr lang="pt-BR" dirty="0" err="1" smtClean="0"/>
              <a:t>dBV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2967038"/>
            <a:ext cx="23717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02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Decibel(dB)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conversão em dB de valores numéricos n como figura de ruído, ganho de antena, etc., aplica-se 10 log n.</a:t>
            </a:r>
          </a:p>
          <a:p>
            <a:endParaRPr lang="pt-BR" dirty="0"/>
          </a:p>
          <a:p>
            <a:pPr lvl="1"/>
            <a:r>
              <a:rPr lang="pt-BR" dirty="0" err="1" smtClean="0"/>
              <a:t>Miliwatt</a:t>
            </a:r>
            <a:r>
              <a:rPr lang="pt-BR" dirty="0" smtClean="0"/>
              <a:t>[</a:t>
            </a:r>
            <a:r>
              <a:rPr lang="pt-BR" dirty="0" err="1" smtClean="0"/>
              <a:t>mw</a:t>
            </a:r>
            <a:r>
              <a:rPr lang="pt-BR" dirty="0" smtClean="0"/>
              <a:t>] -&gt; </a:t>
            </a:r>
            <a:r>
              <a:rPr lang="pt-BR" dirty="0" err="1" smtClean="0"/>
              <a:t>dBm</a:t>
            </a:r>
            <a:endParaRPr lang="pt-BR" dirty="0" smtClean="0"/>
          </a:p>
          <a:p>
            <a:pPr lvl="1"/>
            <a:r>
              <a:rPr lang="pt-BR" dirty="0" smtClean="0"/>
              <a:t>Microwatt[</a:t>
            </a:r>
            <a:r>
              <a:rPr lang="el-GR" dirty="0" smtClean="0"/>
              <a:t>μ</a:t>
            </a:r>
            <a:r>
              <a:rPr lang="pt-BR" dirty="0" smtClean="0"/>
              <a:t>w]  -&gt;  dB</a:t>
            </a:r>
            <a:r>
              <a:rPr lang="el-GR" dirty="0" smtClean="0"/>
              <a:t>μ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1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Decibel(dB)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Regras básicas de operação:</a:t>
            </a:r>
          </a:p>
          <a:p>
            <a:pPr lvl="1"/>
            <a:r>
              <a:rPr lang="pt-BR" dirty="0" smtClean="0"/>
              <a:t>Somam-se e subtraem-se dB com </a:t>
            </a:r>
            <a:r>
              <a:rPr lang="pt-BR" dirty="0" err="1" smtClean="0"/>
              <a:t>dBw</a:t>
            </a:r>
            <a:r>
              <a:rPr lang="pt-BR" dirty="0" smtClean="0"/>
              <a:t>, </a:t>
            </a:r>
            <a:r>
              <a:rPr lang="pt-BR" dirty="0" err="1" smtClean="0"/>
              <a:t>dBm</a:t>
            </a:r>
            <a:r>
              <a:rPr lang="pt-BR" dirty="0" smtClean="0"/>
              <a:t> e dB</a:t>
            </a:r>
            <a:r>
              <a:rPr lang="el-GR" dirty="0" smtClean="0"/>
              <a:t>μ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Não se somam nem se subtraem </a:t>
            </a:r>
            <a:r>
              <a:rPr lang="pt-BR" dirty="0" err="1" smtClean="0"/>
              <a:t>dBw</a:t>
            </a:r>
            <a:r>
              <a:rPr lang="pt-BR" dirty="0" smtClean="0"/>
              <a:t> com </a:t>
            </a:r>
            <a:r>
              <a:rPr lang="pt-BR" dirty="0" err="1" smtClean="0"/>
              <a:t>dbW</a:t>
            </a:r>
            <a:r>
              <a:rPr lang="pt-BR" dirty="0" smtClean="0"/>
              <a:t>, </a:t>
            </a:r>
            <a:r>
              <a:rPr lang="pt-BR" dirty="0" err="1" smtClean="0"/>
              <a:t>dbm</a:t>
            </a:r>
            <a:r>
              <a:rPr lang="pt-BR" dirty="0" smtClean="0"/>
              <a:t> com </a:t>
            </a:r>
            <a:r>
              <a:rPr lang="pt-BR" dirty="0" err="1" smtClean="0"/>
              <a:t>dBm</a:t>
            </a:r>
            <a:r>
              <a:rPr lang="pt-BR" dirty="0" smtClean="0"/>
              <a:t> e</a:t>
            </a:r>
            <a:r>
              <a:rPr lang="pt-BR" dirty="0"/>
              <a:t> dB</a:t>
            </a:r>
            <a:r>
              <a:rPr lang="el-GR" dirty="0" smtClean="0"/>
              <a:t>μ</a:t>
            </a:r>
            <a:r>
              <a:rPr lang="pt-BR" dirty="0" smtClean="0"/>
              <a:t> com </a:t>
            </a:r>
            <a:r>
              <a:rPr lang="pt-BR" dirty="0"/>
              <a:t>dB</a:t>
            </a:r>
            <a:r>
              <a:rPr lang="el-GR" dirty="0" smtClean="0"/>
              <a:t>μ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 diferença entre  2 valores em </a:t>
            </a:r>
            <a:r>
              <a:rPr lang="pt-BR" dirty="0" err="1" smtClean="0"/>
              <a:t>dBw</a:t>
            </a:r>
            <a:r>
              <a:rPr lang="pt-BR" dirty="0" smtClean="0"/>
              <a:t>, 2 valores em </a:t>
            </a:r>
            <a:r>
              <a:rPr lang="pt-BR" dirty="0" err="1" smtClean="0"/>
              <a:t>dBm</a:t>
            </a:r>
            <a:r>
              <a:rPr lang="pt-BR" dirty="0" smtClean="0"/>
              <a:t> ou 2 valores </a:t>
            </a:r>
            <a:r>
              <a:rPr lang="pt-BR" dirty="0"/>
              <a:t>dB</a:t>
            </a:r>
            <a:r>
              <a:rPr lang="el-GR" dirty="0" smtClean="0"/>
              <a:t>μ</a:t>
            </a:r>
            <a:r>
              <a:rPr lang="pt-BR" dirty="0"/>
              <a:t> </a:t>
            </a:r>
            <a:r>
              <a:rPr lang="pt-BR" dirty="0" smtClean="0"/>
              <a:t>é expressa em dB.</a:t>
            </a:r>
          </a:p>
          <a:p>
            <a:pPr lvl="1"/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9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Decibel(dB)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Exemplos: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" y="2780928"/>
            <a:ext cx="8964488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8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2256</TotalTime>
  <Words>3573</Words>
  <Application>Microsoft Office PowerPoint</Application>
  <PresentationFormat>Apresentação na tela (4:3)</PresentationFormat>
  <Paragraphs>470</Paragraphs>
  <Slides>102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102</vt:i4>
      </vt:variant>
    </vt:vector>
  </HeadingPairs>
  <TitlesOfParts>
    <vt:vector size="107" baseType="lpstr">
      <vt:lpstr>Calibri</vt:lpstr>
      <vt:lpstr>Constantia</vt:lpstr>
      <vt:lpstr>Wingdings 2</vt:lpstr>
      <vt:lpstr>Fluxo</vt:lpstr>
      <vt:lpstr>Visio</vt:lpstr>
      <vt:lpstr>Sinais da Informação</vt:lpstr>
      <vt:lpstr>Sinais</vt:lpstr>
      <vt:lpstr>Classificação dos Sinais Elétricos </vt:lpstr>
      <vt:lpstr>Classificação dos Sinais Elétricos </vt:lpstr>
      <vt:lpstr>Classificação dos Sinais Elétricos </vt:lpstr>
      <vt:lpstr>Denominação dos Sinais Elétricos</vt:lpstr>
      <vt:lpstr>Denominação dos Sinais Elétricos</vt:lpstr>
      <vt:lpstr>Denominação dos Sinais Elétricos</vt:lpstr>
      <vt:lpstr>Sinal Periódico</vt:lpstr>
      <vt:lpstr>Sinal Periódico</vt:lpstr>
      <vt:lpstr>Sinal Periódico Assimétrico</vt:lpstr>
      <vt:lpstr>Sinal Periódico Simétrico</vt:lpstr>
      <vt:lpstr>Parâmetros e Unidades de Medidas</vt:lpstr>
      <vt:lpstr>Tensão Elétrica(E)</vt:lpstr>
      <vt:lpstr>Corrente Elétrica(I)</vt:lpstr>
      <vt:lpstr>Corrente Elétrica(I)</vt:lpstr>
      <vt:lpstr>Frequência(f)</vt:lpstr>
      <vt:lpstr>Fase</vt:lpstr>
      <vt:lpstr>Fase</vt:lpstr>
      <vt:lpstr>Potência Elétrica(P)</vt:lpstr>
      <vt:lpstr>Potência Elétrica</vt:lpstr>
      <vt:lpstr>Apresentação do PowerPoint</vt:lpstr>
      <vt:lpstr>Onda</vt:lpstr>
      <vt:lpstr>Modulação</vt:lpstr>
      <vt:lpstr>Modulação</vt:lpstr>
      <vt:lpstr>Modulação </vt:lpstr>
      <vt:lpstr>Modulação</vt:lpstr>
      <vt:lpstr>Modulação</vt:lpstr>
      <vt:lpstr>Modulação</vt:lpstr>
      <vt:lpstr>Multiplexação</vt:lpstr>
      <vt:lpstr>Multiplexação</vt:lpstr>
      <vt:lpstr>Multiplexação</vt:lpstr>
      <vt:lpstr>Multiplexação</vt:lpstr>
      <vt:lpstr>Multiplexação</vt:lpstr>
      <vt:lpstr>Sinais Analógicos </vt:lpstr>
      <vt:lpstr>Voz</vt:lpstr>
      <vt:lpstr>Senóide e Cossenóide</vt:lpstr>
      <vt:lpstr>Senóide e Cossenóide</vt:lpstr>
      <vt:lpstr>Senóide e Cossenóide</vt:lpstr>
      <vt:lpstr>Senóide e Cossenóide</vt:lpstr>
      <vt:lpstr>Senóide e Cossenóide</vt:lpstr>
      <vt:lpstr>Transdutores</vt:lpstr>
      <vt:lpstr>Sensores</vt:lpstr>
      <vt:lpstr>Sensores</vt:lpstr>
      <vt:lpstr>Amplificadores</vt:lpstr>
      <vt:lpstr>Amplificadores</vt:lpstr>
      <vt:lpstr>Atenuadores</vt:lpstr>
      <vt:lpstr>Acopladores</vt:lpstr>
      <vt:lpstr>Acopladores</vt:lpstr>
      <vt:lpstr>Acopladores</vt:lpstr>
      <vt:lpstr>Filtros</vt:lpstr>
      <vt:lpstr>Filtros</vt:lpstr>
      <vt:lpstr>Filtros</vt:lpstr>
      <vt:lpstr>Filtros</vt:lpstr>
      <vt:lpstr>Filtros</vt:lpstr>
      <vt:lpstr>Filtros</vt:lpstr>
      <vt:lpstr>Filtros</vt:lpstr>
      <vt:lpstr>Sinais Digitais</vt:lpstr>
      <vt:lpstr>Sinais Digitais x Analógicos</vt:lpstr>
      <vt:lpstr>Sinais Digitais x Analógicos</vt:lpstr>
      <vt:lpstr>Sinais Digitais</vt:lpstr>
      <vt:lpstr>Sinais Digitais</vt:lpstr>
      <vt:lpstr>Geração de Bits</vt:lpstr>
      <vt:lpstr>Geração de Bits</vt:lpstr>
      <vt:lpstr>Formatos dos sinais binários</vt:lpstr>
      <vt:lpstr>Formatos dos sinais binários</vt:lpstr>
      <vt:lpstr>Formatos dos sinais binários</vt:lpstr>
      <vt:lpstr>Ruído Elétrico</vt:lpstr>
      <vt:lpstr>Ruído Elétrico</vt:lpstr>
      <vt:lpstr>Ruído Elétrico</vt:lpstr>
      <vt:lpstr>Fontes externas de ruído</vt:lpstr>
      <vt:lpstr>Fontes externas de ruído</vt:lpstr>
      <vt:lpstr>Fontes externas de ruído</vt:lpstr>
      <vt:lpstr>Fontes externas de ruído</vt:lpstr>
      <vt:lpstr>Relação Sinal/Ruído</vt:lpstr>
      <vt:lpstr>Relação Sinal/Ruído</vt:lpstr>
      <vt:lpstr>Relação Sinal/Ruído</vt:lpstr>
      <vt:lpstr>Relação Sinal/Ruído</vt:lpstr>
      <vt:lpstr>Relação Sinal/Ruído</vt:lpstr>
      <vt:lpstr>Fonte interna de ruído</vt:lpstr>
      <vt:lpstr>Fonte interna de ruído</vt:lpstr>
      <vt:lpstr>Fonte interna de ruído</vt:lpstr>
      <vt:lpstr>Fonte interna de ruído</vt:lpstr>
      <vt:lpstr>Figura de Ruído</vt:lpstr>
      <vt:lpstr>Figura de Ruído</vt:lpstr>
      <vt:lpstr>Figura de Ruído</vt:lpstr>
      <vt:lpstr>Figura de Ruído</vt:lpstr>
      <vt:lpstr>Figura de Ruído </vt:lpstr>
      <vt:lpstr>Figura de Ruído </vt:lpstr>
      <vt:lpstr>Potência de ruído</vt:lpstr>
      <vt:lpstr>Potência de ruído</vt:lpstr>
      <vt:lpstr>Potência de ruído</vt:lpstr>
      <vt:lpstr>Potência de Ruído </vt:lpstr>
      <vt:lpstr>Potência de Ruído </vt:lpstr>
      <vt:lpstr>Decibel(dB)</vt:lpstr>
      <vt:lpstr>Decibel(dB)</vt:lpstr>
      <vt:lpstr>Decibel(dB)</vt:lpstr>
      <vt:lpstr>Decibel(dB)</vt:lpstr>
      <vt:lpstr>Decibel(dB)</vt:lpstr>
      <vt:lpstr>Decibel(dB)</vt:lpstr>
      <vt:lpstr>Decibel(dB)</vt:lpstr>
      <vt:lpstr>Decibel(dB)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Sinais da Informação</dc:title>
  <dc:creator>Henrique</dc:creator>
  <cp:lastModifiedBy>Henrique</cp:lastModifiedBy>
  <cp:revision>99</cp:revision>
  <dcterms:created xsi:type="dcterms:W3CDTF">2013-03-04T17:14:37Z</dcterms:created>
  <dcterms:modified xsi:type="dcterms:W3CDTF">2020-03-06T23:45:17Z</dcterms:modified>
</cp:coreProperties>
</file>