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18"/>
  </p:notesMasterIdLst>
  <p:handoutMasterIdLst>
    <p:handoutMasterId r:id="rId19"/>
  </p:handoutMasterIdLst>
  <p:sldIdLst>
    <p:sldId id="349" r:id="rId2"/>
    <p:sldId id="436" r:id="rId3"/>
    <p:sldId id="458" r:id="rId4"/>
    <p:sldId id="461" r:id="rId5"/>
    <p:sldId id="459" r:id="rId6"/>
    <p:sldId id="465" r:id="rId7"/>
    <p:sldId id="463" r:id="rId8"/>
    <p:sldId id="471" r:id="rId9"/>
    <p:sldId id="460" r:id="rId10"/>
    <p:sldId id="462" r:id="rId11"/>
    <p:sldId id="464" r:id="rId12"/>
    <p:sldId id="468" r:id="rId13"/>
    <p:sldId id="469" r:id="rId14"/>
    <p:sldId id="470" r:id="rId15"/>
    <p:sldId id="472" r:id="rId16"/>
    <p:sldId id="473" r:id="rId17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6pPr>
    <a:lvl7pPr marL="27432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7pPr>
    <a:lvl8pPr marL="32004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8pPr>
    <a:lvl9pPr marL="3657600" algn="l" defTabSz="914400" rtl="0" eaLnBrk="1" latinLnBrk="0" hangingPunct="1">
      <a:defRPr sz="2400" u="sng" kern="1200">
        <a:solidFill>
          <a:schemeClr val="tx1"/>
        </a:solidFill>
        <a:latin typeface="Times New Roman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80000"/>
    <a:srgbClr val="005582"/>
    <a:srgbClr val="640000"/>
    <a:srgbClr val="000000"/>
    <a:srgbClr val="848484"/>
    <a:srgbClr val="BFBFBF"/>
    <a:srgbClr val="FFFFFF"/>
    <a:srgbClr val="A6A6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44" autoAdjust="0"/>
    <p:restoredTop sz="90340" autoAdjust="0"/>
  </p:normalViewPr>
  <p:slideViewPr>
    <p:cSldViewPr>
      <p:cViewPr varScale="1">
        <p:scale>
          <a:sx n="67" d="100"/>
          <a:sy n="67" d="100"/>
        </p:scale>
        <p:origin x="126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21" Type="http://schemas.openxmlformats.org/officeDocument/2006/relationships/viewProps" Target="viewProp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tableStyles" Target="tableStyles.xml" /><Relationship Id="rId10" Type="http://schemas.openxmlformats.org/officeDocument/2006/relationships/slide" Target="slides/slide9.xml" /><Relationship Id="rId19" Type="http://schemas.openxmlformats.org/officeDocument/2006/relationships/handoutMaster" Target="handoutMasters/handoutMaster1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theme" Target="theme/theme1.xml" 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/>
              </a:defRPr>
            </a:lvl1pPr>
          </a:lstStyle>
          <a:p>
            <a:pPr>
              <a:defRPr/>
            </a:pPr>
            <a:r>
              <a:rPr lang="en-US"/>
              <a:t>Jorge Duarte</a:t>
            </a:r>
          </a:p>
        </p:txBody>
      </p:sp>
      <p:sp>
        <p:nvSpPr>
          <p:cNvPr id="163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/>
              </a:defRPr>
            </a:lvl1pPr>
          </a:lstStyle>
          <a:p>
            <a:pPr>
              <a:defRPr/>
            </a:pPr>
            <a:fld id="{039C52EF-8A78-4E55-88F7-A16C11DFF206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91726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76200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none">
                <a:latin typeface="Times New Roman"/>
              </a:defRPr>
            </a:lvl1pPr>
          </a:lstStyle>
          <a:p>
            <a:pPr>
              <a:defRPr/>
            </a:pPr>
            <a:r>
              <a:rPr lang="en-US"/>
              <a:t>Jorge Duarte</a:t>
            </a:r>
          </a:p>
        </p:txBody>
      </p:sp>
      <p:sp>
        <p:nvSpPr>
          <p:cNvPr id="18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10000" y="86233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none">
                <a:latin typeface="Times New Roman"/>
              </a:defRPr>
            </a:lvl1pPr>
          </a:lstStyle>
          <a:p>
            <a:pPr>
              <a:defRPr/>
            </a:pPr>
            <a:fld id="{32A03C78-757D-4269-89C1-2DAFCF0D4E4C}" type="slidenum">
              <a:rPr lang="en-US"/>
              <a:pPr>
                <a:defRPr/>
              </a:pPr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62646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Espaço Reservado para Anotações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>
              <a:latin typeface="Times New Roman" charset="0"/>
            </a:endParaRPr>
          </a:p>
        </p:txBody>
      </p:sp>
      <p:sp>
        <p:nvSpPr>
          <p:cNvPr id="18436" name="Espaço Reservado para Número de Slide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EF14B222-3D14-4212-846B-CFA3797A1175}" type="slidenum">
              <a:rPr lang="en-US" sz="1200" u="none" smtClean="0"/>
              <a:pPr/>
              <a:t>1</a:t>
            </a:fld>
            <a:endParaRPr lang="en-US" sz="1200" u="none"/>
          </a:p>
        </p:txBody>
      </p:sp>
    </p:spTree>
    <p:extLst>
      <p:ext uri="{BB962C8B-B14F-4D97-AF65-F5344CB8AC3E}">
        <p14:creationId xmlns:p14="http://schemas.microsoft.com/office/powerpoint/2010/main" val="7192345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10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98926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11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4674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12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90354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13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13680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14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435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15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3590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16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67516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2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10965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3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834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4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905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5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75837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6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45091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7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8056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8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6717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fld id="{6DA4B189-46EE-4A6F-AD53-CDD59D3A6836}" type="slidenum">
              <a:rPr lang="pt-BR" sz="1200" u="none" smtClean="0"/>
              <a:pPr/>
              <a:t>9</a:t>
            </a:fld>
            <a:endParaRPr lang="pt-BR" sz="1200" u="none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312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7780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 /><Relationship Id="rId1" Type="http://schemas.openxmlformats.org/officeDocument/2006/relationships/slideLayout" Target="../slideLayouts/slideLayout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100000">
              <a:srgbClr val="7D8496">
                <a:alpha val="41000"/>
              </a:srgbClr>
            </a:gs>
          </a:gsLst>
          <a:path path="circle">
            <a:fillToRect l="100000" t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tângulo 6"/>
          <p:cNvSpPr>
            <a:spLocks noChangeArrowheads="1"/>
          </p:cNvSpPr>
          <p:nvPr/>
        </p:nvSpPr>
        <p:spPr bwMode="auto">
          <a:xfrm>
            <a:off x="8858250" y="6172200"/>
            <a:ext cx="285750" cy="285750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pt-BR" u="non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53" r:id="rId1"/>
  </p:sldLayoutIdLst>
  <p:hf hdr="0" dt="0"/>
  <p:txStyles>
    <p:titleStyle>
      <a:lvl1pPr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eaLnBrk="0" fontAlgn="base" hangingPunct="0">
        <a:lnSpc>
          <a:spcPct val="85000"/>
        </a:lnSpc>
        <a:spcBef>
          <a:spcPct val="10000"/>
        </a:spcBef>
        <a:spcAft>
          <a:spcPct val="0"/>
        </a:spcAft>
        <a:defRPr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eaLnBrk="0" fontAlgn="base" hangingPunct="0">
        <a:lnSpc>
          <a:spcPct val="85000"/>
        </a:lnSpc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itchFamily="2" charset="2"/>
        <a:buChar char="¢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–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eaLnBrk="0" fontAlgn="base" hangingPunct="0">
        <a:lnSpc>
          <a:spcPct val="85000"/>
        </a:lnSpc>
        <a:spcBef>
          <a:spcPct val="15000"/>
        </a:spcBef>
        <a:spcAft>
          <a:spcPct val="0"/>
        </a:spcAft>
        <a:buChar char="•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0.xml" /><Relationship Id="rId1" Type="http://schemas.openxmlformats.org/officeDocument/2006/relationships/slideLayout" Target="../slideLayouts/slideLayout1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1.xml" /><Relationship Id="rId1" Type="http://schemas.openxmlformats.org/officeDocument/2006/relationships/slideLayout" Target="../slideLayouts/slideLayout1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2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6.jpe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3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7.emf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8.jpe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5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11.jpg" /><Relationship Id="rId5" Type="http://schemas.openxmlformats.org/officeDocument/2006/relationships/image" Target="../media/image10.jpg" /><Relationship Id="rId4" Type="http://schemas.openxmlformats.org/officeDocument/2006/relationships/image" Target="../media/image9.jpg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16.xml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3.xml" /><Relationship Id="rId1" Type="http://schemas.openxmlformats.org/officeDocument/2006/relationships/slideLayout" Target="../slideLayouts/slideLayout1.xml" /><Relationship Id="rId5" Type="http://schemas.openxmlformats.org/officeDocument/2006/relationships/image" Target="../media/image4.pn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4.xml" /><Relationship Id="rId1" Type="http://schemas.openxmlformats.org/officeDocument/2006/relationships/slideLayout" Target="../slideLayouts/slideLayout1.xml" /><Relationship Id="rId4" Type="http://schemas.openxmlformats.org/officeDocument/2006/relationships/image" Target="../media/image5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5.xml" /><Relationship Id="rId1" Type="http://schemas.openxmlformats.org/officeDocument/2006/relationships/slideLayout" Target="../slideLayouts/slideLayout1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6.xml" /><Relationship Id="rId1" Type="http://schemas.openxmlformats.org/officeDocument/2006/relationships/slideLayout" Target="../slideLayouts/slideLayout1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7.xml" /><Relationship Id="rId1" Type="http://schemas.openxmlformats.org/officeDocument/2006/relationships/slideLayout" Target="../slideLayouts/slideLayout1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8.xml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notesSlide" Target="../notesSlides/notesSlide9.xml" /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tângulo 6"/>
          <p:cNvSpPr>
            <a:spLocks noChangeArrowheads="1"/>
          </p:cNvSpPr>
          <p:nvPr/>
        </p:nvSpPr>
        <p:spPr bwMode="auto">
          <a:xfrm>
            <a:off x="0" y="2060575"/>
            <a:ext cx="9144000" cy="2089150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3600" b="1" u="none" kern="0" dirty="0" err="1">
                <a:solidFill>
                  <a:srgbClr val="FFFFFF"/>
                </a:solidFill>
                <a:latin typeface="Verdana"/>
                <a:ea typeface="ＭＳ Ｐゴシック" pitchFamily="34" charset="-128"/>
              </a:rPr>
              <a:t>Curso</a:t>
            </a:r>
            <a:r>
              <a:rPr lang="en-US" sz="3600" b="1" u="none" kern="0" dirty="0">
                <a:solidFill>
                  <a:srgbClr val="FFFFFF"/>
                </a:solidFill>
                <a:latin typeface="Verdana"/>
                <a:ea typeface="ＭＳ Ｐゴシック" pitchFamily="34" charset="-128"/>
              </a:rPr>
              <a:t> de </a:t>
            </a:r>
            <a:r>
              <a:rPr lang="en-US" sz="3600" b="1" u="none" kern="0" dirty="0" err="1">
                <a:solidFill>
                  <a:srgbClr val="FFFFFF"/>
                </a:solidFill>
                <a:latin typeface="Verdana"/>
                <a:ea typeface="ＭＳ Ｐゴシック" pitchFamily="34" charset="-128"/>
              </a:rPr>
              <a:t>Microcontroladores</a:t>
            </a:r>
            <a:r>
              <a:rPr lang="en-US" sz="3600" b="1" u="none" kern="0" dirty="0">
                <a:solidFill>
                  <a:srgbClr val="FFFFFF"/>
                </a:solidFill>
                <a:latin typeface="Verdana"/>
                <a:ea typeface="ＭＳ Ｐゴシック" pitchFamily="34" charset="-128"/>
              </a:rPr>
              <a:t> PIC </a:t>
            </a:r>
            <a:r>
              <a:rPr lang="en-US" sz="3600" b="1" u="none" kern="0" dirty="0" err="1">
                <a:solidFill>
                  <a:srgbClr val="FFFFFF"/>
                </a:solidFill>
                <a:latin typeface="Verdana"/>
                <a:ea typeface="ＭＳ Ｐゴシック" pitchFamily="34" charset="-128"/>
              </a:rPr>
              <a:t>Família</a:t>
            </a:r>
            <a:r>
              <a:rPr lang="en-US" sz="3600" b="1" u="none" kern="0" dirty="0">
                <a:solidFill>
                  <a:srgbClr val="FFFFFF"/>
                </a:solidFill>
                <a:latin typeface="Verdana"/>
                <a:ea typeface="ＭＳ Ｐゴシック" pitchFamily="34" charset="-128"/>
              </a:rPr>
              <a:t> 18 (aula 1)</a:t>
            </a:r>
            <a:endParaRPr lang="pt-BR" sz="3600" u="none" dirty="0"/>
          </a:p>
        </p:txBody>
      </p:sp>
      <p:sp>
        <p:nvSpPr>
          <p:cNvPr id="11" name="Subtitle 6"/>
          <p:cNvSpPr txBox="1">
            <a:spLocks/>
          </p:cNvSpPr>
          <p:nvPr/>
        </p:nvSpPr>
        <p:spPr>
          <a:xfrm>
            <a:off x="4788024" y="6021809"/>
            <a:ext cx="4327719" cy="719559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lnSpc>
                <a:spcPct val="85000"/>
              </a:lnSpc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itchFamily="2" charset="2"/>
              <a:buChar char="¢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lnSpc>
                <a:spcPct val="85000"/>
              </a:lnSpc>
              <a:spcBef>
                <a:spcPct val="15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buFont typeface="Wingdings" pitchFamily="2" charset="2"/>
              <a:buNone/>
              <a:tabLst>
                <a:tab pos="4572000" algn="l"/>
              </a:tabLst>
              <a:defRPr/>
            </a:pPr>
            <a:r>
              <a:rPr lang="en-US" sz="2400" u="none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 </a:t>
            </a:r>
            <a:r>
              <a:rPr lang="en-US" sz="2400" u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Prof. </a:t>
            </a:r>
            <a:r>
              <a:rPr lang="en-US" sz="2400" u="none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Joacillo</a:t>
            </a:r>
            <a:r>
              <a:rPr lang="en-US" sz="2400" u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Luz </a:t>
            </a:r>
            <a:r>
              <a:rPr lang="en-US" sz="2400" u="none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Dantas</a:t>
            </a:r>
            <a:endParaRPr lang="en-US" sz="2400" u="none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ＭＳ Ｐゴシック" pitchFamily="34" charset="-128"/>
            </a:endParaRPr>
          </a:p>
          <a:p>
            <a:pPr eaLnBrk="1" hangingPunct="1">
              <a:buFont typeface="Wingdings" pitchFamily="2" charset="2"/>
              <a:buNone/>
              <a:tabLst>
                <a:tab pos="4572000" algn="l"/>
              </a:tabLst>
              <a:defRPr/>
            </a:pPr>
            <a:r>
              <a:rPr lang="en-US" sz="2400" u="none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Departamento</a:t>
            </a:r>
            <a:r>
              <a:rPr lang="en-US" sz="2400" u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Telemática</a:t>
            </a:r>
            <a:r>
              <a:rPr lang="en-US" sz="2400" u="none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ＭＳ Ｐゴシック" pitchFamily="34" charset="-128"/>
              </a:rPr>
              <a:t> </a:t>
            </a:r>
          </a:p>
        </p:txBody>
      </p:sp>
      <p:pic>
        <p:nvPicPr>
          <p:cNvPr id="16387" name="Picture 3" descr="REITORIA a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4624"/>
            <a:ext cx="4129240" cy="1075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ítulo 1"/>
          <p:cNvSpPr txBox="1">
            <a:spLocks/>
          </p:cNvSpPr>
          <p:nvPr/>
        </p:nvSpPr>
        <p:spPr>
          <a:xfrm>
            <a:off x="3851920" y="212574"/>
            <a:ext cx="5256584" cy="1416226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2pPr>
            <a:lvl3pPr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3pPr>
            <a:lvl4pPr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4pPr>
            <a:lvl5pPr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5pPr>
            <a:lvl6pPr marL="457200"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6pPr>
            <a:lvl7pPr marL="914400"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7pPr>
            <a:lvl8pPr marL="1371600"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8pPr>
            <a:lvl9pPr marL="1828800" algn="ctr" rtl="0" eaLnBrk="0" fontAlgn="base" hangingPunct="0">
              <a:lnSpc>
                <a:spcPct val="85000"/>
              </a:lnSpc>
              <a:spcBef>
                <a:spcPct val="1000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defRPr>
            </a:lvl9pPr>
          </a:lstStyle>
          <a:p>
            <a:r>
              <a:rPr lang="pt-BR" sz="2800" b="0" u="none" kern="0" dirty="0" err="1">
                <a:solidFill>
                  <a:schemeClr val="bg1"/>
                </a:solidFill>
              </a:rPr>
              <a:t>FICemcasa</a:t>
            </a:r>
            <a:br>
              <a:rPr lang="pt-BR" sz="2800" b="0" u="none" kern="0" dirty="0">
                <a:solidFill>
                  <a:schemeClr val="bg1"/>
                </a:solidFill>
              </a:rPr>
            </a:br>
            <a:r>
              <a:rPr lang="pt-BR" sz="2800" b="0" i="1" u="none" kern="0" dirty="0">
                <a:solidFill>
                  <a:schemeClr val="bg1"/>
                </a:solidFill>
              </a:rPr>
              <a:t>campus</a:t>
            </a:r>
            <a:r>
              <a:rPr lang="pt-BR" sz="2800" b="0" u="none" kern="0" dirty="0">
                <a:solidFill>
                  <a:schemeClr val="bg1"/>
                </a:solidFill>
              </a:rPr>
              <a:t> Fortaleza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3. CISC x RISC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087098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u="none" dirty="0">
                <a:solidFill>
                  <a:schemeClr val="bg1"/>
                </a:solidFill>
              </a:rPr>
              <a:t> Quanto ao conjunto de instruções, os </a:t>
            </a:r>
            <a:r>
              <a:rPr lang="pt-BR" sz="2400" u="none" dirty="0" err="1">
                <a:solidFill>
                  <a:schemeClr val="bg1"/>
                </a:solidFill>
              </a:rPr>
              <a:t>microcontroladores</a:t>
            </a:r>
            <a:r>
              <a:rPr lang="pt-BR" sz="2400" u="none" dirty="0">
                <a:solidFill>
                  <a:schemeClr val="bg1"/>
                </a:solidFill>
              </a:rPr>
              <a:t> podem ser:</a:t>
            </a:r>
          </a:p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CISC</a:t>
            </a:r>
            <a:r>
              <a:rPr lang="pt-BR" sz="2400" u="none" dirty="0">
                <a:solidFill>
                  <a:schemeClr val="bg1"/>
                </a:solidFill>
              </a:rPr>
              <a:t> ( </a:t>
            </a:r>
            <a:r>
              <a:rPr lang="pt-BR" sz="2400" i="1" u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Complex</a:t>
            </a:r>
            <a:r>
              <a:rPr lang="pt-BR" sz="2400" i="1" u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i="1" u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Instrutions</a:t>
            </a:r>
            <a:r>
              <a:rPr lang="pt-BR" sz="2400" i="1" u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Computer</a:t>
            </a:r>
            <a:r>
              <a:rPr lang="pt-BR" sz="2400" u="none" dirty="0">
                <a:solidFill>
                  <a:schemeClr val="bg1"/>
                </a:solidFill>
              </a:rPr>
              <a:t>):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Possui um conjunto extenso de instruções.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Flexibilidade de programação.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Maior espaço ocupado no CI.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RISC</a:t>
            </a:r>
            <a:r>
              <a:rPr lang="pt-BR" sz="2400" u="none" dirty="0">
                <a:solidFill>
                  <a:schemeClr val="bg1"/>
                </a:solidFill>
              </a:rPr>
              <a:t> (</a:t>
            </a:r>
            <a:r>
              <a:rPr lang="pt-BR" sz="2400" i="1" u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</a:t>
            </a:r>
            <a:r>
              <a:rPr lang="pt-BR" sz="2400" i="1" u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i="1" u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Instrution</a:t>
            </a:r>
            <a:r>
              <a:rPr lang="pt-BR" sz="2400" i="1" u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Set Computer</a:t>
            </a:r>
            <a:r>
              <a:rPr lang="pt-BR" sz="2400" u="none" dirty="0">
                <a:solidFill>
                  <a:schemeClr val="bg1"/>
                </a:solidFill>
              </a:rPr>
              <a:t>):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Possui um conjunto pequeno de instruções.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Instruções levam um ciclo de máquina para serem executadas.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400" u="none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23703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087098" cy="5003006"/>
          </a:xfrm>
          <a:prstGeom prst="rect">
            <a:avLst/>
          </a:prstGeom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Observações:</a:t>
            </a:r>
            <a:r>
              <a:rPr lang="pt-BR" sz="2400" u="none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As instruções consideradas são na linguagem </a:t>
            </a:r>
            <a:r>
              <a:rPr lang="pt-BR" sz="2400" i="1" u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400" u="none" dirty="0">
                <a:solidFill>
                  <a:schemeClr val="bg1"/>
                </a:solidFill>
                <a:cs typeface="Times New Roman" panose="02020603050405020304" pitchFamily="18" charset="0"/>
              </a:rPr>
              <a:t>. G</a:t>
            </a:r>
            <a:r>
              <a:rPr lang="pt-BR" sz="2400" u="none" dirty="0">
                <a:solidFill>
                  <a:schemeClr val="bg1"/>
                </a:solidFill>
              </a:rPr>
              <a:t>eralmente, essa linguagem é disponibilizada gratuitamente pelo fabricante.  </a:t>
            </a:r>
            <a:r>
              <a:rPr lang="pt-BR" sz="2400" u="none" dirty="0" err="1">
                <a:solidFill>
                  <a:schemeClr val="bg1"/>
                </a:solidFill>
              </a:rPr>
              <a:t>Ex</a:t>
            </a:r>
            <a:r>
              <a:rPr lang="pt-BR" sz="2400" u="none" dirty="0">
                <a:solidFill>
                  <a:schemeClr val="bg1"/>
                </a:solidFill>
              </a:rPr>
              <a:t>: O </a:t>
            </a:r>
            <a:r>
              <a:rPr lang="pt-BR" sz="2400" i="1" u="none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datasheet</a:t>
            </a:r>
            <a:r>
              <a:rPr lang="pt-BR" sz="2400" u="none" dirty="0">
                <a:solidFill>
                  <a:schemeClr val="bg1"/>
                </a:solidFill>
              </a:rPr>
              <a:t> do PIC16F877, que é de arquitetura RISC,  tem 35 instruções em </a:t>
            </a:r>
            <a:r>
              <a:rPr lang="pt-BR" sz="2400" i="1" u="none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Assembly.</a:t>
            </a:r>
            <a:endParaRPr lang="pt-BR" sz="2400" u="none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Antes, a arquitetura RISC não possuía hardware para multiplicação. Essa operação era efetuada através de somas sucessivas. Os </a:t>
            </a:r>
            <a:r>
              <a:rPr lang="pt-BR" sz="2400" u="none" dirty="0" err="1">
                <a:solidFill>
                  <a:schemeClr val="bg1"/>
                </a:solidFill>
              </a:rPr>
              <a:t>PICs</a:t>
            </a:r>
            <a:r>
              <a:rPr lang="pt-BR" sz="2400" u="none" dirty="0">
                <a:solidFill>
                  <a:schemeClr val="bg1"/>
                </a:solidFill>
              </a:rPr>
              <a:t> da série 16 são desse tipo, já os da serie 18, apesar de serem RISC, possuem hardware para multiplicação de 2 números. </a:t>
            </a: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8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3. CISC x RISC </a:t>
            </a:r>
          </a:p>
        </p:txBody>
      </p:sp>
      <p:sp>
        <p:nvSpPr>
          <p:cNvPr id="6" name="CaixaDeTexto 1"/>
          <p:cNvSpPr txBox="1">
            <a:spLocks noChangeArrowheads="1"/>
          </p:cNvSpPr>
          <p:nvPr/>
        </p:nvSpPr>
        <p:spPr bwMode="auto">
          <a:xfrm>
            <a:off x="8641306" y="6161030"/>
            <a:ext cx="509288" cy="369332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pt-BR" sz="1800" u="none" dirty="0">
                <a:latin typeface="Calibri" pitchFamily="34" charset="0"/>
                <a:cs typeface="Calibri" pitchFamily="34" charset="0"/>
              </a:rPr>
              <a:t>1 0</a:t>
            </a:r>
          </a:p>
        </p:txBody>
      </p:sp>
    </p:spTree>
    <p:extLst>
      <p:ext uri="{BB962C8B-B14F-4D97-AF65-F5344CB8AC3E}">
        <p14:creationId xmlns:p14="http://schemas.microsoft.com/office/powerpoint/2010/main" val="1006707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4.Clock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087098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u="none" dirty="0">
                <a:solidFill>
                  <a:schemeClr val="bg1"/>
                </a:solidFill>
              </a:rPr>
              <a:t>É uma onda quadrada de frequência constante, cuja função é cadenciar ou sincronizar ações em sistemas digitais.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400" u="none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grpSp>
        <p:nvGrpSpPr>
          <p:cNvPr id="8" name="Grupo 7"/>
          <p:cNvGrpSpPr/>
          <p:nvPr/>
        </p:nvGrpSpPr>
        <p:grpSpPr>
          <a:xfrm>
            <a:off x="2267744" y="4493052"/>
            <a:ext cx="3983755" cy="952172"/>
            <a:chOff x="1479848" y="3068960"/>
            <a:chExt cx="4820344" cy="1152128"/>
          </a:xfrm>
        </p:grpSpPr>
        <p:grpSp>
          <p:nvGrpSpPr>
            <p:cNvPr id="9" name="Grupo 8"/>
            <p:cNvGrpSpPr/>
            <p:nvPr/>
          </p:nvGrpSpPr>
          <p:grpSpPr>
            <a:xfrm>
              <a:off x="1619672" y="3068960"/>
              <a:ext cx="2520280" cy="648072"/>
              <a:chOff x="1619672" y="3068960"/>
              <a:chExt cx="2520280" cy="648072"/>
            </a:xfrm>
          </p:grpSpPr>
          <p:grpSp>
            <p:nvGrpSpPr>
              <p:cNvPr id="22" name="Grupo 21"/>
              <p:cNvGrpSpPr/>
              <p:nvPr/>
            </p:nvGrpSpPr>
            <p:grpSpPr>
              <a:xfrm>
                <a:off x="1619672" y="3068960"/>
                <a:ext cx="1440160" cy="648072"/>
                <a:chOff x="1619672" y="3068960"/>
                <a:chExt cx="1440160" cy="648072"/>
              </a:xfrm>
            </p:grpSpPr>
            <p:cxnSp>
              <p:nvCxnSpPr>
                <p:cNvPr id="26" name="Conector angulado 25"/>
                <p:cNvCxnSpPr/>
                <p:nvPr/>
              </p:nvCxnSpPr>
              <p:spPr bwMode="auto">
                <a:xfrm>
                  <a:off x="2123728" y="3068960"/>
                  <a:ext cx="936104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7" name="Conector angulado 26"/>
                <p:cNvCxnSpPr/>
                <p:nvPr/>
              </p:nvCxnSpPr>
              <p:spPr bwMode="auto">
                <a:xfrm flipV="1">
                  <a:off x="1619672" y="3068960"/>
                  <a:ext cx="792088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23" name="Grupo 22"/>
              <p:cNvGrpSpPr/>
              <p:nvPr/>
            </p:nvGrpSpPr>
            <p:grpSpPr>
              <a:xfrm>
                <a:off x="2699792" y="3068960"/>
                <a:ext cx="1440160" cy="648072"/>
                <a:chOff x="1619672" y="3068960"/>
                <a:chExt cx="1440160" cy="648072"/>
              </a:xfrm>
            </p:grpSpPr>
            <p:cxnSp>
              <p:nvCxnSpPr>
                <p:cNvPr id="24" name="Conector angulado 23"/>
                <p:cNvCxnSpPr/>
                <p:nvPr/>
              </p:nvCxnSpPr>
              <p:spPr bwMode="auto">
                <a:xfrm>
                  <a:off x="2123728" y="3068960"/>
                  <a:ext cx="936104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5" name="Conector angulado 24"/>
                <p:cNvCxnSpPr/>
                <p:nvPr/>
              </p:nvCxnSpPr>
              <p:spPr bwMode="auto">
                <a:xfrm flipV="1">
                  <a:off x="1619672" y="3068960"/>
                  <a:ext cx="792088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grpSp>
          <p:nvGrpSpPr>
            <p:cNvPr id="10" name="Grupo 9"/>
            <p:cNvGrpSpPr/>
            <p:nvPr/>
          </p:nvGrpSpPr>
          <p:grpSpPr>
            <a:xfrm>
              <a:off x="3779912" y="3068960"/>
              <a:ext cx="2520280" cy="648072"/>
              <a:chOff x="1619672" y="3068960"/>
              <a:chExt cx="2520280" cy="648072"/>
            </a:xfrm>
          </p:grpSpPr>
          <p:grpSp>
            <p:nvGrpSpPr>
              <p:cNvPr id="16" name="Grupo 15"/>
              <p:cNvGrpSpPr/>
              <p:nvPr/>
            </p:nvGrpSpPr>
            <p:grpSpPr>
              <a:xfrm>
                <a:off x="1619672" y="3068960"/>
                <a:ext cx="1440160" cy="648072"/>
                <a:chOff x="1619672" y="3068960"/>
                <a:chExt cx="1440160" cy="648072"/>
              </a:xfrm>
            </p:grpSpPr>
            <p:cxnSp>
              <p:nvCxnSpPr>
                <p:cNvPr id="20" name="Conector angulado 19"/>
                <p:cNvCxnSpPr/>
                <p:nvPr/>
              </p:nvCxnSpPr>
              <p:spPr bwMode="auto">
                <a:xfrm>
                  <a:off x="2123728" y="3068960"/>
                  <a:ext cx="936104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21" name="Conector angulado 20"/>
                <p:cNvCxnSpPr/>
                <p:nvPr/>
              </p:nvCxnSpPr>
              <p:spPr bwMode="auto">
                <a:xfrm flipV="1">
                  <a:off x="1619672" y="3068960"/>
                  <a:ext cx="792088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  <p:grpSp>
            <p:nvGrpSpPr>
              <p:cNvPr id="17" name="Grupo 16"/>
              <p:cNvGrpSpPr/>
              <p:nvPr/>
            </p:nvGrpSpPr>
            <p:grpSpPr>
              <a:xfrm>
                <a:off x="2699792" y="3068960"/>
                <a:ext cx="1440160" cy="648072"/>
                <a:chOff x="1619672" y="3068960"/>
                <a:chExt cx="1440160" cy="648072"/>
              </a:xfrm>
            </p:grpSpPr>
            <p:cxnSp>
              <p:nvCxnSpPr>
                <p:cNvPr id="18" name="Conector angulado 17"/>
                <p:cNvCxnSpPr/>
                <p:nvPr/>
              </p:nvCxnSpPr>
              <p:spPr bwMode="auto">
                <a:xfrm>
                  <a:off x="2123728" y="3068960"/>
                  <a:ext cx="936104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  <p:cxnSp>
              <p:nvCxnSpPr>
                <p:cNvPr id="19" name="Conector angulado 18"/>
                <p:cNvCxnSpPr/>
                <p:nvPr/>
              </p:nvCxnSpPr>
              <p:spPr bwMode="auto">
                <a:xfrm flipV="1">
                  <a:off x="1619672" y="3068960"/>
                  <a:ext cx="792088" cy="648072"/>
                </a:xfrm>
                <a:prstGeom prst="bentConnector3">
                  <a:avLst/>
                </a:prstGeom>
                <a:solidFill>
                  <a:schemeClr val="accent1"/>
                </a:solidFill>
                <a:ln w="25400" cap="flat" cmpd="sng" algn="ctr">
                  <a:solidFill>
                    <a:schemeClr val="bg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</p:cxnSp>
          </p:grpSp>
        </p:grpSp>
        <p:sp>
          <p:nvSpPr>
            <p:cNvPr id="11" name="CaixaDeTexto 10"/>
            <p:cNvSpPr txBox="1"/>
            <p:nvPr/>
          </p:nvSpPr>
          <p:spPr>
            <a:xfrm>
              <a:off x="1907704" y="3759423"/>
              <a:ext cx="5760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i="1" u="none" dirty="0">
                  <a:solidFill>
                    <a:schemeClr val="bg1"/>
                  </a:solidFill>
                </a:rPr>
                <a:t>T</a:t>
              </a:r>
            </a:p>
          </p:txBody>
        </p:sp>
        <p:grpSp>
          <p:nvGrpSpPr>
            <p:cNvPr id="12" name="Grupo 11"/>
            <p:cNvGrpSpPr/>
            <p:nvPr/>
          </p:nvGrpSpPr>
          <p:grpSpPr>
            <a:xfrm>
              <a:off x="1479848" y="3685488"/>
              <a:ext cx="1307746" cy="247568"/>
              <a:chOff x="1498898" y="3973520"/>
              <a:chExt cx="1307746" cy="247568"/>
            </a:xfrm>
          </p:grpSpPr>
          <p:cxnSp>
            <p:nvCxnSpPr>
              <p:cNvPr id="13" name="Conector reto 12"/>
              <p:cNvCxnSpPr/>
              <p:nvPr/>
            </p:nvCxnSpPr>
            <p:spPr bwMode="auto">
              <a:xfrm>
                <a:off x="1636457" y="4109331"/>
                <a:ext cx="981927" cy="0"/>
              </a:xfrm>
              <a:prstGeom prst="line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14" name="CaixaDeTexto 13"/>
              <p:cNvSpPr txBox="1"/>
              <p:nvPr/>
            </p:nvSpPr>
            <p:spPr>
              <a:xfrm>
                <a:off x="1498898" y="3973520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u="none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  <p:sp>
            <p:nvSpPr>
              <p:cNvPr id="15" name="CaixaDeTexto 14"/>
              <p:cNvSpPr txBox="1"/>
              <p:nvPr/>
            </p:nvSpPr>
            <p:spPr>
              <a:xfrm>
                <a:off x="2518612" y="3974867"/>
                <a:ext cx="2880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u="none" dirty="0">
                    <a:solidFill>
                      <a:schemeClr val="bg1"/>
                    </a:solidFill>
                  </a:rPr>
                  <a:t>x</a:t>
                </a:r>
              </a:p>
            </p:txBody>
          </p:sp>
        </p:grpSp>
      </p:grpSp>
      <p:sp>
        <p:nvSpPr>
          <p:cNvPr id="28" name="CaixaDeTexto 27"/>
          <p:cNvSpPr txBox="1"/>
          <p:nvPr/>
        </p:nvSpPr>
        <p:spPr>
          <a:xfrm>
            <a:off x="1979712" y="555033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5 </a:t>
            </a:r>
            <a:r>
              <a:rPr lang="pt-BR" sz="1800" i="1" u="none" dirty="0" err="1">
                <a:solidFill>
                  <a:schemeClr val="bg1"/>
                </a:solidFill>
              </a:rPr>
              <a:t>Clock</a:t>
            </a:r>
            <a:r>
              <a:rPr lang="pt-BR" sz="1800" i="1" u="none" dirty="0">
                <a:solidFill>
                  <a:schemeClr val="bg1"/>
                </a:solidFill>
              </a:rPr>
              <a:t> de período T.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própria 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6727" y="2232186"/>
            <a:ext cx="1517479" cy="1890780"/>
          </a:xfrm>
          <a:prstGeom prst="rect">
            <a:avLst/>
          </a:prstGeom>
        </p:spPr>
      </p:pic>
      <p:sp>
        <p:nvSpPr>
          <p:cNvPr id="29" name="CaixaDeTexto 28"/>
          <p:cNvSpPr txBox="1"/>
          <p:nvPr/>
        </p:nvSpPr>
        <p:spPr>
          <a:xfrm>
            <a:off x="6156176" y="4242574"/>
            <a:ext cx="28565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i="1" u="none" dirty="0">
                <a:solidFill>
                  <a:schemeClr val="bg1"/>
                </a:solidFill>
              </a:rPr>
              <a:t>Fonte: Blog </a:t>
            </a:r>
            <a:r>
              <a:rPr lang="pt-BR" sz="1600" i="1" u="none" dirty="0" err="1">
                <a:solidFill>
                  <a:schemeClr val="bg1"/>
                </a:solidFill>
              </a:rPr>
              <a:t>Last-minut</a:t>
            </a:r>
            <a:r>
              <a:rPr lang="pt-BR" sz="1600" i="1" u="none" dirty="0">
                <a:solidFill>
                  <a:schemeClr val="bg1"/>
                </a:solidFill>
              </a:rPr>
              <a:t> News.</a:t>
            </a:r>
          </a:p>
        </p:txBody>
      </p:sp>
      <p:sp>
        <p:nvSpPr>
          <p:cNvPr id="30" name="CaixaDeTexto 1"/>
          <p:cNvSpPr txBox="1">
            <a:spLocks noChangeArrowheads="1"/>
          </p:cNvSpPr>
          <p:nvPr/>
        </p:nvSpPr>
        <p:spPr bwMode="auto">
          <a:xfrm>
            <a:off x="8641306" y="6161030"/>
            <a:ext cx="509288" cy="369332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pt-BR" sz="1800" u="none" dirty="0">
                <a:latin typeface="Calibri" pitchFamily="34" charset="0"/>
                <a:cs typeface="Calibri" pitchFamily="34" charset="0"/>
              </a:rPr>
              <a:t>1 1</a:t>
            </a:r>
          </a:p>
        </p:txBody>
      </p:sp>
    </p:spTree>
    <p:extLst>
      <p:ext uri="{BB962C8B-B14F-4D97-AF65-F5344CB8AC3E}">
        <p14:creationId xmlns:p14="http://schemas.microsoft.com/office/powerpoint/2010/main" val="2588833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4.1 Clock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nos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Flip-Flops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087098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u="none" dirty="0">
                <a:solidFill>
                  <a:schemeClr val="bg1"/>
                </a:solidFill>
              </a:rPr>
              <a:t>O </a:t>
            </a:r>
            <a:r>
              <a:rPr lang="pt-BR" sz="2400" u="none" dirty="0" err="1">
                <a:solidFill>
                  <a:schemeClr val="bg1"/>
                </a:solidFill>
              </a:rPr>
              <a:t>Clock</a:t>
            </a:r>
            <a:r>
              <a:rPr lang="pt-BR" sz="2400" u="none" dirty="0">
                <a:solidFill>
                  <a:schemeClr val="bg1"/>
                </a:solidFill>
              </a:rPr>
              <a:t> sincroniza </a:t>
            </a:r>
            <a:r>
              <a:rPr lang="pt-BR" sz="2400" u="none" dirty="0" err="1">
                <a:solidFill>
                  <a:schemeClr val="bg1"/>
                </a:solidFill>
              </a:rPr>
              <a:t>Flip-Flops</a:t>
            </a:r>
            <a:r>
              <a:rPr lang="pt-BR" sz="2400" u="none" dirty="0">
                <a:solidFill>
                  <a:schemeClr val="bg1"/>
                </a:solidFill>
              </a:rPr>
              <a:t> em máquinas de estado, contadores síncronos, e em registradores presentes nas memórias de dados.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400" u="none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28" name="CaixaDeTexto 27"/>
          <p:cNvSpPr txBox="1"/>
          <p:nvPr/>
        </p:nvSpPr>
        <p:spPr>
          <a:xfrm>
            <a:off x="1979712" y="555033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6 </a:t>
            </a:r>
            <a:r>
              <a:rPr lang="pt-BR" sz="1800" i="1" u="none" dirty="0" err="1">
                <a:solidFill>
                  <a:schemeClr val="bg1"/>
                </a:solidFill>
              </a:rPr>
              <a:t>Clock</a:t>
            </a:r>
            <a:r>
              <a:rPr lang="pt-BR" sz="1800" i="1" u="none" dirty="0">
                <a:solidFill>
                  <a:schemeClr val="bg1"/>
                </a:solidFill>
              </a:rPr>
              <a:t> de período T.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www.ti.com 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3608" y="2518446"/>
            <a:ext cx="7434027" cy="2659781"/>
          </a:xfrm>
          <a:prstGeom prst="rect">
            <a:avLst/>
          </a:prstGeom>
        </p:spPr>
      </p:pic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8641306" y="6161030"/>
            <a:ext cx="509288" cy="369332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pt-BR" sz="1800" u="none" dirty="0">
                <a:latin typeface="Calibri" pitchFamily="34" charset="0"/>
                <a:cs typeface="Calibri" pitchFamily="34" charset="0"/>
              </a:rPr>
              <a:t>1 2</a:t>
            </a:r>
          </a:p>
        </p:txBody>
      </p:sp>
    </p:spTree>
    <p:extLst>
      <p:ext uri="{BB962C8B-B14F-4D97-AF65-F5344CB8AC3E}">
        <p14:creationId xmlns:p14="http://schemas.microsoft.com/office/powerpoint/2010/main" val="58722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4.2 Clock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em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Microcontroladores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2953" y="872331"/>
            <a:ext cx="8087098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u="none" dirty="0">
                <a:solidFill>
                  <a:schemeClr val="bg1"/>
                </a:solidFill>
              </a:rPr>
              <a:t>O </a:t>
            </a:r>
            <a:r>
              <a:rPr lang="pt-BR" sz="2400" u="none" dirty="0" err="1">
                <a:solidFill>
                  <a:schemeClr val="bg1"/>
                </a:solidFill>
              </a:rPr>
              <a:t>Clock</a:t>
            </a:r>
            <a:r>
              <a:rPr lang="pt-BR" sz="2400" u="none" dirty="0">
                <a:solidFill>
                  <a:schemeClr val="bg1"/>
                </a:solidFill>
              </a:rPr>
              <a:t> cadencia o ciclo de instruções em sistemas </a:t>
            </a:r>
            <a:r>
              <a:rPr lang="pt-BR" sz="2400" u="none" dirty="0" err="1">
                <a:solidFill>
                  <a:schemeClr val="bg1"/>
                </a:solidFill>
              </a:rPr>
              <a:t>microprocessados</a:t>
            </a:r>
            <a:r>
              <a:rPr lang="pt-BR" sz="2400" u="none" dirty="0">
                <a:solidFill>
                  <a:schemeClr val="bg1"/>
                </a:solidFill>
              </a:rPr>
              <a:t> e em </a:t>
            </a:r>
            <a:r>
              <a:rPr lang="pt-BR" sz="2400" u="none" dirty="0" err="1">
                <a:solidFill>
                  <a:schemeClr val="bg1"/>
                </a:solidFill>
              </a:rPr>
              <a:t>microcontrolados</a:t>
            </a:r>
            <a:r>
              <a:rPr lang="pt-BR" sz="2400" u="none" dirty="0">
                <a:solidFill>
                  <a:schemeClr val="bg1"/>
                </a:solidFill>
              </a:rPr>
              <a:t>. Quanto maior o </a:t>
            </a:r>
            <a:r>
              <a:rPr lang="pt-BR" sz="2400" u="none" dirty="0" err="1">
                <a:solidFill>
                  <a:schemeClr val="bg1"/>
                </a:solidFill>
              </a:rPr>
              <a:t>clock</a:t>
            </a:r>
            <a:r>
              <a:rPr lang="pt-BR" sz="2400" u="none" dirty="0">
                <a:solidFill>
                  <a:schemeClr val="bg1"/>
                </a:solidFill>
              </a:rPr>
              <a:t>, menor o tempo para execução uma instrução.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400" u="none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28" name="CaixaDeTexto 27"/>
          <p:cNvSpPr txBox="1"/>
          <p:nvPr/>
        </p:nvSpPr>
        <p:spPr>
          <a:xfrm>
            <a:off x="1979712" y="5550331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7 Circuito de </a:t>
            </a:r>
            <a:r>
              <a:rPr lang="pt-BR" sz="1800" i="1" u="none" dirty="0" err="1">
                <a:solidFill>
                  <a:schemeClr val="bg1"/>
                </a:solidFill>
              </a:rPr>
              <a:t>clock</a:t>
            </a:r>
            <a:r>
              <a:rPr lang="pt-BR" sz="1800" i="1" u="none" dirty="0">
                <a:solidFill>
                  <a:schemeClr val="bg1"/>
                </a:solidFill>
              </a:rPr>
              <a:t> na família PIC18.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Data </a:t>
            </a:r>
            <a:r>
              <a:rPr lang="pt-BR" sz="1800" i="1" u="none" dirty="0" err="1">
                <a:solidFill>
                  <a:schemeClr val="bg1"/>
                </a:solidFill>
              </a:rPr>
              <a:t>sheet</a:t>
            </a:r>
            <a:r>
              <a:rPr lang="pt-BR" sz="1800" i="1" u="none" dirty="0">
                <a:solidFill>
                  <a:schemeClr val="bg1"/>
                </a:solidFill>
              </a:rPr>
              <a:t> PIC18. www.microchip.com</a:t>
            </a:r>
            <a:r>
              <a:rPr lang="pt-BR" i="1" u="none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4342" name="Picture 6" descr="PIC18 e seu sistema de clock - Embarcado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869281"/>
            <a:ext cx="6067425" cy="264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8641306" y="6161030"/>
            <a:ext cx="509288" cy="369332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pt-BR" sz="1800" u="none" dirty="0">
                <a:latin typeface="Calibri" pitchFamily="34" charset="0"/>
                <a:cs typeface="Calibri" pitchFamily="34" charset="0"/>
              </a:rPr>
              <a:t>1 3</a:t>
            </a:r>
          </a:p>
        </p:txBody>
      </p:sp>
    </p:spTree>
    <p:extLst>
      <p:ext uri="{BB962C8B-B14F-4D97-AF65-F5344CB8AC3E}">
        <p14:creationId xmlns:p14="http://schemas.microsoft.com/office/powerpoint/2010/main" val="1874778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5.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Livros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2953" y="872331"/>
            <a:ext cx="8087098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u="none" dirty="0">
                <a:solidFill>
                  <a:schemeClr val="bg1"/>
                </a:solidFill>
              </a:rPr>
              <a:t>Não será adotado um livro específico nesse curso, mas para quem desejar um complemento literário, deixo abaixo alguns livros como sugestões.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400" u="none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2384" y="2540893"/>
            <a:ext cx="1919451" cy="2688307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316" y="2497253"/>
            <a:ext cx="1892126" cy="2731947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5667" y="2564904"/>
            <a:ext cx="1976733" cy="2591941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1979712" y="5550331"/>
            <a:ext cx="612068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7 Sugestão de livros.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As respectivas editoras.</a:t>
            </a:r>
            <a:r>
              <a:rPr lang="pt-BR" i="1" u="none" dirty="0">
                <a:solidFill>
                  <a:schemeClr val="bg1"/>
                </a:solidFill>
              </a:rPr>
              <a:t>  </a:t>
            </a:r>
          </a:p>
        </p:txBody>
      </p:sp>
      <p:sp>
        <p:nvSpPr>
          <p:cNvPr id="10" name="CaixaDeTexto 1"/>
          <p:cNvSpPr txBox="1">
            <a:spLocks noChangeArrowheads="1"/>
          </p:cNvSpPr>
          <p:nvPr/>
        </p:nvSpPr>
        <p:spPr bwMode="auto">
          <a:xfrm>
            <a:off x="8641306" y="6161030"/>
            <a:ext cx="509288" cy="369332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pt-BR" sz="1800" u="none" dirty="0">
                <a:latin typeface="Calibri" pitchFamily="34" charset="0"/>
                <a:cs typeface="Calibri" pitchFamily="34" charset="0"/>
              </a:rPr>
              <a:t>1 4</a:t>
            </a:r>
          </a:p>
        </p:txBody>
      </p:sp>
    </p:spTree>
    <p:extLst>
      <p:ext uri="{BB962C8B-B14F-4D97-AF65-F5344CB8AC3E}">
        <p14:creationId xmlns:p14="http://schemas.microsoft.com/office/powerpoint/2010/main" val="1248920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6.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conclusão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362953" y="872331"/>
            <a:ext cx="8484186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Essa foi a primeira aula do curso, na qual , foram introduzidos conceitos e informações relevantes que ajudarão para melhor compreensão dos </a:t>
            </a:r>
            <a:r>
              <a:rPr lang="pt-BR" sz="2400" u="none" dirty="0" err="1">
                <a:solidFill>
                  <a:schemeClr val="bg1"/>
                </a:solidFill>
              </a:rPr>
              <a:t>microcontroladores</a:t>
            </a:r>
            <a:r>
              <a:rPr lang="pt-BR" sz="2400" u="none" dirty="0">
                <a:solidFill>
                  <a:schemeClr val="bg1"/>
                </a:solidFill>
              </a:rPr>
              <a:t> PIC. Alguns desses conceitos serão  vistos com mais detalhes no decorrer do curso.</a:t>
            </a: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Desejo que todos tenham um excelente aproveitamento.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                 </a:t>
            </a:r>
            <a:r>
              <a:rPr lang="pt-BR" sz="4000" b="1" u="none" dirty="0">
                <a:solidFill>
                  <a:schemeClr val="bg2"/>
                </a:solidFill>
              </a:rPr>
              <a:t>Obrigado pela atenção.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pt-BR" sz="2400" u="none" dirty="0">
              <a:solidFill>
                <a:schemeClr val="bg1"/>
              </a:solidFill>
            </a:endParaRP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 </a:t>
            </a:r>
          </a:p>
          <a:p>
            <a:pPr marL="457200" indent="-457200" algn="just">
              <a:buFont typeface="+mj-lt"/>
              <a:buAutoNum type="alphaLcParenR"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8" name="CaixaDeTexto 1"/>
          <p:cNvSpPr txBox="1">
            <a:spLocks noChangeArrowheads="1"/>
          </p:cNvSpPr>
          <p:nvPr/>
        </p:nvSpPr>
        <p:spPr bwMode="auto">
          <a:xfrm>
            <a:off x="8641306" y="6161030"/>
            <a:ext cx="509288" cy="369332"/>
          </a:xfrm>
          <a:prstGeom prst="rect">
            <a:avLst/>
          </a:prstGeom>
          <a:solidFill>
            <a:srgbClr val="640000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 algn="ctr"/>
            <a:r>
              <a:rPr lang="pt-BR" sz="1800" u="none" dirty="0">
                <a:latin typeface="Calibri" pitchFamily="34" charset="0"/>
                <a:cs typeface="Calibri" pitchFamily="34" charset="0"/>
              </a:rPr>
              <a:t>1 5</a:t>
            </a:r>
          </a:p>
        </p:txBody>
      </p:sp>
    </p:spTree>
    <p:extLst>
      <p:ext uri="{BB962C8B-B14F-4D97-AF65-F5344CB8AC3E}">
        <p14:creationId xmlns:p14="http://schemas.microsoft.com/office/powerpoint/2010/main" val="1410804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Tópicos</a:t>
            </a:r>
            <a:endParaRPr lang="en-US" u="non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Definições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importantes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</a:t>
            </a:r>
          </a:p>
          <a:p>
            <a:pPr marL="457200" indent="-457200" eaLnBrk="1" hangingPunct="1">
              <a:buFont typeface="+mj-lt"/>
              <a:buAutoNum type="arabicPeriod"/>
              <a:defRPr/>
            </a:pP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Micropocessadores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</a:t>
            </a:r>
          </a:p>
          <a:p>
            <a:pPr marL="0" indent="0" eaLnBrk="1" hangingPunct="1">
              <a:buNone/>
              <a:defRPr/>
            </a:pP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    </a:t>
            </a:r>
            <a:r>
              <a:rPr lang="en-US" sz="1800" u="none" dirty="0">
                <a:solidFill>
                  <a:schemeClr val="bg2"/>
                </a:solidFill>
                <a:ea typeface="ＭＳ Ｐゴシック" pitchFamily="34" charset="-128"/>
              </a:rPr>
              <a:t>2.1</a:t>
            </a:r>
            <a:r>
              <a:rPr lang="en-US" sz="18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Von Newman</a:t>
            </a:r>
          </a:p>
          <a:p>
            <a:pPr marL="0" indent="0" eaLnBrk="1" hangingPunct="1">
              <a:buNone/>
              <a:defRPr/>
            </a:pP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    </a:t>
            </a:r>
            <a:r>
              <a:rPr lang="en-US" sz="1800" u="none" dirty="0">
                <a:solidFill>
                  <a:schemeClr val="bg2"/>
                </a:solidFill>
                <a:ea typeface="ＭＳ Ｐゴシック" pitchFamily="34" charset="-128"/>
              </a:rPr>
              <a:t>2.2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Havard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</a:t>
            </a:r>
          </a:p>
          <a:p>
            <a:pPr marL="0" indent="0" eaLnBrk="1" hangingPunct="1">
              <a:buNone/>
              <a:defRPr/>
            </a:pPr>
            <a:r>
              <a:rPr lang="en-US" sz="1800" u="none" dirty="0">
                <a:solidFill>
                  <a:schemeClr val="bg2"/>
                </a:solidFill>
                <a:ea typeface="ＭＳ Ｐゴシック" pitchFamily="34" charset="-128"/>
              </a:rPr>
              <a:t>3.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 CISC e RISC</a:t>
            </a:r>
          </a:p>
          <a:p>
            <a:pPr marL="457200" indent="-457200" eaLnBrk="1" hangingPunct="1">
              <a:buAutoNum type="arabicPeriod" startAt="4"/>
              <a:defRPr/>
            </a:pP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CLOCK</a:t>
            </a:r>
          </a:p>
          <a:p>
            <a:pPr marL="0" indent="0" eaLnBrk="1" hangingPunct="1">
              <a:buNone/>
              <a:defRPr/>
            </a:pP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    </a:t>
            </a:r>
            <a:r>
              <a:rPr lang="en-US" sz="1800" u="none" dirty="0">
                <a:solidFill>
                  <a:schemeClr val="bg2"/>
                </a:solidFill>
                <a:ea typeface="ＭＳ Ｐゴシック" pitchFamily="34" charset="-128"/>
              </a:rPr>
              <a:t>4.1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Clock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nos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Flip-Flops.</a:t>
            </a:r>
          </a:p>
          <a:p>
            <a:pPr marL="0" indent="0" eaLnBrk="1" hangingPunct="1">
              <a:buNone/>
              <a:defRPr/>
            </a:pP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    </a:t>
            </a:r>
            <a:r>
              <a:rPr lang="en-US" sz="1800" u="none" dirty="0">
                <a:solidFill>
                  <a:schemeClr val="bg2"/>
                </a:solidFill>
                <a:ea typeface="ＭＳ Ｐゴシック" pitchFamily="34" charset="-128"/>
              </a:rPr>
              <a:t>4.2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Clock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nos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Microcontroladores</a:t>
            </a: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  <a:p>
            <a:pPr marL="457200" indent="-457200" eaLnBrk="1" hangingPunct="1">
              <a:buAutoNum type="arabicPeriod" startAt="4"/>
              <a:defRPr/>
            </a:pP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Livros</a:t>
            </a: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  <a:p>
            <a:pPr marL="457200" indent="-457200" eaLnBrk="1" hangingPunct="1">
              <a:buAutoNum type="arabicPeriod" startAt="4"/>
              <a:defRPr/>
            </a:pP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Conclusões</a:t>
            </a: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  <a:p>
            <a:pPr marL="0" indent="0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>
                <a:latin typeface="Calibri" pitchFamily="34" charset="0"/>
                <a:cs typeface="Calibri" pitchFamily="34" charset="0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1.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Definições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Importantes</a:t>
            </a:r>
            <a:endParaRPr lang="en-US" u="non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204448" cy="2808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 eaLnBrk="1" hangingPunct="1">
              <a:defRPr/>
            </a:pPr>
            <a:r>
              <a:rPr lang="en-US" sz="2400" b="1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Microcontrolado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r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: É um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circuito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integrado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composto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por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uma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CPU,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memória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dado,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memória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programa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portas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entradas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saídas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temporizadores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circuito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comunicação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serial, etc.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Tudo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em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um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mesmo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encapsulamento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 </a:t>
            </a: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2</a:t>
            </a:r>
          </a:p>
        </p:txBody>
      </p:sp>
      <p:pic>
        <p:nvPicPr>
          <p:cNvPr id="8" name="Imagem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518" y="3645024"/>
            <a:ext cx="3279458" cy="1613535"/>
          </a:xfrm>
          <a:prstGeom prst="rect">
            <a:avLst/>
          </a:prstGeom>
          <a:noFill/>
        </p:spPr>
      </p:pic>
      <p:pic>
        <p:nvPicPr>
          <p:cNvPr id="3" name="Imagem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5091" y="3643858"/>
            <a:ext cx="2762250" cy="1657350"/>
          </a:xfrm>
          <a:prstGeom prst="rect">
            <a:avLst/>
          </a:prstGeom>
        </p:spPr>
      </p:pic>
      <p:sp>
        <p:nvSpPr>
          <p:cNvPr id="10" name="CaixaDeTexto 9"/>
          <p:cNvSpPr txBox="1"/>
          <p:nvPr/>
        </p:nvSpPr>
        <p:spPr>
          <a:xfrm>
            <a:off x="1979712" y="5518973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1 Exemplo de hardware.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www.microchip.com  </a:t>
            </a:r>
          </a:p>
        </p:txBody>
      </p:sp>
    </p:spTree>
    <p:extLst>
      <p:ext uri="{BB962C8B-B14F-4D97-AF65-F5344CB8AC3E}">
        <p14:creationId xmlns:p14="http://schemas.microsoft.com/office/powerpoint/2010/main" val="29166301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1.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Definições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Importantes</a:t>
            </a:r>
            <a:endParaRPr lang="en-US" u="non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7772400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sz="2400" b="1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Hardware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: </a:t>
            </a:r>
            <a:r>
              <a:rPr lang="pt-BR" sz="2400" u="none" dirty="0">
                <a:solidFill>
                  <a:schemeClr val="bg1"/>
                </a:solidFill>
              </a:rPr>
              <a:t>Parte física do sistema </a:t>
            </a:r>
            <a:r>
              <a:rPr lang="pt-BR" sz="2400" u="none" dirty="0" err="1">
                <a:solidFill>
                  <a:schemeClr val="bg1"/>
                </a:solidFill>
              </a:rPr>
              <a:t>microcontrolado</a:t>
            </a:r>
            <a:r>
              <a:rPr lang="pt-BR" sz="2400" u="none" dirty="0">
                <a:solidFill>
                  <a:schemeClr val="bg1"/>
                </a:solidFill>
              </a:rPr>
              <a:t>, constituído pelos componentes eletrônicos, incluindo o </a:t>
            </a:r>
            <a:r>
              <a:rPr lang="pt-BR" sz="2400" u="none" dirty="0" err="1">
                <a:solidFill>
                  <a:schemeClr val="bg1"/>
                </a:solidFill>
              </a:rPr>
              <a:t>microcontrolador</a:t>
            </a:r>
            <a:r>
              <a:rPr lang="pt-BR" sz="2400" u="none" dirty="0">
                <a:solidFill>
                  <a:schemeClr val="bg1"/>
                </a:solidFill>
              </a:rPr>
              <a:t>, placa na qual os componentes são montados, conectores, etc.</a:t>
            </a:r>
          </a:p>
          <a:p>
            <a:pPr marL="0" indent="0" algn="just">
              <a:buNone/>
            </a:pPr>
            <a:r>
              <a:rPr lang="pt-BR" sz="2400" u="none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3</a:t>
            </a:r>
          </a:p>
        </p:txBody>
      </p:sp>
      <p:pic>
        <p:nvPicPr>
          <p:cNvPr id="12290" name="Picture 2" descr="DM164150 PIC18F57-Q43 Curiosity NANO Board Photo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2" y="2996952"/>
            <a:ext cx="7871901" cy="22907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/>
          <p:cNvSpPr txBox="1"/>
          <p:nvPr/>
        </p:nvSpPr>
        <p:spPr>
          <a:xfrm>
            <a:off x="1979712" y="5373216"/>
            <a:ext cx="453650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2 Exemplo de hardware.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www.microchip.com</a:t>
            </a:r>
            <a:r>
              <a:rPr lang="pt-BR" i="1" u="none" dirty="0">
                <a:solidFill>
                  <a:schemeClr val="bg1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0328832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1.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Definições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Importantes</a:t>
            </a:r>
            <a:endParaRPr lang="en-US" u="non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7772400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Instrução</a:t>
            </a:r>
            <a:r>
              <a:rPr lang="pt-BR" sz="2400" u="none" dirty="0">
                <a:solidFill>
                  <a:schemeClr val="bg1"/>
                </a:solidFill>
              </a:rPr>
              <a:t>: É um comando para o </a:t>
            </a:r>
            <a:r>
              <a:rPr lang="pt-BR" sz="2400" u="none" dirty="0" err="1">
                <a:solidFill>
                  <a:schemeClr val="bg1"/>
                </a:solidFill>
              </a:rPr>
              <a:t>microcontrolador</a:t>
            </a:r>
            <a:r>
              <a:rPr lang="pt-BR" sz="2400" u="none" dirty="0">
                <a:solidFill>
                  <a:schemeClr val="bg1"/>
                </a:solidFill>
              </a:rPr>
              <a:t> executar uma tarefa. A instrução está inserida dentro de um programa chamado </a:t>
            </a:r>
            <a:r>
              <a:rPr lang="pt-BR" sz="2400" b="1" u="none" dirty="0">
                <a:solidFill>
                  <a:schemeClr val="bg1"/>
                </a:solidFill>
              </a:rPr>
              <a:t>firmware</a:t>
            </a:r>
            <a:r>
              <a:rPr lang="pt-BR" sz="2400" u="none" dirty="0">
                <a:solidFill>
                  <a:schemeClr val="bg1"/>
                </a:solidFill>
              </a:rPr>
              <a:t>.</a:t>
            </a:r>
          </a:p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Firmware</a:t>
            </a:r>
            <a:r>
              <a:rPr lang="pt-BR" sz="2400" u="none" dirty="0">
                <a:solidFill>
                  <a:schemeClr val="bg1"/>
                </a:solidFill>
              </a:rPr>
              <a:t>: Programa, armazenado em memória não volátil, que é utilizado para uma aplicação específica.</a:t>
            </a:r>
          </a:p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Registrador</a:t>
            </a:r>
            <a:r>
              <a:rPr lang="pt-BR" sz="2400" u="none" dirty="0">
                <a:solidFill>
                  <a:schemeClr val="bg1"/>
                </a:solidFill>
              </a:rPr>
              <a:t>: Unidade de memória para guardar dados temporários, constituído por </a:t>
            </a:r>
            <a:r>
              <a:rPr lang="pt-BR" sz="2400" u="none" dirty="0" err="1">
                <a:solidFill>
                  <a:schemeClr val="bg1"/>
                </a:solidFill>
              </a:rPr>
              <a:t>Flip-Flops</a:t>
            </a:r>
            <a:r>
              <a:rPr lang="pt-BR" sz="2400" u="none" dirty="0">
                <a:solidFill>
                  <a:schemeClr val="bg1"/>
                </a:solidFill>
              </a:rPr>
              <a:t> sincronizados. Para a família 18 , são  de 8 bits.</a:t>
            </a:r>
          </a:p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Bit</a:t>
            </a:r>
            <a:r>
              <a:rPr lang="pt-BR" sz="2400" u="none" dirty="0">
                <a:solidFill>
                  <a:schemeClr val="bg1"/>
                </a:solidFill>
              </a:rPr>
              <a:t>: Representa o algarismo no sistema binário.</a:t>
            </a:r>
          </a:p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Byte</a:t>
            </a:r>
            <a:r>
              <a:rPr lang="pt-BR" sz="2400" u="none" dirty="0">
                <a:solidFill>
                  <a:schemeClr val="bg1"/>
                </a:solidFill>
              </a:rPr>
              <a:t>: É a informação binária formada por 8 bits.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7877406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1.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Definições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Importantes</a:t>
            </a:r>
            <a:endParaRPr lang="en-US" u="non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7772400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b="1" u="none" dirty="0">
                <a:solidFill>
                  <a:schemeClr val="bg1"/>
                </a:solidFill>
              </a:rPr>
              <a:t>Ciclo de Instrução</a:t>
            </a:r>
            <a:r>
              <a:rPr lang="pt-BR" sz="2400" u="none" dirty="0">
                <a:solidFill>
                  <a:schemeClr val="bg1"/>
                </a:solidFill>
              </a:rPr>
              <a:t>: Sequência de eventos, necessária, para execução da instrução. O ciclo de instrução consistem em busca , decodificação e execução da instrução.  Mas, para maior detalhamento, tem-se: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Busca da instrução na memória.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Interpretar a operação contida na instrução.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Buscar os possíveis dados necessários.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Executar a operação e armazenar resultado em local definido.</a:t>
            </a:r>
          </a:p>
          <a:p>
            <a:pPr marL="457200" indent="-457200" algn="just">
              <a:buFont typeface="+mj-lt"/>
              <a:buAutoNum type="alphaLcParenR"/>
            </a:pPr>
            <a:r>
              <a:rPr lang="pt-BR" sz="2400" u="none" dirty="0">
                <a:solidFill>
                  <a:schemeClr val="bg1"/>
                </a:solidFill>
              </a:rPr>
              <a:t>Repetir operação.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7709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8161338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2.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Microprocessadores</a:t>
            </a:r>
            <a:endParaRPr lang="en-US" u="non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204448" cy="500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um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sistemas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microprocessado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é o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resultado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do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projeto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estrutura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atributos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funcionalidade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das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partes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de forma a se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obter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o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desempenho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desejado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do Sistema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como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um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todo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 A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informa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a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disposição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das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memórias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temporizadores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ULA,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barramentos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e a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comuncação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informação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entre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esses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elementos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  Para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cada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instrução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 de um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microprocessador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existe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um hardware ,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interno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à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,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que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pode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executar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essa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instrução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</a:t>
            </a: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96323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2.1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Von Newman </a:t>
            </a: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087098" cy="5003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en-US" sz="2400" b="1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Von Newman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: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Memória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programa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memória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dados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compartilham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o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barramento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sz="2400" u="none" dirty="0" err="1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endereço</a:t>
            </a:r>
            <a:r>
              <a:rPr lang="en-US" sz="2400" u="none" dirty="0">
                <a:solidFill>
                  <a:schemeClr val="bg1">
                    <a:lumMod val="85000"/>
                    <a:lumOff val="15000"/>
                  </a:schemeClr>
                </a:solidFill>
                <a:ea typeface="ＭＳ Ｐゴシック" pitchFamily="34" charset="-128"/>
              </a:rPr>
              <a:t>.</a:t>
            </a:r>
            <a:r>
              <a:rPr lang="pt-BR" sz="2400" u="none" dirty="0">
                <a:solidFill>
                  <a:schemeClr val="bg1"/>
                </a:solidFill>
              </a:rPr>
              <a:t> De forma que memória de dados e memória de programa não podem ser acessada simultaneamente.</a:t>
            </a: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>
              <a:buNone/>
            </a:pPr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7</a:t>
            </a:r>
          </a:p>
        </p:txBody>
      </p:sp>
      <p:sp>
        <p:nvSpPr>
          <p:cNvPr id="16" name="CaixaDeTexto 15"/>
          <p:cNvSpPr txBox="1"/>
          <p:nvPr/>
        </p:nvSpPr>
        <p:spPr>
          <a:xfrm>
            <a:off x="1979712" y="555033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3 Arquitetura Von Newman.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própria  </a:t>
            </a:r>
          </a:p>
        </p:txBody>
      </p:sp>
      <p:grpSp>
        <p:nvGrpSpPr>
          <p:cNvPr id="3" name="Grupo 2"/>
          <p:cNvGrpSpPr/>
          <p:nvPr/>
        </p:nvGrpSpPr>
        <p:grpSpPr>
          <a:xfrm>
            <a:off x="2051720" y="3140968"/>
            <a:ext cx="4248472" cy="2232248"/>
            <a:chOff x="1835696" y="2852936"/>
            <a:chExt cx="4248472" cy="2232248"/>
          </a:xfrm>
        </p:grpSpPr>
        <p:grpSp>
          <p:nvGrpSpPr>
            <p:cNvPr id="18" name="Grupo 17"/>
            <p:cNvGrpSpPr/>
            <p:nvPr/>
          </p:nvGrpSpPr>
          <p:grpSpPr>
            <a:xfrm>
              <a:off x="2267744" y="2924944"/>
              <a:ext cx="3323588" cy="2046577"/>
              <a:chOff x="1763688" y="1613209"/>
              <a:chExt cx="3323588" cy="2046577"/>
            </a:xfrm>
          </p:grpSpPr>
          <p:sp>
            <p:nvSpPr>
              <p:cNvPr id="19" name="Retângulo 18"/>
              <p:cNvSpPr/>
              <p:nvPr/>
            </p:nvSpPr>
            <p:spPr bwMode="auto">
              <a:xfrm>
                <a:off x="3418230" y="2282055"/>
                <a:ext cx="123564" cy="755703"/>
              </a:xfrm>
              <a:prstGeom prst="rect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20" name="Retângulo 19"/>
              <p:cNvSpPr/>
              <p:nvPr/>
            </p:nvSpPr>
            <p:spPr bwMode="auto">
              <a:xfrm>
                <a:off x="1763688" y="1830062"/>
                <a:ext cx="1080120" cy="1829724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21" name="Seta dobrada 20"/>
              <p:cNvSpPr/>
              <p:nvPr/>
            </p:nvSpPr>
            <p:spPr bwMode="auto">
              <a:xfrm>
                <a:off x="3421023" y="1844824"/>
                <a:ext cx="895198" cy="490347"/>
              </a:xfrm>
              <a:prstGeom prst="bentArrow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22" name="Seta para a esquerda e para a direita 21"/>
              <p:cNvSpPr/>
              <p:nvPr/>
            </p:nvSpPr>
            <p:spPr bwMode="auto">
              <a:xfrm>
                <a:off x="2849418" y="2892274"/>
                <a:ext cx="1471544" cy="248694"/>
              </a:xfrm>
              <a:prstGeom prst="leftRightArrow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23" name="Retângulo 22"/>
              <p:cNvSpPr/>
              <p:nvPr/>
            </p:nvSpPr>
            <p:spPr bwMode="auto">
              <a:xfrm>
                <a:off x="4307281" y="1613209"/>
                <a:ext cx="609699" cy="775981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24" name="CaixaDeTexto 23"/>
              <p:cNvSpPr txBox="1"/>
              <p:nvPr/>
            </p:nvSpPr>
            <p:spPr>
              <a:xfrm>
                <a:off x="4283968" y="1700808"/>
                <a:ext cx="7920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u="none" dirty="0">
                    <a:solidFill>
                      <a:schemeClr val="bg1"/>
                    </a:solidFill>
                  </a:rPr>
                  <a:t>Memória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de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programa</a:t>
                </a:r>
              </a:p>
            </p:txBody>
          </p:sp>
          <p:sp>
            <p:nvSpPr>
              <p:cNvPr id="25" name="Retângulo 24"/>
              <p:cNvSpPr/>
              <p:nvPr/>
            </p:nvSpPr>
            <p:spPr bwMode="auto">
              <a:xfrm>
                <a:off x="4317628" y="2624969"/>
                <a:ext cx="609699" cy="775981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26" name="CaixaDeTexto 25"/>
              <p:cNvSpPr txBox="1"/>
              <p:nvPr/>
            </p:nvSpPr>
            <p:spPr>
              <a:xfrm>
                <a:off x="4295188" y="2658978"/>
                <a:ext cx="7920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u="none" dirty="0">
                    <a:solidFill>
                      <a:schemeClr val="bg1"/>
                    </a:solidFill>
                  </a:rPr>
                  <a:t>Memória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de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Dados</a:t>
                </a:r>
              </a:p>
            </p:txBody>
          </p:sp>
          <p:sp>
            <p:nvSpPr>
              <p:cNvPr id="27" name="CaixaDeTexto 26"/>
              <p:cNvSpPr txBox="1"/>
              <p:nvPr/>
            </p:nvSpPr>
            <p:spPr>
              <a:xfrm>
                <a:off x="1907704" y="2452826"/>
                <a:ext cx="792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u="none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</p:grpSp>
        <p:sp>
          <p:nvSpPr>
            <p:cNvPr id="2" name="Retângulo 1"/>
            <p:cNvSpPr/>
            <p:nvPr/>
          </p:nvSpPr>
          <p:spPr bwMode="auto">
            <a:xfrm>
              <a:off x="1835696" y="2852936"/>
              <a:ext cx="4248472" cy="223224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alpha val="9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181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 txBox="1">
            <a:spLocks/>
          </p:cNvSpPr>
          <p:nvPr/>
        </p:nvSpPr>
        <p:spPr bwMode="auto">
          <a:xfrm>
            <a:off x="685800" y="260350"/>
            <a:ext cx="7772400" cy="57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+mj-lt"/>
                <a:ea typeface="ＭＳ Ｐゴシック" pitchFamily="-112" charset="-128"/>
                <a:cs typeface="ＭＳ Ｐゴシック" pitchFamily="-112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tx2"/>
                </a:solidFill>
                <a:latin typeface="Verdana" pitchFamily="-112" charset="0"/>
                <a:ea typeface="ＭＳ Ｐゴシック" pitchFamily="28" charset="-128"/>
                <a:cs typeface="ＭＳ Ｐゴシック" pitchFamily="28" charset="-128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2"/>
                </a:solidFill>
                <a:latin typeface="Arial" pitchFamily="28" charset="0"/>
                <a:ea typeface="ＭＳ Ｐゴシック" pitchFamily="28" charset="-128"/>
                <a:cs typeface="ＭＳ Ｐゴシック" pitchFamily="28" charset="-128"/>
              </a:defRPr>
            </a:lvl9pPr>
          </a:lstStyle>
          <a:p>
            <a:pPr eaLnBrk="1" hangingPunct="1">
              <a:defRPr/>
            </a:pP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2.2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Arquitetura</a:t>
            </a:r>
            <a:r>
              <a:rPr lang="en-US" u="none" dirty="0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 de </a:t>
            </a:r>
            <a:r>
              <a:rPr lang="en-US" u="none" dirty="0" err="1">
                <a:solidFill>
                  <a:schemeClr val="bg2">
                    <a:lumMod val="75000"/>
                  </a:schemeClr>
                </a:solidFill>
                <a:ea typeface="ＭＳ Ｐゴシック" pitchFamily="34" charset="-128"/>
              </a:rPr>
              <a:t>Havard</a:t>
            </a:r>
            <a:endParaRPr lang="en-US" u="none" dirty="0">
              <a:solidFill>
                <a:schemeClr val="bg2">
                  <a:lumMod val="7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760040" y="1124744"/>
            <a:ext cx="8087098" cy="50030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80000"/>
              <a:buFontTx/>
              <a:buBlip>
                <a:blip r:embed="rId3"/>
              </a:buBlip>
              <a:defRPr sz="2800">
                <a:solidFill>
                  <a:schemeClr val="tx1"/>
                </a:solidFill>
                <a:latin typeface="+mn-lt"/>
                <a:ea typeface="ＭＳ Ｐゴシック" pitchFamily="-112" charset="-128"/>
                <a:cs typeface="ＭＳ Ｐゴシック" pitchFamily="-112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6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 sz="22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>
                  <a:lumMod val="65000"/>
                  <a:lumOff val="35000"/>
                </a:schemeClr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  <a:ea typeface="ＭＳ Ｐゴシック" pitchFamily="-112" charset="-128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8" charset="2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/>
            <a:r>
              <a:rPr lang="pt-BR" sz="2400" b="1" u="none" dirty="0" err="1">
                <a:solidFill>
                  <a:schemeClr val="bg1"/>
                </a:solidFill>
              </a:rPr>
              <a:t>Havard</a:t>
            </a:r>
            <a:r>
              <a:rPr lang="pt-BR" sz="2400" b="1" u="none" dirty="0">
                <a:solidFill>
                  <a:schemeClr val="bg1"/>
                </a:solidFill>
              </a:rPr>
              <a:t>: </a:t>
            </a:r>
            <a:r>
              <a:rPr lang="pt-BR" sz="2400" u="none" dirty="0">
                <a:solidFill>
                  <a:schemeClr val="bg1"/>
                </a:solidFill>
              </a:rPr>
              <a:t>Existe um barramento para acessar as instruções , e outro para acessar dados. De forma que memória de dados e memória de programa possam ser acessada simultaneamente. Os </a:t>
            </a:r>
            <a:r>
              <a:rPr lang="pt-BR" sz="2400" u="none" dirty="0" err="1">
                <a:solidFill>
                  <a:schemeClr val="bg1"/>
                </a:solidFill>
              </a:rPr>
              <a:t>microcontroladores</a:t>
            </a:r>
            <a:r>
              <a:rPr lang="pt-BR" sz="2400" u="none" dirty="0">
                <a:solidFill>
                  <a:schemeClr val="bg1"/>
                </a:solidFill>
              </a:rPr>
              <a:t> PIC  usam arquitetura </a:t>
            </a:r>
            <a:r>
              <a:rPr lang="pt-BR" sz="2400" u="none" dirty="0" err="1">
                <a:solidFill>
                  <a:schemeClr val="bg1"/>
                </a:solidFill>
              </a:rPr>
              <a:t>Havard</a:t>
            </a:r>
            <a:r>
              <a:rPr lang="pt-BR" sz="2400" u="none" dirty="0">
                <a:solidFill>
                  <a:schemeClr val="bg1"/>
                </a:solidFill>
              </a:rPr>
              <a:t>.</a:t>
            </a:r>
          </a:p>
          <a:p>
            <a:pPr algn="just"/>
            <a:endParaRPr lang="pt-BR" sz="2400" u="none" dirty="0">
              <a:solidFill>
                <a:schemeClr val="bg1"/>
              </a:solidFill>
            </a:endParaRPr>
          </a:p>
          <a:p>
            <a:pPr marL="0" indent="0" algn="just" eaLnBrk="1" hangingPunct="1">
              <a:buNone/>
              <a:defRPr/>
            </a:pPr>
            <a:endParaRPr lang="en-US" sz="2400" u="none" dirty="0">
              <a:solidFill>
                <a:schemeClr val="bg1">
                  <a:lumMod val="85000"/>
                  <a:lumOff val="15000"/>
                </a:schemeClr>
              </a:solidFill>
              <a:ea typeface="ＭＳ Ｐゴシック" pitchFamily="34" charset="-128"/>
            </a:endParaRPr>
          </a:p>
        </p:txBody>
      </p:sp>
      <p:sp>
        <p:nvSpPr>
          <p:cNvPr id="3076" name="Retângulo 6"/>
          <p:cNvSpPr>
            <a:spLocks noChangeArrowheads="1"/>
          </p:cNvSpPr>
          <p:nvPr/>
        </p:nvSpPr>
        <p:spPr bwMode="auto">
          <a:xfrm>
            <a:off x="0" y="836613"/>
            <a:ext cx="9144000" cy="71437"/>
          </a:xfrm>
          <a:prstGeom prst="rect">
            <a:avLst/>
          </a:prstGeom>
          <a:solidFill>
            <a:srgbClr val="64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pPr algn="ctr"/>
            <a:endParaRPr lang="pt-BR" sz="3600" u="none"/>
          </a:p>
        </p:txBody>
      </p:sp>
      <p:sp>
        <p:nvSpPr>
          <p:cNvPr id="3077" name="CaixaDeTexto 1"/>
          <p:cNvSpPr txBox="1">
            <a:spLocks noChangeArrowheads="1"/>
          </p:cNvSpPr>
          <p:nvPr/>
        </p:nvSpPr>
        <p:spPr bwMode="auto">
          <a:xfrm>
            <a:off x="8847138" y="6127750"/>
            <a:ext cx="288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u="sng">
                <a:solidFill>
                  <a:schemeClr val="tx1"/>
                </a:solidFill>
                <a:latin typeface="Times New Roman" charset="0"/>
              </a:defRPr>
            </a:lvl1pPr>
            <a:lvl2pPr marL="742950" indent="-285750">
              <a:defRPr sz="2400" u="sng">
                <a:solidFill>
                  <a:schemeClr val="tx1"/>
                </a:solidFill>
                <a:latin typeface="Times New Roman" charset="0"/>
              </a:defRPr>
            </a:lvl2pPr>
            <a:lvl3pPr marL="11430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3pPr>
            <a:lvl4pPr marL="16002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defRPr sz="2400" u="sng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u="sng">
                <a:solidFill>
                  <a:schemeClr val="tx1"/>
                </a:solidFill>
                <a:latin typeface="Times New Roman" charset="0"/>
              </a:defRPr>
            </a:lvl9pPr>
          </a:lstStyle>
          <a:p>
            <a:r>
              <a:rPr lang="pt-BR" sz="1800" u="none" dirty="0">
                <a:latin typeface="Calibri" pitchFamily="34" charset="0"/>
                <a:cs typeface="Calibri" pitchFamily="34" charset="0"/>
              </a:rPr>
              <a:t>8</a:t>
            </a:r>
          </a:p>
        </p:txBody>
      </p:sp>
      <p:grpSp>
        <p:nvGrpSpPr>
          <p:cNvPr id="2" name="Grupo 1"/>
          <p:cNvGrpSpPr/>
          <p:nvPr/>
        </p:nvGrpSpPr>
        <p:grpSpPr>
          <a:xfrm>
            <a:off x="1979712" y="3212976"/>
            <a:ext cx="4248472" cy="2232248"/>
            <a:chOff x="1835696" y="3501008"/>
            <a:chExt cx="4248472" cy="2232248"/>
          </a:xfrm>
        </p:grpSpPr>
        <p:grpSp>
          <p:nvGrpSpPr>
            <p:cNvPr id="28" name="Grupo 27"/>
            <p:cNvGrpSpPr/>
            <p:nvPr/>
          </p:nvGrpSpPr>
          <p:grpSpPr>
            <a:xfrm>
              <a:off x="2472548" y="3645024"/>
              <a:ext cx="3323588" cy="1845315"/>
              <a:chOff x="1763688" y="1613209"/>
              <a:chExt cx="3323588" cy="1845315"/>
            </a:xfrm>
          </p:grpSpPr>
          <p:sp>
            <p:nvSpPr>
              <p:cNvPr id="29" name="Retângulo 28"/>
              <p:cNvSpPr/>
              <p:nvPr/>
            </p:nvSpPr>
            <p:spPr bwMode="auto">
              <a:xfrm>
                <a:off x="1763688" y="1628800"/>
                <a:ext cx="1080120" cy="1829724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30" name="Seta para a esquerda e para a direita 29"/>
              <p:cNvSpPr/>
              <p:nvPr/>
            </p:nvSpPr>
            <p:spPr bwMode="auto">
              <a:xfrm>
                <a:off x="2849418" y="2892274"/>
                <a:ext cx="1471544" cy="248694"/>
              </a:xfrm>
              <a:prstGeom prst="leftRightArrow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31" name="Retângulo 30"/>
              <p:cNvSpPr/>
              <p:nvPr/>
            </p:nvSpPr>
            <p:spPr bwMode="auto">
              <a:xfrm>
                <a:off x="4307281" y="1613209"/>
                <a:ext cx="609699" cy="775981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32" name="CaixaDeTexto 31"/>
              <p:cNvSpPr txBox="1"/>
              <p:nvPr/>
            </p:nvSpPr>
            <p:spPr>
              <a:xfrm>
                <a:off x="4283968" y="1700808"/>
                <a:ext cx="7920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u="none" dirty="0">
                    <a:solidFill>
                      <a:schemeClr val="bg1"/>
                    </a:solidFill>
                  </a:rPr>
                  <a:t>Memória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de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programa</a:t>
                </a:r>
              </a:p>
            </p:txBody>
          </p:sp>
          <p:sp>
            <p:nvSpPr>
              <p:cNvPr id="33" name="Retângulo 32"/>
              <p:cNvSpPr/>
              <p:nvPr/>
            </p:nvSpPr>
            <p:spPr bwMode="auto">
              <a:xfrm>
                <a:off x="4317628" y="2624969"/>
                <a:ext cx="609699" cy="775981"/>
              </a:xfrm>
              <a:prstGeom prst="rect">
                <a:avLst/>
              </a:prstGeom>
              <a:noFill/>
              <a:ln w="254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  <p:sp>
            <p:nvSpPr>
              <p:cNvPr id="34" name="CaixaDeTexto 33"/>
              <p:cNvSpPr txBox="1"/>
              <p:nvPr/>
            </p:nvSpPr>
            <p:spPr>
              <a:xfrm>
                <a:off x="4295188" y="2658978"/>
                <a:ext cx="792088" cy="5539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000" u="none" dirty="0">
                    <a:solidFill>
                      <a:schemeClr val="bg1"/>
                    </a:solidFill>
                  </a:rPr>
                  <a:t>Memória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de </a:t>
                </a:r>
              </a:p>
              <a:p>
                <a:r>
                  <a:rPr lang="pt-BR" sz="1000" u="none" dirty="0">
                    <a:solidFill>
                      <a:schemeClr val="bg1"/>
                    </a:solidFill>
                  </a:rPr>
                  <a:t>Dados</a:t>
                </a:r>
              </a:p>
            </p:txBody>
          </p:sp>
          <p:sp>
            <p:nvSpPr>
              <p:cNvPr id="35" name="CaixaDeTexto 34"/>
              <p:cNvSpPr txBox="1"/>
              <p:nvPr/>
            </p:nvSpPr>
            <p:spPr>
              <a:xfrm>
                <a:off x="1907704" y="2276872"/>
                <a:ext cx="7920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2000" u="none" dirty="0">
                    <a:solidFill>
                      <a:schemeClr val="bg1"/>
                    </a:solidFill>
                  </a:rPr>
                  <a:t>CPU</a:t>
                </a:r>
              </a:p>
            </p:txBody>
          </p:sp>
          <p:sp>
            <p:nvSpPr>
              <p:cNvPr id="36" name="Seta para a esquerda e para a direita 35"/>
              <p:cNvSpPr/>
              <p:nvPr/>
            </p:nvSpPr>
            <p:spPr bwMode="auto">
              <a:xfrm>
                <a:off x="2843808" y="1844824"/>
                <a:ext cx="1471544" cy="248694"/>
              </a:xfrm>
              <a:prstGeom prst="leftRightArrow">
                <a:avLst/>
              </a:prstGeom>
              <a:solidFill>
                <a:schemeClr val="accent1"/>
              </a:soli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pt-BR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/>
                </a:endParaRPr>
              </a:p>
            </p:txBody>
          </p:sp>
        </p:grpSp>
        <p:sp>
          <p:nvSpPr>
            <p:cNvPr id="15" name="Retângulo 14"/>
            <p:cNvSpPr/>
            <p:nvPr/>
          </p:nvSpPr>
          <p:spPr bwMode="auto">
            <a:xfrm>
              <a:off x="1835696" y="3501008"/>
              <a:ext cx="4248472" cy="2232248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alpha val="99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/>
              </a:endParaRPr>
            </a:p>
          </p:txBody>
        </p:sp>
      </p:grpSp>
      <p:sp>
        <p:nvSpPr>
          <p:cNvPr id="16" name="CaixaDeTexto 15"/>
          <p:cNvSpPr txBox="1"/>
          <p:nvPr/>
        </p:nvSpPr>
        <p:spPr>
          <a:xfrm>
            <a:off x="1979712" y="5550331"/>
            <a:ext cx="45365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Fig. 4 Arquitetura </a:t>
            </a:r>
            <a:r>
              <a:rPr lang="pt-BR" sz="1800" i="1" u="none" dirty="0" err="1">
                <a:solidFill>
                  <a:schemeClr val="bg1"/>
                </a:solidFill>
              </a:rPr>
              <a:t>Havard</a:t>
            </a:r>
            <a:r>
              <a:rPr lang="pt-BR" sz="1800" i="1" u="none" dirty="0">
                <a:solidFill>
                  <a:schemeClr val="bg1"/>
                </a:solidFill>
              </a:rPr>
              <a:t>. </a:t>
            </a:r>
          </a:p>
          <a:p>
            <a:pPr algn="ctr"/>
            <a:r>
              <a:rPr lang="pt-BR" sz="1800" i="1" u="none" dirty="0">
                <a:solidFill>
                  <a:schemeClr val="bg1"/>
                </a:solidFill>
              </a:rPr>
              <a:t>Fonte: própria  </a:t>
            </a:r>
          </a:p>
        </p:txBody>
      </p:sp>
    </p:spTree>
    <p:extLst>
      <p:ext uri="{BB962C8B-B14F-4D97-AF65-F5344CB8AC3E}">
        <p14:creationId xmlns:p14="http://schemas.microsoft.com/office/powerpoint/2010/main" val="121084585"/>
      </p:ext>
    </p:extLst>
  </p:cSld>
  <p:clrMapOvr>
    <a:masterClrMapping/>
  </p:clrMapOvr>
</p:sld>
</file>

<file path=ppt/theme/theme1.xml><?xml version="1.0" encoding="utf-8"?>
<a:theme xmlns:a="http://schemas.openxmlformats.org/drawingml/2006/main" name="www.awesomebackgrounds.com   ">
  <a:themeElements>
    <a:clrScheme name="">
      <a:dk1>
        <a:srgbClr val="000000"/>
      </a:dk1>
      <a:lt1>
        <a:srgbClr val="FFFFFF"/>
      </a:lt1>
      <a:dk2>
        <a:srgbClr val="3551C7"/>
      </a:dk2>
      <a:lt2>
        <a:srgbClr val="CCFFFF"/>
      </a:lt2>
      <a:accent1>
        <a:srgbClr val="67A5FF"/>
      </a:accent1>
      <a:accent2>
        <a:srgbClr val="FFFF00"/>
      </a:accent2>
      <a:accent3>
        <a:srgbClr val="AEB3E0"/>
      </a:accent3>
      <a:accent4>
        <a:srgbClr val="DADADA"/>
      </a:accent4>
      <a:accent5>
        <a:srgbClr val="B8CFFF"/>
      </a:accent5>
      <a:accent6>
        <a:srgbClr val="E7E700"/>
      </a:accent6>
      <a:hlink>
        <a:srgbClr val="FF0000"/>
      </a:hlink>
      <a:folHlink>
        <a:srgbClr val="969696"/>
      </a:folHlink>
    </a:clrScheme>
    <a:fontScheme name="www.awesomebackgrounds.com   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/>
          </a:defRPr>
        </a:defPPr>
      </a:lstStyle>
    </a:lnDef>
  </a:objectDefaults>
  <a:extraClrSchemeLst>
    <a:extraClrScheme>
      <a:clrScheme name="www.awesomebackgrounds.com   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ww.awesomebackgrounds.com   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ww.awesomebackgrounds.com   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ww.awesomebackgrounds.com   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ww.awesomebackgrounds.com   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ww.awesomebackgrounds.com   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ww.awesomebackgrounds.com   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6356</TotalTime>
  <Words>933</Words>
  <Application>Microsoft Office PowerPoint</Application>
  <PresentationFormat>Apresentação na tela (4:3)</PresentationFormat>
  <Paragraphs>184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16</vt:i4>
      </vt:variant>
    </vt:vector>
  </HeadingPairs>
  <TitlesOfParts>
    <vt:vector size="17" baseType="lpstr">
      <vt:lpstr>www.awesomebackgrounds.com  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By Default!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Free Sample Awesome PowerPoint Background Template</dc:title>
  <dc:creator>TAJ Simmons</dc:creator>
  <dc:description>From_x000d_
www.awesomebackgrounds.com_x000d_
Messages do not appear on the full product.</dc:description>
  <cp:lastModifiedBy>Carla Silva</cp:lastModifiedBy>
  <cp:revision>553</cp:revision>
  <dcterms:created xsi:type="dcterms:W3CDTF">2000-02-24T11:52:41Z</dcterms:created>
  <dcterms:modified xsi:type="dcterms:W3CDTF">2023-02-15T22:59:07Z</dcterms:modified>
</cp:coreProperties>
</file>