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19" r:id="rId3"/>
    <p:sldId id="318" r:id="rId4"/>
    <p:sldId id="276" r:id="rId5"/>
    <p:sldId id="278" r:id="rId6"/>
    <p:sldId id="298" r:id="rId7"/>
    <p:sldId id="304" r:id="rId8"/>
    <p:sldId id="305" r:id="rId9"/>
    <p:sldId id="306" r:id="rId10"/>
    <p:sldId id="308" r:id="rId11"/>
    <p:sldId id="309" r:id="rId12"/>
    <p:sldId id="310" r:id="rId13"/>
    <p:sldId id="311" r:id="rId14"/>
    <p:sldId id="313" r:id="rId15"/>
    <p:sldId id="312" r:id="rId16"/>
    <p:sldId id="314" r:id="rId17"/>
    <p:sldId id="315" r:id="rId18"/>
    <p:sldId id="307" r:id="rId19"/>
    <p:sldId id="317" r:id="rId20"/>
    <p:sldId id="31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0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8391-0BAA-4183-BBFF-54F5BEBAB4A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D717-0526-46DC-99EA-54AEB9424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55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8391-0BAA-4183-BBFF-54F5BEBAB4A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D717-0526-46DC-99EA-54AEB9424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37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8391-0BAA-4183-BBFF-54F5BEBAB4A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D717-0526-46DC-99EA-54AEB9424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55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8391-0BAA-4183-BBFF-54F5BEBAB4A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D717-0526-46DC-99EA-54AEB9424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48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8391-0BAA-4183-BBFF-54F5BEBAB4A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D717-0526-46DC-99EA-54AEB9424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2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8391-0BAA-4183-BBFF-54F5BEBAB4A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D717-0526-46DC-99EA-54AEB9424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8391-0BAA-4183-BBFF-54F5BEBAB4A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D717-0526-46DC-99EA-54AEB9424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57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8391-0BAA-4183-BBFF-54F5BEBAB4A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D717-0526-46DC-99EA-54AEB9424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79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8391-0BAA-4183-BBFF-54F5BEBAB4A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D717-0526-46DC-99EA-54AEB9424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28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8391-0BAA-4183-BBFF-54F5BEBAB4A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D717-0526-46DC-99EA-54AEB9424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15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8391-0BAA-4183-BBFF-54F5BEBAB4A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8D717-0526-46DC-99EA-54AEB9424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94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58391-0BAA-4183-BBFF-54F5BEBAB4AC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8D717-0526-46DC-99EA-54AEB9424E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7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png" /><Relationship Id="rId4" Type="http://schemas.openxmlformats.org/officeDocument/2006/relationships/image" Target="../media/image7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7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8FA4E-42C6-DA46-A510-233A34B4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7208" y="1912994"/>
            <a:ext cx="11879944" cy="5902290"/>
          </a:xfrm>
        </p:spPr>
        <p:txBody>
          <a:bodyPr>
            <a:norm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6000" dirty="0"/>
              <a:t>PSD</a:t>
            </a: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Contadores Síncronos</a:t>
            </a:r>
          </a:p>
        </p:txBody>
      </p:sp>
      <p:pic>
        <p:nvPicPr>
          <p:cNvPr id="1025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14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67D958-542E-4C90-B058-7D63A935E18F}"/>
              </a:ext>
            </a:extLst>
          </p:cNvPr>
          <p:cNvSpPr txBox="1"/>
          <p:nvPr/>
        </p:nvSpPr>
        <p:spPr>
          <a:xfrm>
            <a:off x="5103995" y="551030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CONTADORES SÍNCRONOS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FDD298-3006-4A7A-973C-65B50402E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47" y="1468320"/>
            <a:ext cx="2362772" cy="272058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A72F2C8-3F62-427A-8203-AE618FDD3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9" y="4737915"/>
            <a:ext cx="2072373" cy="17618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DFA0A15-105F-487F-8AD2-01E2E28BC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466" y="1146489"/>
            <a:ext cx="6182588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2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67D958-542E-4C90-B058-7D63A935E18F}"/>
              </a:ext>
            </a:extLst>
          </p:cNvPr>
          <p:cNvSpPr txBox="1"/>
          <p:nvPr/>
        </p:nvSpPr>
        <p:spPr>
          <a:xfrm>
            <a:off x="5103995" y="551030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CONTADORES SÍNCRONOS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FDD298-3006-4A7A-973C-65B50402E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46" y="1468320"/>
            <a:ext cx="2590533" cy="29828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A72F2C8-3F62-427A-8203-AE618FDD3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19" y="4737915"/>
            <a:ext cx="2563960" cy="17618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697E7F3-57DC-4E86-BB62-ABF31B82D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792" y="1614234"/>
            <a:ext cx="616353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2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67D958-542E-4C90-B058-7D63A935E18F}"/>
              </a:ext>
            </a:extLst>
          </p:cNvPr>
          <p:cNvSpPr txBox="1"/>
          <p:nvPr/>
        </p:nvSpPr>
        <p:spPr>
          <a:xfrm>
            <a:off x="5103995" y="551030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CONTADORES SÍNCRONOS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697E7F3-57DC-4E86-BB62-ABF31B82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06" y="1207834"/>
            <a:ext cx="6163535" cy="362953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D678F0C-CA9E-40D2-A5C2-548F086E6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33" y="1423966"/>
            <a:ext cx="362953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9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67D958-542E-4C90-B058-7D63A935E18F}"/>
              </a:ext>
            </a:extLst>
          </p:cNvPr>
          <p:cNvSpPr txBox="1"/>
          <p:nvPr/>
        </p:nvSpPr>
        <p:spPr>
          <a:xfrm>
            <a:off x="5103995" y="551030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CONTADORES SÍNCRONOS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697E7F3-57DC-4E86-BB62-ABF31B82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06" y="1207834"/>
            <a:ext cx="6163535" cy="36295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9E0F168-D293-4AD9-A6A8-2B2B6B8B8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469" y="1598107"/>
            <a:ext cx="3886742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3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67D958-542E-4C90-B058-7D63A935E18F}"/>
              </a:ext>
            </a:extLst>
          </p:cNvPr>
          <p:cNvSpPr txBox="1"/>
          <p:nvPr/>
        </p:nvSpPr>
        <p:spPr>
          <a:xfrm>
            <a:off x="5103995" y="551030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CONTADORES SÍNCRONOS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697E7F3-57DC-4E86-BB62-ABF31B82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06" y="1207834"/>
            <a:ext cx="6163535" cy="36295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73BDE8F-2D4A-46C5-A068-EB2FADAB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349" y="1603504"/>
            <a:ext cx="388674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3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67D958-542E-4C90-B058-7D63A935E18F}"/>
              </a:ext>
            </a:extLst>
          </p:cNvPr>
          <p:cNvSpPr txBox="1"/>
          <p:nvPr/>
        </p:nvSpPr>
        <p:spPr>
          <a:xfrm>
            <a:off x="5103995" y="551030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CONTADORES SÍNCRONOS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697E7F3-57DC-4E86-BB62-ABF31B82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06" y="1207834"/>
            <a:ext cx="6163535" cy="362953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3F7E649-F4C6-4150-A0F1-385A16699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212" y="1768905"/>
            <a:ext cx="369621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78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67D958-542E-4C90-B058-7D63A935E18F}"/>
              </a:ext>
            </a:extLst>
          </p:cNvPr>
          <p:cNvSpPr txBox="1"/>
          <p:nvPr/>
        </p:nvSpPr>
        <p:spPr>
          <a:xfrm>
            <a:off x="5103995" y="551030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CONTADORES SÍNCRONOS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697E7F3-57DC-4E86-BB62-ABF31B82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06" y="1207834"/>
            <a:ext cx="6163535" cy="36295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EEC3BA-8BB1-45C4-8DFD-999133234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282" y="1409503"/>
            <a:ext cx="372479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5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67D958-542E-4C90-B058-7D63A935E18F}"/>
              </a:ext>
            </a:extLst>
          </p:cNvPr>
          <p:cNvSpPr txBox="1"/>
          <p:nvPr/>
        </p:nvSpPr>
        <p:spPr>
          <a:xfrm>
            <a:off x="5103995" y="551030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CONTADORES SÍNCRONOS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697E7F3-57DC-4E86-BB62-ABF31B82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06" y="1207834"/>
            <a:ext cx="6163535" cy="36295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61629D9-F7CA-4B88-955B-4782D752B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426" y="1736851"/>
            <a:ext cx="3534268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7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67D958-542E-4C90-B058-7D63A935E18F}"/>
              </a:ext>
            </a:extLst>
          </p:cNvPr>
          <p:cNvSpPr txBox="1"/>
          <p:nvPr/>
        </p:nvSpPr>
        <p:spPr>
          <a:xfrm>
            <a:off x="5103995" y="551030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CONTADORES SÍNCRONOS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39F0C3-EA8C-43D5-9105-EBDFCCAE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520" y="1657808"/>
            <a:ext cx="9650823" cy="446765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B224AE0-AD01-408D-8CE6-2BF917D1D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64" y="1651247"/>
            <a:ext cx="1534412" cy="224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8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67D958-542E-4C90-B058-7D63A935E18F}"/>
              </a:ext>
            </a:extLst>
          </p:cNvPr>
          <p:cNvSpPr txBox="1"/>
          <p:nvPr/>
        </p:nvSpPr>
        <p:spPr>
          <a:xfrm>
            <a:off x="5103995" y="551030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CONTADORES SÍNCRONOS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B224AE0-AD01-408D-8CE6-2BF917D1D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4" y="1651247"/>
            <a:ext cx="1534412" cy="224038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71D42CB-0DAD-443D-A03C-28B317D9F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843" y="1828753"/>
            <a:ext cx="9883019" cy="3833859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286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8FA4E-42C6-DA46-A510-233A34B4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062" y="735696"/>
            <a:ext cx="11879944" cy="5902290"/>
          </a:xfrm>
        </p:spPr>
        <p:txBody>
          <a:bodyPr>
            <a:norm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6000" dirty="0"/>
              <a:t>PSD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Tópicos: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dirty="0">
              <a:effectLst/>
            </a:endParaRP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Contadores Síncronos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endParaRPr lang="pt-BR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 FSM- </a:t>
            </a:r>
            <a:r>
              <a:rPr lang="pt-BR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Finite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State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Machine</a:t>
            </a:r>
            <a:endParaRPr lang="pt-B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endParaRPr lang="pt-B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 Circuitos programáveis 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endParaRPr lang="pt-B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Quartus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 – Ferramenta de Compilação e simulação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endParaRPr lang="pt-BR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  VHDL- Comando Básicos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endParaRPr lang="pt-BR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Projeto final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endParaRPr lang="pt-BR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1025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624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67D958-542E-4C90-B058-7D63A935E18F}"/>
              </a:ext>
            </a:extLst>
          </p:cNvPr>
          <p:cNvSpPr txBox="1"/>
          <p:nvPr/>
        </p:nvSpPr>
        <p:spPr>
          <a:xfrm>
            <a:off x="351692" y="908840"/>
            <a:ext cx="11313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Tarefa: Projetar o contador síncrono abaixo e realizar a simulação de funcionamento no  software </a:t>
            </a:r>
            <a:r>
              <a:rPr lang="pt-BR" b="1" i="1" dirty="0" err="1"/>
              <a:t>Proteus</a:t>
            </a:r>
            <a:r>
              <a:rPr lang="pt-BR" b="1" i="1" dirty="0"/>
              <a:t>. </a:t>
            </a:r>
          </a:p>
          <a:p>
            <a:r>
              <a:rPr lang="pt-BR" b="1" i="1" dirty="0"/>
              <a:t>(Desenvolvimento do projeto de forma manuscrita . Se possível, enviar  o arquivo.pdf  com o desenvolvimento do projeto , assim como gravar e enviar um vídeo de curta duração  ( 15 segundos)  evidenciando o aluno, a máquina e a simulação de funcionamento  do contador </a:t>
            </a:r>
            <a:r>
              <a:rPr lang="pt-BR" b="1" i="1" dirty="0" err="1"/>
              <a:t>np</a:t>
            </a:r>
            <a:r>
              <a:rPr lang="pt-BR" b="1" i="1" dirty="0"/>
              <a:t> </a:t>
            </a:r>
            <a:r>
              <a:rPr lang="pt-BR" b="1" i="1" dirty="0" err="1"/>
              <a:t>Proteus</a:t>
            </a:r>
            <a:r>
              <a:rPr lang="pt-BR" b="1" i="1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623AD9-4D37-41A5-9398-7D36E5A2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03" y="2374647"/>
            <a:ext cx="7145717" cy="34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8FA4E-42C6-DA46-A510-233A34B4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86" y="735696"/>
            <a:ext cx="11879944" cy="5902290"/>
          </a:xfrm>
        </p:spPr>
        <p:txBody>
          <a:bodyPr>
            <a:norm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6000" dirty="0"/>
              <a:t>PSD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Leitura recomendada:</a:t>
            </a:r>
          </a:p>
          <a:p>
            <a:endParaRPr lang="pt-BR" dirty="0"/>
          </a:p>
          <a:p>
            <a:r>
              <a:rPr lang="pt-BR" sz="2000" dirty="0"/>
              <a:t>Sistemas Digitais- Princípios e aplicações</a:t>
            </a:r>
          </a:p>
          <a:p>
            <a:pPr marL="0" indent="0">
              <a:buNone/>
            </a:pPr>
            <a:r>
              <a:rPr lang="pt-BR" sz="2000" dirty="0"/>
              <a:t>       Ronald </a:t>
            </a:r>
            <a:r>
              <a:rPr lang="pt-BR" sz="2000" dirty="0" err="1"/>
              <a:t>J.Tocci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  Ed. Pearson</a:t>
            </a:r>
          </a:p>
          <a:p>
            <a:endParaRPr lang="pt-BR" sz="2000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1025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89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8FA4E-42C6-DA46-A510-233A34B4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28" y="832339"/>
            <a:ext cx="11879944" cy="5902290"/>
          </a:xfrm>
        </p:spPr>
        <p:txBody>
          <a:bodyPr>
            <a:norm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517F33"/>
                </a:solidFill>
                <a:effectLst/>
                <a:latin typeface="Arial" panose="020B0604020202020204" pitchFamily="34" charset="0"/>
              </a:rPr>
              <a:t>REGRAS GERAIS DE CONDUTA EM AULAS REMOTAS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dirty="0">
                <a:latin typeface="ArialMT"/>
              </a:rPr>
              <a:t>A sala de aula virtual é uma extensão da sala de aula presencial e, portanto, o Regulamento da Organização Didática (ROD) é o documento que rege a sua dinâmica. Ao acessar a sala de aula virtual, você estará ciente de que a violação dessas regras é passível de medidas disciplinares, tanto no âmbito do IFCE como no âmbito civil e criminal. Para que possamos manter o ambiente harmônico, respeitoso e seguro entre todos, é necessário observar algumas regras de conduta, a saber: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000" dirty="0">
              <a:latin typeface="ArialMT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517F33"/>
                </a:solidFill>
                <a:latin typeface="Arial" panose="020B0604020202020204" pitchFamily="34" charset="0"/>
              </a:rPr>
              <a:t>Não compartilhe a gravação das aulas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MT"/>
              </a:rPr>
              <a:t>Você não deve copiar, distribuir, modificar, reproduzir, republicar, transmitir ou comercializar qualquer informa</a:t>
            </a:r>
            <a:r>
              <a:rPr lang="pt-BR" altLang="pt-BR" sz="2000" dirty="0">
                <a:latin typeface="ArialMT"/>
              </a:rPr>
              <a:t>çã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MT"/>
              </a:rPr>
              <a:t>o, texto e/ou documentos contidos nas aulas em qualquer meio eletrônico, nem criar qualquer trabalho utilizando imagens, textos ou documentos dessas aulas sem ter por escrito o prévio consentimento dos envolvidos na exposi</a:t>
            </a:r>
            <a:r>
              <a:rPr lang="pt-BR" altLang="pt-BR" sz="2000" dirty="0">
                <a:latin typeface="ArialMT"/>
              </a:rPr>
              <a:t>çã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MT"/>
              </a:rPr>
              <a:t>o.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pt-BR" dirty="0"/>
          </a:p>
        </p:txBody>
      </p:sp>
      <p:pic>
        <p:nvPicPr>
          <p:cNvPr id="1025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24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8FA4E-42C6-DA46-A510-233A34B4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28" y="832339"/>
            <a:ext cx="11879944" cy="590229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517F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Tenha tolerância e paciência com possíveis falhas tecnológicas e eventuais limitações pessoais 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MT"/>
              </a:rPr>
              <a:t>Falhas técnicas poderão acontecer, seja com o professor, com colegas ou com você mesmo. Tenha paciência, procure manter a calma e contornar o problema com discri</a:t>
            </a:r>
            <a:r>
              <a:rPr lang="pt-BR" altLang="pt-BR" sz="2000" dirty="0">
                <a:latin typeface="ArialMT"/>
              </a:rPr>
              <a:t>çã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MT"/>
              </a:rPr>
              <a:t>o e gentileza.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pt-BR" sz="2000" b="1" dirty="0">
              <a:solidFill>
                <a:srgbClr val="517F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517F33"/>
                </a:solidFill>
                <a:latin typeface="Arial" panose="020B0604020202020204" pitchFamily="34" charset="0"/>
              </a:rPr>
              <a:t>Prepare-se para a aula virtual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Vista-se adequadamente e escolha na sua casa o local mais apropriado (se possível, separado de outras pessoas e das atividades que estiverem sendo realizadas por elas), para que haja o máximo de atenção na aula. </a:t>
            </a:r>
            <a:endParaRPr lang="pt-BR" sz="2000" dirty="0">
              <a:effectLst/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3200" b="1" dirty="0">
                <a:solidFill>
                  <a:srgbClr val="517F33"/>
                </a:solidFill>
                <a:latin typeface="Arial" panose="020B0604020202020204" pitchFamily="34" charset="0"/>
              </a:rPr>
              <a:t>Desative o microfone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Ao acionar seu aparelho, desative o microfone. Essa ação impedirá que, num momento de distração, você compartilhe uma fala ou ruídos indesejados. Seu celular deve ficar no silencioso. Evite também interromper a fala dos demais participantes e, pelo </a:t>
            </a:r>
            <a:r>
              <a:rPr lang="pt-BR" sz="2000" i="1" dirty="0"/>
              <a:t>chat</a:t>
            </a:r>
            <a:r>
              <a:rPr lang="pt-BR" sz="2000" dirty="0"/>
              <a:t>, peça a palavra ao professor quando quiser fazer algum comentário ou esclarecer alguma dúvida.</a:t>
            </a:r>
          </a:p>
        </p:txBody>
      </p:sp>
      <p:pic>
        <p:nvPicPr>
          <p:cNvPr id="1025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5" name="Picture 11" descr="page2image40748920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283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page2image40748920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283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7" name="Picture 13" descr="page2image40748920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5283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67D958-542E-4C90-B058-7D63A935E18F}"/>
              </a:ext>
            </a:extLst>
          </p:cNvPr>
          <p:cNvSpPr txBox="1"/>
          <p:nvPr/>
        </p:nvSpPr>
        <p:spPr>
          <a:xfrm>
            <a:off x="5103995" y="551030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CONTADORES SÍNCRONOS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7C85CE-9899-4CA2-B1C6-D13EE2246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1" y="4199173"/>
            <a:ext cx="10993120" cy="19686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FEE9789-294C-406E-AC3A-AA4732876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" y="929532"/>
            <a:ext cx="10993120" cy="319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8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67D958-542E-4C90-B058-7D63A935E18F}"/>
              </a:ext>
            </a:extLst>
          </p:cNvPr>
          <p:cNvSpPr txBox="1"/>
          <p:nvPr/>
        </p:nvSpPr>
        <p:spPr>
          <a:xfrm>
            <a:off x="5103995" y="551030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CONTADORES SÍNCRONOS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09F4E9-33E5-49C6-B0EA-6D075A74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29" y="1700887"/>
            <a:ext cx="7593391" cy="322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3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67D958-542E-4C90-B058-7D63A935E18F}"/>
              </a:ext>
            </a:extLst>
          </p:cNvPr>
          <p:cNvSpPr txBox="1"/>
          <p:nvPr/>
        </p:nvSpPr>
        <p:spPr>
          <a:xfrm>
            <a:off x="5103995" y="551030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CONTADORES SÍNCRONOS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FDD298-3006-4A7A-973C-65B50402E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27" y="1884880"/>
            <a:ext cx="2362772" cy="272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page1image3825504">
            <a:extLst>
              <a:ext uri="{FF2B5EF4-FFF2-40B4-BE49-F238E27FC236}">
                <a16:creationId xmlns:a16="http://schemas.microsoft.com/office/drawing/2014/main" id="{9CE21298-D8CC-D544-8B77-AEEBF16C1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092" cy="7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67D958-542E-4C90-B058-7D63A935E18F}"/>
              </a:ext>
            </a:extLst>
          </p:cNvPr>
          <p:cNvSpPr txBox="1"/>
          <p:nvPr/>
        </p:nvSpPr>
        <p:spPr>
          <a:xfrm>
            <a:off x="5103995" y="551030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CONTADORES SÍNCRONOS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FDD298-3006-4A7A-973C-65B50402E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867" y="3927040"/>
            <a:ext cx="2362772" cy="272058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E500F43-FB07-4A34-B27C-C578F7C9F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606" y="1052363"/>
            <a:ext cx="8785274" cy="25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06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465</Words>
  <Application>Microsoft Office PowerPoint</Application>
  <PresentationFormat>Widescreen</PresentationFormat>
  <Paragraphs>55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Wagner Costa Vieira</dc:creator>
  <cp:lastModifiedBy>Usuário desconhecido</cp:lastModifiedBy>
  <cp:revision>133</cp:revision>
  <dcterms:created xsi:type="dcterms:W3CDTF">2020-07-25T10:19:40Z</dcterms:created>
  <dcterms:modified xsi:type="dcterms:W3CDTF">2021-08-22T06:56:03Z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iteId">
    <vt:lpwstr>5b6f6241-9a57-4be4-8e50-1dfa72e79a57</vt:lpwstr>
  </property>
  <property fmtid="{D5CDD505-2E9C-101B-9397-08002B2CF9AE}" pid="4" name="MSIP_Label_8e61996e-cafd-4c9a-8a94-2dc1b82131ae_Owner">
    <vt:lpwstr>cwagner@petrobras.com.br</vt:lpwstr>
  </property>
  <property fmtid="{D5CDD505-2E9C-101B-9397-08002B2CF9AE}" pid="5" name="MSIP_Label_8e61996e-cafd-4c9a-8a94-2dc1b82131ae_SetDate">
    <vt:lpwstr>2020-07-25T12:26:08.9459356Z</vt:lpwstr>
  </property>
  <property fmtid="{D5CDD505-2E9C-101B-9397-08002B2CF9AE}" pid="6" name="MSIP_Label_8e61996e-cafd-4c9a-8a94-2dc1b82131ae_Name">
    <vt:lpwstr>NP-1</vt:lpwstr>
  </property>
  <property fmtid="{D5CDD505-2E9C-101B-9397-08002B2CF9AE}" pid="7" name="MSIP_Label_8e61996e-cafd-4c9a-8a94-2dc1b82131ae_Application">
    <vt:lpwstr>Microsoft Azure Information Protection</vt:lpwstr>
  </property>
  <property fmtid="{D5CDD505-2E9C-101B-9397-08002B2CF9AE}" pid="8" name="MSIP_Label_8e61996e-cafd-4c9a-8a94-2dc1b82131ae_ActionId">
    <vt:lpwstr>edae0fed-be86-4618-825a-0560cdcd3320</vt:lpwstr>
  </property>
  <property fmtid="{D5CDD505-2E9C-101B-9397-08002B2CF9AE}" pid="9" name="MSIP_Label_8e61996e-cafd-4c9a-8a94-2dc1b82131ae_Extended_MSFT_Method">
    <vt:lpwstr>Automatic</vt:lpwstr>
  </property>
  <property fmtid="{D5CDD505-2E9C-101B-9397-08002B2CF9AE}" pid="10" name="Sensitivity">
    <vt:lpwstr>NP-1</vt:lpwstr>
  </property>
</Properties>
</file>