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83" r:id="rId13"/>
    <p:sldId id="266" r:id="rId14"/>
    <p:sldId id="267" r:id="rId15"/>
    <p:sldId id="268" r:id="rId16"/>
    <p:sldId id="269" r:id="rId17"/>
    <p:sldId id="284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56221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56221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56221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EDFFE3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7DE9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6" y="6095"/>
            <a:ext cx="1782318" cy="178231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9164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CFF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11" y="1045463"/>
            <a:ext cx="1152906" cy="114833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319" y="1050633"/>
            <a:ext cx="1116813" cy="111147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</a:path>
            </a:pathLst>
          </a:custGeom>
          <a:ln w="7349">
            <a:solidFill>
              <a:srgbClr val="75E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3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8000"/>
                </a:lnTo>
                <a:lnTo>
                  <a:pt x="8130540" y="6858000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5735" y="0"/>
            <a:ext cx="150875" cy="6857996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2781" y="1415033"/>
            <a:ext cx="210312" cy="21031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1892" y="1339596"/>
            <a:ext cx="304927" cy="28663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71955" y="2790444"/>
            <a:ext cx="7948422" cy="1134617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21891" y="3400044"/>
            <a:ext cx="4383786" cy="1134617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28259" y="3400044"/>
            <a:ext cx="931926" cy="1134617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46776" y="3400044"/>
            <a:ext cx="3280410" cy="11346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4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EDFFE3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7DE9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016" y="6095"/>
            <a:ext cx="1782318" cy="178231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9164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CFF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2211" y="1045463"/>
            <a:ext cx="1152906" cy="114833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7319" y="1050633"/>
            <a:ext cx="1116813" cy="111147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</a:path>
            </a:pathLst>
          </a:custGeom>
          <a:ln w="7349">
            <a:solidFill>
              <a:srgbClr val="75E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3460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8000"/>
                </a:lnTo>
                <a:lnTo>
                  <a:pt x="8130540" y="6858000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5735" y="0"/>
            <a:ext cx="150875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436" y="167385"/>
            <a:ext cx="8209127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562213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7000" y="1478025"/>
            <a:ext cx="7076440" cy="3699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24803" y="6638463"/>
            <a:ext cx="2887979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8371" y="6638463"/>
            <a:ext cx="534669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5.jpg" /><Relationship Id="rId4" Type="http://schemas.openxmlformats.org/officeDocument/2006/relationships/image" Target="../media/image14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6.png" /><Relationship Id="rId4" Type="http://schemas.openxmlformats.org/officeDocument/2006/relationships/image" Target="../media/image14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7.png" /><Relationship Id="rId4" Type="http://schemas.openxmlformats.org/officeDocument/2006/relationships/image" Target="../media/image14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8.jpg" /><Relationship Id="rId4" Type="http://schemas.openxmlformats.org/officeDocument/2006/relationships/image" Target="../media/image14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9.jpg" /><Relationship Id="rId4" Type="http://schemas.openxmlformats.org/officeDocument/2006/relationships/image" Target="../media/image14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0.png" /><Relationship Id="rId4" Type="http://schemas.openxmlformats.org/officeDocument/2006/relationships/image" Target="../media/image14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1.jpg" /><Relationship Id="rId4" Type="http://schemas.openxmlformats.org/officeDocument/2006/relationships/image" Target="../media/image14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5.jpg" /><Relationship Id="rId4" Type="http://schemas.openxmlformats.org/officeDocument/2006/relationships/image" Target="../media/image14.pn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3.png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jp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png" /><Relationship Id="rId5" Type="http://schemas.openxmlformats.org/officeDocument/2006/relationships/image" Target="../media/image16.jpg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jpg" /><Relationship Id="rId5" Type="http://schemas.openxmlformats.org/officeDocument/2006/relationships/image" Target="../media/image18.jpg" /><Relationship Id="rId4" Type="http://schemas.openxmlformats.org/officeDocument/2006/relationships/image" Target="../media/image14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1.jpg" /><Relationship Id="rId4" Type="http://schemas.openxmlformats.org/officeDocument/2006/relationships/image" Target="../media/image14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2.png" /><Relationship Id="rId4" Type="http://schemas.openxmlformats.org/officeDocument/2006/relationships/image" Target="../media/image1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4.jpg" /><Relationship Id="rId4" Type="http://schemas.openxmlformats.org/officeDocument/2006/relationships/image" Target="../media/image1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9361" y="2926206"/>
            <a:ext cx="71526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255" marR="5080" indent="-25019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562213"/>
                </a:solidFill>
                <a:latin typeface="Gill Sans MT"/>
                <a:cs typeface="Gill Sans MT"/>
              </a:rPr>
              <a:t>Arquitetura</a:t>
            </a:r>
            <a:r>
              <a:rPr sz="4000" b="1" spc="25" dirty="0">
                <a:solidFill>
                  <a:srgbClr val="562213"/>
                </a:solidFill>
                <a:latin typeface="Gill Sans MT"/>
                <a:cs typeface="Gill Sans MT"/>
              </a:rPr>
              <a:t> </a:t>
            </a:r>
            <a:r>
              <a:rPr sz="4000" b="1" spc="-5" dirty="0">
                <a:solidFill>
                  <a:srgbClr val="562213"/>
                </a:solidFill>
                <a:latin typeface="Gill Sans MT"/>
                <a:cs typeface="Gill Sans MT"/>
              </a:rPr>
              <a:t>e</a:t>
            </a:r>
            <a:r>
              <a:rPr sz="4000" b="1" spc="-20" dirty="0">
                <a:solidFill>
                  <a:srgbClr val="562213"/>
                </a:solidFill>
                <a:latin typeface="Gill Sans MT"/>
                <a:cs typeface="Gill Sans MT"/>
              </a:rPr>
              <a:t> </a:t>
            </a:r>
            <a:r>
              <a:rPr sz="4000" b="1" spc="-5" dirty="0">
                <a:solidFill>
                  <a:srgbClr val="562213"/>
                </a:solidFill>
                <a:latin typeface="Gill Sans MT"/>
                <a:cs typeface="Gill Sans MT"/>
              </a:rPr>
              <a:t>Organização</a:t>
            </a:r>
            <a:r>
              <a:rPr sz="4000" b="1" spc="15" dirty="0">
                <a:solidFill>
                  <a:srgbClr val="562213"/>
                </a:solidFill>
                <a:latin typeface="Gill Sans MT"/>
                <a:cs typeface="Gill Sans MT"/>
              </a:rPr>
              <a:t> </a:t>
            </a:r>
            <a:r>
              <a:rPr sz="4000" b="1" spc="-10" dirty="0">
                <a:solidFill>
                  <a:srgbClr val="562213"/>
                </a:solidFill>
                <a:latin typeface="Gill Sans MT"/>
                <a:cs typeface="Gill Sans MT"/>
              </a:rPr>
              <a:t>de </a:t>
            </a:r>
            <a:r>
              <a:rPr sz="4000" b="1" spc="-1095" dirty="0">
                <a:solidFill>
                  <a:srgbClr val="562213"/>
                </a:solidFill>
                <a:latin typeface="Gill Sans MT"/>
                <a:cs typeface="Gill Sans MT"/>
              </a:rPr>
              <a:t> </a:t>
            </a:r>
            <a:r>
              <a:rPr sz="4000" b="1" spc="-5" dirty="0">
                <a:solidFill>
                  <a:srgbClr val="562213"/>
                </a:solidFill>
                <a:latin typeface="Gill Sans MT"/>
                <a:cs typeface="Gill Sans MT"/>
              </a:rPr>
              <a:t>Computado</a:t>
            </a:r>
            <a:r>
              <a:rPr sz="4000" b="1" spc="-90" dirty="0">
                <a:solidFill>
                  <a:srgbClr val="562213"/>
                </a:solidFill>
                <a:latin typeface="Gill Sans MT"/>
                <a:cs typeface="Gill Sans MT"/>
              </a:rPr>
              <a:t>r</a:t>
            </a:r>
            <a:r>
              <a:rPr sz="4000" b="1" spc="-5" dirty="0">
                <a:solidFill>
                  <a:srgbClr val="562213"/>
                </a:solidFill>
                <a:latin typeface="Gill Sans MT"/>
                <a:cs typeface="Gill Sans MT"/>
              </a:rPr>
              <a:t>es</a:t>
            </a:r>
            <a:r>
              <a:rPr sz="4000" b="1" spc="65" dirty="0">
                <a:solidFill>
                  <a:srgbClr val="562213"/>
                </a:solidFill>
                <a:latin typeface="Gill Sans MT"/>
                <a:cs typeface="Gill Sans MT"/>
              </a:rPr>
              <a:t> </a:t>
            </a:r>
            <a:r>
              <a:rPr sz="4000" b="1" spc="-5" dirty="0">
                <a:solidFill>
                  <a:srgbClr val="562213"/>
                </a:solidFill>
                <a:latin typeface="Gill Sans MT"/>
                <a:cs typeface="Gill Sans MT"/>
              </a:rPr>
              <a:t>–</a:t>
            </a:r>
            <a:r>
              <a:rPr sz="4000" b="1" spc="-605" dirty="0">
                <a:solidFill>
                  <a:srgbClr val="562213"/>
                </a:solidFill>
                <a:latin typeface="Gill Sans MT"/>
                <a:cs typeface="Gill Sans MT"/>
              </a:rPr>
              <a:t> </a:t>
            </a:r>
            <a:r>
              <a:rPr sz="4000" b="1" spc="-10" dirty="0">
                <a:solidFill>
                  <a:srgbClr val="562213"/>
                </a:solidFill>
                <a:latin typeface="Gill Sans MT"/>
                <a:cs typeface="Gill Sans MT"/>
              </a:rPr>
              <a:t>Tipo</a:t>
            </a:r>
            <a:r>
              <a:rPr sz="4000" b="1" spc="-5" dirty="0">
                <a:solidFill>
                  <a:srgbClr val="562213"/>
                </a:solidFill>
                <a:latin typeface="Gill Sans MT"/>
                <a:cs typeface="Gill Sans MT"/>
              </a:rPr>
              <a:t>s</a:t>
            </a:r>
            <a:r>
              <a:rPr sz="4000" b="1" spc="25" dirty="0">
                <a:solidFill>
                  <a:srgbClr val="562213"/>
                </a:solidFill>
                <a:latin typeface="Gill Sans MT"/>
                <a:cs typeface="Gill Sans MT"/>
              </a:rPr>
              <a:t> </a:t>
            </a:r>
            <a:r>
              <a:rPr sz="4000" b="1" spc="-5" dirty="0">
                <a:solidFill>
                  <a:srgbClr val="562213"/>
                </a:solidFill>
                <a:latin typeface="Gill Sans MT"/>
                <a:cs typeface="Gill Sans MT"/>
              </a:rPr>
              <a:t>CPU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7196" y="4509515"/>
            <a:ext cx="7815580" cy="2171700"/>
          </a:xfrm>
          <a:custGeom>
            <a:avLst/>
            <a:gdLst/>
            <a:ahLst/>
            <a:cxnLst/>
            <a:rect l="l" t="t" r="r" b="b"/>
            <a:pathLst>
              <a:path w="7815580" h="2171700">
                <a:moveTo>
                  <a:pt x="7815072" y="0"/>
                </a:moveTo>
                <a:lnTo>
                  <a:pt x="0" y="0"/>
                </a:lnTo>
                <a:lnTo>
                  <a:pt x="0" y="2171699"/>
                </a:lnTo>
                <a:lnTo>
                  <a:pt x="7815072" y="2171699"/>
                </a:lnTo>
                <a:lnTo>
                  <a:pt x="78150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4002" y="4409922"/>
            <a:ext cx="7206615" cy="1305486"/>
          </a:xfrm>
          <a:prstGeom prst="rect">
            <a:avLst/>
          </a:prstGeom>
        </p:spPr>
        <p:txBody>
          <a:bodyPr vert="horz" wrap="square" lIns="0" tIns="889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300" dirty="0">
                <a:solidFill>
                  <a:srgbClr val="C58D00"/>
                </a:solidFill>
                <a:latin typeface="Gill Sans MT"/>
                <a:cs typeface="Gill Sans MT"/>
              </a:rPr>
              <a:t>Instituto</a:t>
            </a:r>
            <a:r>
              <a:rPr sz="2300" spc="-25" dirty="0">
                <a:solidFill>
                  <a:srgbClr val="C58D00"/>
                </a:solidFill>
                <a:latin typeface="Gill Sans MT"/>
                <a:cs typeface="Gill Sans MT"/>
              </a:rPr>
              <a:t> </a:t>
            </a:r>
            <a:r>
              <a:rPr sz="2300" spc="-40" dirty="0">
                <a:solidFill>
                  <a:srgbClr val="C58D00"/>
                </a:solidFill>
                <a:latin typeface="Gill Sans MT"/>
                <a:cs typeface="Gill Sans MT"/>
              </a:rPr>
              <a:t>F</a:t>
            </a:r>
            <a:r>
              <a:rPr sz="2300" dirty="0">
                <a:solidFill>
                  <a:srgbClr val="C58D00"/>
                </a:solidFill>
                <a:latin typeface="Gill Sans MT"/>
                <a:cs typeface="Gill Sans MT"/>
              </a:rPr>
              <a:t>ederal</a:t>
            </a:r>
            <a:r>
              <a:rPr sz="2300" spc="-15" dirty="0">
                <a:solidFill>
                  <a:srgbClr val="C58D00"/>
                </a:solidFill>
                <a:latin typeface="Gill Sans MT"/>
                <a:cs typeface="Gill Sans MT"/>
              </a:rPr>
              <a:t> </a:t>
            </a:r>
            <a:r>
              <a:rPr sz="2300" dirty="0">
                <a:solidFill>
                  <a:srgbClr val="C58D00"/>
                </a:solidFill>
                <a:latin typeface="Gill Sans MT"/>
                <a:cs typeface="Gill Sans MT"/>
              </a:rPr>
              <a:t>de Educaçã</a:t>
            </a:r>
            <a:r>
              <a:rPr sz="2300" spc="-80" dirty="0">
                <a:solidFill>
                  <a:srgbClr val="C58D00"/>
                </a:solidFill>
                <a:latin typeface="Gill Sans MT"/>
                <a:cs typeface="Gill Sans MT"/>
              </a:rPr>
              <a:t>o</a:t>
            </a:r>
            <a:r>
              <a:rPr sz="2300" dirty="0">
                <a:solidFill>
                  <a:srgbClr val="C58D00"/>
                </a:solidFill>
                <a:latin typeface="Gill Sans MT"/>
                <a:cs typeface="Gill Sans MT"/>
              </a:rPr>
              <a:t>,</a:t>
            </a:r>
            <a:r>
              <a:rPr sz="2300" spc="-225" dirty="0">
                <a:solidFill>
                  <a:srgbClr val="C58D00"/>
                </a:solidFill>
                <a:latin typeface="Gill Sans MT"/>
                <a:cs typeface="Gill Sans MT"/>
              </a:rPr>
              <a:t> </a:t>
            </a:r>
            <a:r>
              <a:rPr sz="2300" dirty="0">
                <a:solidFill>
                  <a:srgbClr val="C58D00"/>
                </a:solidFill>
                <a:latin typeface="Gill Sans MT"/>
                <a:cs typeface="Gill Sans MT"/>
              </a:rPr>
              <a:t>Ciência</a:t>
            </a:r>
            <a:r>
              <a:rPr sz="2300" spc="-20" dirty="0">
                <a:solidFill>
                  <a:srgbClr val="C58D00"/>
                </a:solidFill>
                <a:latin typeface="Gill Sans MT"/>
                <a:cs typeface="Gill Sans MT"/>
              </a:rPr>
              <a:t> </a:t>
            </a:r>
            <a:r>
              <a:rPr sz="2300" dirty="0">
                <a:solidFill>
                  <a:srgbClr val="C58D00"/>
                </a:solidFill>
                <a:latin typeface="Gill Sans MT"/>
                <a:cs typeface="Gill Sans MT"/>
              </a:rPr>
              <a:t>e</a:t>
            </a:r>
            <a:r>
              <a:rPr sz="2300" spc="-295" dirty="0">
                <a:solidFill>
                  <a:srgbClr val="C58D00"/>
                </a:solidFill>
                <a:latin typeface="Gill Sans MT"/>
                <a:cs typeface="Gill Sans MT"/>
              </a:rPr>
              <a:t> </a:t>
            </a:r>
            <a:r>
              <a:rPr sz="2300" spc="-350" dirty="0">
                <a:solidFill>
                  <a:srgbClr val="C58D00"/>
                </a:solidFill>
                <a:latin typeface="Gill Sans MT"/>
                <a:cs typeface="Gill Sans MT"/>
              </a:rPr>
              <a:t>T</a:t>
            </a:r>
            <a:r>
              <a:rPr sz="2300" dirty="0">
                <a:solidFill>
                  <a:srgbClr val="C58D00"/>
                </a:solidFill>
                <a:latin typeface="Gill Sans MT"/>
                <a:cs typeface="Gill Sans MT"/>
              </a:rPr>
              <a:t>ecnologia do Ceará</a:t>
            </a:r>
            <a:endParaRPr sz="23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300" b="1" dirty="0">
                <a:solidFill>
                  <a:srgbClr val="310D04"/>
                </a:solidFill>
                <a:latin typeface="Gill Sans MT"/>
                <a:cs typeface="Gill Sans MT"/>
              </a:rPr>
              <a:t>Disciplin</a:t>
            </a:r>
            <a:r>
              <a:rPr sz="2300" b="1" spc="-5" dirty="0">
                <a:solidFill>
                  <a:srgbClr val="310D04"/>
                </a:solidFill>
                <a:latin typeface="Gill Sans MT"/>
                <a:cs typeface="Gill Sans MT"/>
              </a:rPr>
              <a:t>a</a:t>
            </a:r>
            <a:r>
              <a:rPr sz="2300" dirty="0">
                <a:solidFill>
                  <a:srgbClr val="310D04"/>
                </a:solidFill>
                <a:latin typeface="Gill Sans MT"/>
                <a:cs typeface="Gill Sans MT"/>
              </a:rPr>
              <a:t>:</a:t>
            </a:r>
            <a:r>
              <a:rPr sz="2300" spc="-475" dirty="0">
                <a:solidFill>
                  <a:srgbClr val="310D04"/>
                </a:solidFill>
                <a:latin typeface="Gill Sans MT"/>
                <a:cs typeface="Gill Sans MT"/>
              </a:rPr>
              <a:t> </a:t>
            </a:r>
            <a:r>
              <a:rPr sz="2300" dirty="0">
                <a:solidFill>
                  <a:srgbClr val="310D04"/>
                </a:solidFill>
                <a:latin typeface="Gill Sans MT"/>
                <a:cs typeface="Gill Sans MT"/>
              </a:rPr>
              <a:t>A</a:t>
            </a:r>
            <a:r>
              <a:rPr sz="2300" spc="-65" dirty="0">
                <a:solidFill>
                  <a:srgbClr val="310D04"/>
                </a:solidFill>
                <a:latin typeface="Gill Sans MT"/>
                <a:cs typeface="Gill Sans MT"/>
              </a:rPr>
              <a:t>r</a:t>
            </a:r>
            <a:r>
              <a:rPr sz="2300" dirty="0">
                <a:solidFill>
                  <a:srgbClr val="310D04"/>
                </a:solidFill>
                <a:latin typeface="Gill Sans MT"/>
                <a:cs typeface="Gill Sans MT"/>
              </a:rPr>
              <a:t>quitetura</a:t>
            </a:r>
            <a:r>
              <a:rPr sz="2300" spc="-15" dirty="0">
                <a:solidFill>
                  <a:srgbClr val="310D04"/>
                </a:solidFill>
                <a:latin typeface="Gill Sans MT"/>
                <a:cs typeface="Gill Sans MT"/>
              </a:rPr>
              <a:t> </a:t>
            </a:r>
            <a:r>
              <a:rPr sz="2300" dirty="0">
                <a:solidFill>
                  <a:srgbClr val="310D04"/>
                </a:solidFill>
                <a:latin typeface="Gill Sans MT"/>
                <a:cs typeface="Gill Sans MT"/>
              </a:rPr>
              <a:t>de Computado</a:t>
            </a:r>
            <a:r>
              <a:rPr sz="2300" spc="-50" dirty="0">
                <a:solidFill>
                  <a:srgbClr val="310D04"/>
                </a:solidFill>
                <a:latin typeface="Gill Sans MT"/>
                <a:cs typeface="Gill Sans MT"/>
              </a:rPr>
              <a:t>r</a:t>
            </a:r>
            <a:r>
              <a:rPr sz="2300" dirty="0">
                <a:solidFill>
                  <a:srgbClr val="310D04"/>
                </a:solidFill>
                <a:latin typeface="Gill Sans MT"/>
                <a:cs typeface="Gill Sans MT"/>
              </a:rPr>
              <a:t>es</a:t>
            </a:r>
            <a:endParaRPr sz="23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300" b="1" dirty="0">
                <a:solidFill>
                  <a:srgbClr val="310D04"/>
                </a:solidFill>
                <a:latin typeface="Gill Sans MT"/>
                <a:cs typeface="Gill Sans MT"/>
              </a:rPr>
              <a:t>P</a:t>
            </a:r>
            <a:r>
              <a:rPr sz="2300" b="1" spc="-60" dirty="0">
                <a:solidFill>
                  <a:srgbClr val="310D04"/>
                </a:solidFill>
                <a:latin typeface="Gill Sans MT"/>
                <a:cs typeface="Gill Sans MT"/>
              </a:rPr>
              <a:t>r</a:t>
            </a:r>
            <a:r>
              <a:rPr sz="2300" b="1" spc="-5" dirty="0">
                <a:solidFill>
                  <a:srgbClr val="310D04"/>
                </a:solidFill>
                <a:latin typeface="Gill Sans MT"/>
                <a:cs typeface="Gill Sans MT"/>
              </a:rPr>
              <a:t>o</a:t>
            </a:r>
            <a:r>
              <a:rPr sz="2300" b="1" spc="-30" dirty="0">
                <a:solidFill>
                  <a:srgbClr val="310D04"/>
                </a:solidFill>
                <a:latin typeface="Gill Sans MT"/>
                <a:cs typeface="Gill Sans MT"/>
              </a:rPr>
              <a:t>f</a:t>
            </a:r>
            <a:r>
              <a:rPr sz="2300" b="1" dirty="0">
                <a:solidFill>
                  <a:srgbClr val="310D04"/>
                </a:solidFill>
                <a:latin typeface="Gill Sans MT"/>
                <a:cs typeface="Gill Sans MT"/>
              </a:rPr>
              <a:t>essor</a:t>
            </a:r>
            <a:r>
              <a:rPr sz="2300" dirty="0">
                <a:solidFill>
                  <a:srgbClr val="310D04"/>
                </a:solidFill>
                <a:latin typeface="Gill Sans MT"/>
                <a:cs typeface="Gill Sans MT"/>
              </a:rPr>
              <a:t>:</a:t>
            </a:r>
            <a:r>
              <a:rPr sz="2300" spc="-245" dirty="0">
                <a:solidFill>
                  <a:srgbClr val="310D04"/>
                </a:solidFill>
                <a:latin typeface="Gill Sans MT"/>
                <a:cs typeface="Gill Sans MT"/>
              </a:rPr>
              <a:t> </a:t>
            </a:r>
            <a:r>
              <a:rPr lang="pt-BR" sz="2300" i="1" dirty="0">
                <a:solidFill>
                  <a:srgbClr val="310D04"/>
                </a:solidFill>
                <a:latin typeface="Gill Sans MT"/>
                <a:cs typeface="Gill Sans MT"/>
              </a:rPr>
              <a:t>Carlos Wagner</a:t>
            </a:r>
            <a:endParaRPr sz="2300" dirty="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035" y="0"/>
            <a:ext cx="4283963" cy="17571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372862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Exemplos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famílias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324167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284480">
              <a:lnSpc>
                <a:spcPct val="100000"/>
              </a:lnSpc>
              <a:spcBef>
                <a:spcPts val="100"/>
              </a:spcBef>
              <a:buFont typeface="Wingdings 2"/>
              <a:buChar char=""/>
              <a:tabLst>
                <a:tab pos="379095" algn="l"/>
              </a:tabLst>
            </a:pPr>
            <a:r>
              <a:rPr sz="2400" b="1" dirty="0">
                <a:latin typeface="Arial"/>
                <a:cs typeface="Arial"/>
              </a:rPr>
              <a:t>Arquitetura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x86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O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chip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Intel</a:t>
            </a:r>
            <a:r>
              <a:rPr sz="2400" spc="3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Core</a:t>
            </a:r>
            <a:r>
              <a:rPr sz="2400" spc="3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i7-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3960X.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buChar char="•"/>
              <a:tabLst>
                <a:tab pos="356235" algn="l"/>
                <a:tab pos="2888615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substrato </a:t>
            </a:r>
            <a:r>
              <a:rPr sz="2400" dirty="0">
                <a:latin typeface="Arial"/>
                <a:cs typeface="Arial"/>
              </a:rPr>
              <a:t>tem </a:t>
            </a:r>
            <a:r>
              <a:rPr sz="2400" spc="-5" dirty="0">
                <a:latin typeface="Arial"/>
                <a:cs typeface="Arial"/>
              </a:rPr>
              <a:t>21 </a:t>
            </a:r>
            <a:r>
              <a:rPr sz="2400" dirty="0">
                <a:latin typeface="Arial"/>
                <a:cs typeface="Arial"/>
              </a:rPr>
              <a:t>×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21</a:t>
            </a:r>
            <a:r>
              <a:rPr sz="2400" spc="6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mm</a:t>
            </a:r>
            <a:r>
              <a:rPr sz="2400" spc="6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6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2,27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bil</a:t>
            </a:r>
            <a:r>
              <a:rPr sz="240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ões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transistores.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23715" y="2060448"/>
            <a:ext cx="5068824" cy="448970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372862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Exemplos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famílias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386549-85F3-44A2-A8CC-E273F093AD64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D2EB50-E2C5-4CB5-9E2F-C47ADBF467AD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Imagem 13" descr="Calendário&#10;&#10;Descrição gerada automaticamente">
            <a:extLst>
              <a:ext uri="{FF2B5EF4-FFF2-40B4-BE49-F238E27FC236}">
                <a16:creationId xmlns:a16="http://schemas.microsoft.com/office/drawing/2014/main" id="{8DBA383B-62EC-40DE-865D-939FD6ECD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8" y="1455403"/>
            <a:ext cx="8443608" cy="48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9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372862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Exemplos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famílias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386549-85F3-44A2-A8CC-E273F093AD64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CD2EB50-E2C5-4CB5-9E2F-C47ADBF467AD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Imagem 7" descr="Tabela&#10;&#10;Descrição gerada automaticamente">
            <a:extLst>
              <a:ext uri="{FF2B5EF4-FFF2-40B4-BE49-F238E27FC236}">
                <a16:creationId xmlns:a16="http://schemas.microsoft.com/office/drawing/2014/main" id="{BBD6B178-0785-4F74-B469-A8A170CEF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5" y="2073498"/>
            <a:ext cx="8920261" cy="32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0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372862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Exemplos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famílias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57442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284480">
              <a:lnSpc>
                <a:spcPct val="100000"/>
              </a:lnSpc>
              <a:spcBef>
                <a:spcPts val="100"/>
              </a:spcBef>
              <a:buFont typeface="Wingdings 2"/>
              <a:buChar char=""/>
              <a:tabLst>
                <a:tab pos="379095" algn="l"/>
              </a:tabLst>
            </a:pPr>
            <a:r>
              <a:rPr sz="2400" b="1" dirty="0">
                <a:latin typeface="Arial"/>
                <a:cs typeface="Arial"/>
              </a:rPr>
              <a:t>Arquitetura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x86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Lei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 Moore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 chips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CPU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(Intel).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0347" y="2924555"/>
            <a:ext cx="6623304" cy="367131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372862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Exemplos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famílias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841311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284480" algn="just">
              <a:lnSpc>
                <a:spcPct val="100000"/>
              </a:lnSpc>
              <a:spcBef>
                <a:spcPts val="100"/>
              </a:spcBef>
              <a:buFont typeface="Wingdings 2"/>
              <a:buChar char=""/>
              <a:tabLst>
                <a:tab pos="379095" algn="l"/>
              </a:tabLst>
            </a:pPr>
            <a:r>
              <a:rPr sz="2400" b="1" dirty="0">
                <a:latin typeface="Arial"/>
                <a:cs typeface="Arial"/>
              </a:rPr>
              <a:t>Arquitetura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ARM</a:t>
            </a:r>
            <a:endParaRPr sz="24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No início da década de 1980, a empresa Acorn Computer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começou</a:t>
            </a:r>
            <a:r>
              <a:rPr sz="2400" spc="6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6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trabalhar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</a:t>
            </a:r>
            <a:r>
              <a:rPr sz="2400" spc="6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uma</a:t>
            </a:r>
            <a:r>
              <a:rPr sz="2400" spc="6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segunda</a:t>
            </a:r>
            <a:r>
              <a:rPr sz="2400" spc="6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máquina</a:t>
            </a:r>
            <a:r>
              <a:rPr sz="2400" spc="6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</a:t>
            </a:r>
            <a:r>
              <a:rPr sz="2400" spc="6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esperança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competir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recém-lançado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IBM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PC.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Eles decidiram </a:t>
            </a:r>
            <a:r>
              <a:rPr sz="2400" dirty="0">
                <a:latin typeface="Arial"/>
                <a:cs typeface="Arial"/>
              </a:rPr>
              <a:t>montar </a:t>
            </a:r>
            <a:r>
              <a:rPr sz="2400" spc="-5" dirty="0">
                <a:latin typeface="Arial"/>
                <a:cs typeface="Arial"/>
              </a:rPr>
              <a:t>sua própria CPU para o projeto e o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chamaram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Acorn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RISC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Machine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(ou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ARM).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marR="6985" indent="-34353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primeira </a:t>
            </a:r>
            <a:r>
              <a:rPr sz="2400" dirty="0">
                <a:latin typeface="Arial"/>
                <a:cs typeface="Arial"/>
              </a:rPr>
              <a:t>arquitetura </a:t>
            </a:r>
            <a:r>
              <a:rPr sz="2400" spc="-5" dirty="0">
                <a:latin typeface="Arial"/>
                <a:cs typeface="Arial"/>
              </a:rPr>
              <a:t>ARM </a:t>
            </a:r>
            <a:r>
              <a:rPr sz="2400" dirty="0">
                <a:latin typeface="Arial"/>
                <a:cs typeface="Arial"/>
              </a:rPr>
              <a:t>(denominada </a:t>
            </a:r>
            <a:r>
              <a:rPr sz="2400" spc="-5" dirty="0">
                <a:latin typeface="Arial"/>
                <a:cs typeface="Arial"/>
              </a:rPr>
              <a:t>ARM2) apareceu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computador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pessoal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Acorn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Archimedes.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Apple </a:t>
            </a:r>
            <a:r>
              <a:rPr sz="2400" dirty="0">
                <a:latin typeface="Arial"/>
                <a:cs typeface="Arial"/>
              </a:rPr>
              <a:t>fez contato com </a:t>
            </a:r>
            <a:r>
              <a:rPr sz="2400" spc="-5" dirty="0">
                <a:latin typeface="Arial"/>
                <a:cs typeface="Arial"/>
              </a:rPr>
              <a:t>a Acorn para </a:t>
            </a:r>
            <a:r>
              <a:rPr sz="2400" dirty="0">
                <a:latin typeface="Arial"/>
                <a:cs typeface="Arial"/>
              </a:rPr>
              <a:t>desenvolver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um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processador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ARM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próximo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projeto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Newton.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372862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Exemplos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famílias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8412480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284480">
              <a:lnSpc>
                <a:spcPct val="100000"/>
              </a:lnSpc>
              <a:spcBef>
                <a:spcPts val="100"/>
              </a:spcBef>
              <a:buFont typeface="Wingdings 2"/>
              <a:buChar char=""/>
              <a:tabLst>
                <a:tab pos="379095" algn="l"/>
              </a:tabLst>
            </a:pPr>
            <a:r>
              <a:rPr sz="2400" b="1" dirty="0">
                <a:latin typeface="Arial"/>
                <a:cs typeface="Arial"/>
              </a:rPr>
              <a:t>Arquitetura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ARM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Diferente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muitas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empresas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1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computador,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ARM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não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fabrica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qualquer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microprocessador.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figura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seguir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mostra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uma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foto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substrato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sistema-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em-um-chip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Tegra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Nvidia.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contém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processadores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ARM: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dois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núcleos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Cortex-A9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1,2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GHz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mais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um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núcleo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ARM7.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372862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Exemplos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famílias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495" y="1654251"/>
            <a:ext cx="2717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Font typeface="Wingdings 2"/>
              <a:buChar char=""/>
              <a:tabLst>
                <a:tab pos="296545" algn="l"/>
              </a:tabLst>
            </a:pPr>
            <a:r>
              <a:rPr sz="2400" b="1" dirty="0">
                <a:latin typeface="Arial"/>
                <a:cs typeface="Arial"/>
              </a:rPr>
              <a:t>Ar</a:t>
            </a:r>
            <a:r>
              <a:rPr sz="2400" b="1" spc="-10" dirty="0">
                <a:latin typeface="Arial"/>
                <a:cs typeface="Arial"/>
              </a:rPr>
              <a:t>q</a:t>
            </a:r>
            <a:r>
              <a:rPr sz="2400" b="1" dirty="0">
                <a:latin typeface="Arial"/>
                <a:cs typeface="Arial"/>
              </a:rPr>
              <a:t>uitetura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ARM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39339" y="2060448"/>
            <a:ext cx="4465320" cy="45018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372862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Exemplos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famílias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495" y="1654251"/>
            <a:ext cx="2717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Font typeface="Wingdings 2"/>
              <a:buChar char=""/>
              <a:tabLst>
                <a:tab pos="296545" algn="l"/>
              </a:tabLst>
            </a:pPr>
            <a:r>
              <a:rPr sz="2400" b="1" dirty="0">
                <a:latin typeface="Arial"/>
                <a:cs typeface="Arial"/>
              </a:rPr>
              <a:t>Ar</a:t>
            </a:r>
            <a:r>
              <a:rPr sz="2400" b="1" spc="-10" dirty="0">
                <a:latin typeface="Arial"/>
                <a:cs typeface="Arial"/>
              </a:rPr>
              <a:t>q</a:t>
            </a:r>
            <a:r>
              <a:rPr sz="2400" b="1" dirty="0">
                <a:latin typeface="Arial"/>
                <a:cs typeface="Arial"/>
              </a:rPr>
              <a:t>uitetura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ARM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pic>
        <p:nvPicPr>
          <p:cNvPr id="11" name="Imagem 11" descr="Texto, Carta&#10;&#10;Descrição gerada automaticamente">
            <a:extLst>
              <a:ext uri="{FF2B5EF4-FFF2-40B4-BE49-F238E27FC236}">
                <a16:creationId xmlns:a16="http://schemas.microsoft.com/office/drawing/2014/main" id="{CEA7A363-11C3-45DC-B5C8-300E7FFF1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951" y="466928"/>
            <a:ext cx="3900481" cy="63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372862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Exemplos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famílias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841248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284480">
              <a:lnSpc>
                <a:spcPct val="100000"/>
              </a:lnSpc>
              <a:spcBef>
                <a:spcPts val="100"/>
              </a:spcBef>
              <a:buFont typeface="Wingdings 2"/>
              <a:buChar char=""/>
              <a:tabLst>
                <a:tab pos="379095" algn="l"/>
              </a:tabLst>
            </a:pPr>
            <a:r>
              <a:rPr sz="2400" b="1" dirty="0">
                <a:latin typeface="Arial"/>
                <a:cs typeface="Arial"/>
              </a:rPr>
              <a:t>Arquitetura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AVR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  <a:tab pos="719455" algn="l"/>
                <a:tab pos="2357120" algn="l"/>
                <a:tab pos="3136900" algn="l"/>
                <a:tab pos="3484879" algn="l"/>
                <a:tab pos="4491990" algn="l"/>
                <a:tab pos="5095875" algn="l"/>
                <a:tab pos="6475095" algn="l"/>
                <a:tab pos="8060690" algn="l"/>
              </a:tabLst>
            </a:pPr>
            <a:r>
              <a:rPr sz="2400" dirty="0">
                <a:latin typeface="Arial"/>
                <a:cs typeface="Arial"/>
              </a:rPr>
              <a:t>A	</a:t>
            </a:r>
            <a:r>
              <a:rPr sz="2400" spc="-5" dirty="0">
                <a:latin typeface="Arial"/>
                <a:cs typeface="Arial"/>
              </a:rPr>
              <a:t>arqu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tetu</a:t>
            </a:r>
            <a:r>
              <a:rPr sz="2400" spc="-5" dirty="0">
                <a:latin typeface="Arial"/>
                <a:cs typeface="Arial"/>
              </a:rPr>
              <a:t>ra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VR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é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usada</a:t>
            </a:r>
            <a:r>
              <a:rPr sz="2400" dirty="0">
                <a:latin typeface="Arial"/>
                <a:cs typeface="Arial"/>
              </a:rPr>
              <a:t>	e</a:t>
            </a:r>
            <a:r>
              <a:rPr sz="2400" spc="-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sistem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embutidos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de  </a:t>
            </a:r>
            <a:r>
              <a:rPr sz="2400" dirty="0">
                <a:latin typeface="Arial"/>
                <a:cs typeface="Arial"/>
              </a:rPr>
              <a:t>muito</a:t>
            </a:r>
            <a:r>
              <a:rPr sz="2400" spc="-10" dirty="0">
                <a:latin typeface="Arial"/>
                <a:cs typeface="Arial"/>
              </a:rPr>
              <a:t> baixo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nível.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É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realizada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classes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microcontroladores: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8036" y="4337303"/>
            <a:ext cx="8604504" cy="146761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372862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Exemplos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famílias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841248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284480">
              <a:lnSpc>
                <a:spcPct val="100000"/>
              </a:lnSpc>
              <a:spcBef>
                <a:spcPts val="100"/>
              </a:spcBef>
              <a:buFont typeface="Wingdings 2"/>
              <a:buChar char=""/>
              <a:tabLst>
                <a:tab pos="379095" algn="l"/>
              </a:tabLst>
            </a:pPr>
            <a:r>
              <a:rPr sz="2400" b="1" dirty="0">
                <a:latin typeface="Arial"/>
                <a:cs typeface="Arial"/>
              </a:rPr>
              <a:t>Arquitetura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AVR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Junto </a:t>
            </a:r>
            <a:r>
              <a:rPr sz="2400" dirty="0">
                <a:latin typeface="Arial"/>
                <a:cs typeface="Arial"/>
              </a:rPr>
              <a:t>com </a:t>
            </a:r>
            <a:r>
              <a:rPr sz="2400" spc="-5" dirty="0">
                <a:latin typeface="Arial"/>
                <a:cs typeface="Arial"/>
              </a:rPr>
              <a:t>diversos periféricos </a:t>
            </a:r>
            <a:r>
              <a:rPr sz="2400" dirty="0">
                <a:latin typeface="Arial"/>
                <a:cs typeface="Arial"/>
              </a:rPr>
              <a:t>adicionais, </a:t>
            </a:r>
            <a:r>
              <a:rPr sz="2400" spc="-5" dirty="0">
                <a:latin typeface="Arial"/>
                <a:cs typeface="Arial"/>
              </a:rPr>
              <a:t>cada classe </a:t>
            </a:r>
            <a:r>
              <a:rPr sz="2400" spc="-1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processador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AVR</a:t>
            </a:r>
            <a:r>
              <a:rPr sz="2400" spc="5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inclui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alguns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recursos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memória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adicionais.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microcontroladores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possuem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geral</a:t>
            </a:r>
            <a:r>
              <a:rPr sz="2400" dirty="0">
                <a:latin typeface="Arial"/>
                <a:cs typeface="Arial"/>
              </a:rPr>
              <a:t> três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tipos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memória na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placa: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Arial"/>
                <a:cs typeface="Arial"/>
              </a:rPr>
              <a:t>flash,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EEPROM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RAM.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484114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8533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Marcos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arquitetura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8410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Alguns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marcos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desenvolvimento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computador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digital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moderno: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663" y="2616707"/>
            <a:ext cx="8388096" cy="38359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372862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Exemplos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famílias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8413115" cy="478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284480">
              <a:lnSpc>
                <a:spcPct val="100000"/>
              </a:lnSpc>
              <a:spcBef>
                <a:spcPts val="100"/>
              </a:spcBef>
              <a:buFont typeface="Wingdings 2"/>
              <a:buChar char=""/>
              <a:tabLst>
                <a:tab pos="379095" algn="l"/>
              </a:tabLst>
            </a:pPr>
            <a:r>
              <a:rPr sz="2400" b="1" dirty="0">
                <a:latin typeface="Arial"/>
                <a:cs typeface="Arial"/>
              </a:rPr>
              <a:t>Arquitetura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AVR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Para </a:t>
            </a:r>
            <a:r>
              <a:rPr sz="2400" dirty="0">
                <a:latin typeface="Arial"/>
                <a:cs typeface="Arial"/>
              </a:rPr>
              <a:t>entender melhor </a:t>
            </a:r>
            <a:r>
              <a:rPr sz="2400" spc="-5" dirty="0">
                <a:latin typeface="Arial"/>
                <a:cs typeface="Arial"/>
              </a:rPr>
              <a:t>quantas coisas podem caber em </a:t>
            </a:r>
            <a:r>
              <a:rPr sz="2400" spc="-10" dirty="0">
                <a:latin typeface="Arial"/>
                <a:cs typeface="Arial"/>
              </a:rPr>
              <a:t>um 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microcontrolador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moderno,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vejamos</a:t>
            </a:r>
            <a:r>
              <a:rPr sz="2400" spc="6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r>
              <a:rPr sz="2400" spc="6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periféricos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incluídos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Atmel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ATmega168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AVR: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25" dirty="0">
                <a:latin typeface="Arial"/>
                <a:cs typeface="Arial"/>
              </a:rPr>
              <a:t>Três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temporizadores.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Clock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tempo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real</a:t>
            </a:r>
            <a:r>
              <a:rPr sz="2400" dirty="0">
                <a:latin typeface="Arial"/>
                <a:cs typeface="Arial"/>
              </a:rPr>
              <a:t> com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oscilador.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dirty="0">
                <a:latin typeface="Arial"/>
                <a:cs typeface="Arial"/>
              </a:rPr>
              <a:t>Seis</a:t>
            </a:r>
            <a:r>
              <a:rPr sz="2400" spc="4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canais</a:t>
            </a:r>
            <a:r>
              <a:rPr sz="2400" spc="4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por</a:t>
            </a:r>
            <a:r>
              <a:rPr sz="2400" spc="4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modulação</a:t>
            </a:r>
            <a:r>
              <a:rPr sz="2400" spc="4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40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largura</a:t>
            </a:r>
            <a:r>
              <a:rPr sz="2400" spc="4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4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pulso</a:t>
            </a:r>
            <a:r>
              <a:rPr sz="2400" spc="4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usados,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por</a:t>
            </a:r>
            <a:r>
              <a:rPr sz="2400" spc="6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exemplo,</a:t>
            </a:r>
            <a:r>
              <a:rPr sz="2400" spc="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</a:t>
            </a:r>
            <a:r>
              <a:rPr sz="2400" spc="6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controlar</a:t>
            </a:r>
            <a:r>
              <a:rPr sz="2400" spc="6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6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intensidade</a:t>
            </a:r>
            <a:r>
              <a:rPr sz="2400" spc="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</a:t>
            </a:r>
            <a:r>
              <a:rPr sz="2400" spc="6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luz</a:t>
            </a:r>
            <a:r>
              <a:rPr sz="2400" spc="6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</a:t>
            </a:r>
            <a:r>
              <a:rPr sz="2400" spc="6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velocidade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motor.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372862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Exemplos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famílias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6296025" cy="505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284480">
              <a:lnSpc>
                <a:spcPct val="100000"/>
              </a:lnSpc>
              <a:spcBef>
                <a:spcPts val="100"/>
              </a:spcBef>
              <a:buFont typeface="Wingdings 2"/>
              <a:buChar char=""/>
              <a:tabLst>
                <a:tab pos="379095" algn="l"/>
              </a:tabLst>
            </a:pPr>
            <a:r>
              <a:rPr sz="2400" b="1" dirty="0">
                <a:latin typeface="Arial"/>
                <a:cs typeface="Arial"/>
              </a:rPr>
              <a:t>Arquitetura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AVR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165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400" dirty="0">
                <a:latin typeface="Arial"/>
                <a:cs typeface="Arial"/>
              </a:rPr>
              <a:t>Oito</a:t>
            </a:r>
            <a:r>
              <a:rPr sz="2400" spc="-5" dirty="0">
                <a:latin typeface="Arial"/>
                <a:cs typeface="Arial"/>
              </a:rPr>
              <a:t> canais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conversão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analógico-digital.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400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Receptor/transmissor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serial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universal.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400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400" dirty="0">
                <a:latin typeface="Arial"/>
                <a:cs typeface="Arial"/>
              </a:rPr>
              <a:t>Interface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serial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I2C.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405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400" spc="-25" dirty="0">
                <a:latin typeface="Arial"/>
                <a:cs typeface="Arial"/>
              </a:rPr>
              <a:t>Temporizador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vigia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programável.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400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Comparador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analógico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 chip.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400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Detector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falha de energia.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400"/>
              </a:spcBef>
              <a:buAutoNum type="arabicPeriod" startAt="4"/>
              <a:tabLst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Oscilador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clock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interno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programável.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422148"/>
              <a:ext cx="4155186" cy="9121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200" y="532257"/>
            <a:ext cx="36372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Unidades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métricas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00" y="2020570"/>
            <a:ext cx="4606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Os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principais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prefixos </a:t>
            </a:r>
            <a:r>
              <a:rPr sz="2400" dirty="0">
                <a:latin typeface="Arial"/>
                <a:cs typeface="Arial"/>
              </a:rPr>
              <a:t>métricos.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831" y="2855976"/>
            <a:ext cx="8784336" cy="36697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8763" y="167385"/>
            <a:ext cx="746823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2.0</a:t>
            </a:r>
            <a:r>
              <a:rPr spc="-25" dirty="0"/>
              <a:t> </a:t>
            </a:r>
            <a:r>
              <a:rPr spc="-75" dirty="0"/>
              <a:t>HARDWARE</a:t>
            </a:r>
            <a:r>
              <a:rPr spc="-20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spc="-45"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6858" y="1346072"/>
            <a:ext cx="7645400" cy="481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5"/>
              </a:spcBef>
              <a:buSzPct val="7884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600" dirty="0">
                <a:latin typeface="Arial"/>
                <a:cs typeface="Arial"/>
              </a:rPr>
              <a:t>OBS:</a:t>
            </a:r>
            <a:endParaRPr sz="2600">
              <a:latin typeface="Arial"/>
              <a:cs typeface="Arial"/>
            </a:endParaRPr>
          </a:p>
          <a:p>
            <a:pPr marL="914400" marR="6350" lvl="1" indent="-457200" algn="just">
              <a:lnSpc>
                <a:spcPct val="150100"/>
              </a:lnSpc>
              <a:spcBef>
                <a:spcPts val="595"/>
              </a:spcBef>
              <a:buSzPct val="78846"/>
              <a:buFont typeface="Arial"/>
              <a:buAutoNum type="arabicPeriod"/>
              <a:tabLst>
                <a:tab pos="1006475" algn="l"/>
              </a:tabLst>
            </a:pPr>
            <a:r>
              <a:rPr dirty="0"/>
              <a:t>	</a:t>
            </a:r>
            <a:r>
              <a:rPr sz="2600" dirty="0">
                <a:latin typeface="Arial"/>
                <a:cs typeface="Arial"/>
              </a:rPr>
              <a:t>Os processadores do final da década de 70 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processavam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 informações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até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8 bits.</a:t>
            </a:r>
            <a:endParaRPr sz="2600">
              <a:latin typeface="Arial"/>
              <a:cs typeface="Arial"/>
            </a:endParaRPr>
          </a:p>
          <a:p>
            <a:pPr marL="914400" marR="5080" lvl="1" indent="-457200" algn="just">
              <a:lnSpc>
                <a:spcPct val="150000"/>
              </a:lnSpc>
              <a:spcBef>
                <a:spcPts val="600"/>
              </a:spcBef>
              <a:buSzPct val="78846"/>
              <a:buFont typeface="Arial"/>
              <a:buAutoNum type="arabicPeriod"/>
              <a:tabLst>
                <a:tab pos="988060" algn="l"/>
              </a:tabLst>
            </a:pPr>
            <a:r>
              <a:rPr dirty="0"/>
              <a:t>	</a:t>
            </a:r>
            <a:r>
              <a:rPr sz="2600" dirty="0">
                <a:latin typeface="Arial"/>
                <a:cs typeface="Arial"/>
              </a:rPr>
              <a:t>Atualmente,</a:t>
            </a:r>
            <a:r>
              <a:rPr sz="2600" spc="5" dirty="0">
                <a:latin typeface="Arial"/>
                <a:cs typeface="Arial"/>
              </a:rPr>
              <a:t> dependendo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modelo,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um 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computador pode processar de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32 a 64 bits </a:t>
            </a:r>
            <a:r>
              <a:rPr sz="2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</a:t>
            </a:r>
            <a:r>
              <a:rPr sz="26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cada</a:t>
            </a:r>
            <a:r>
              <a:rPr sz="26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vez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914400" marR="5080" lvl="1" indent="-457200" algn="just">
              <a:lnSpc>
                <a:spcPct val="150000"/>
              </a:lnSpc>
              <a:spcBef>
                <a:spcPts val="600"/>
              </a:spcBef>
              <a:buSzPct val="78846"/>
              <a:buAutoNum type="arabicPeriod"/>
              <a:tabLst>
                <a:tab pos="915035" algn="l"/>
              </a:tabLst>
            </a:pPr>
            <a:r>
              <a:rPr sz="2600" dirty="0">
                <a:latin typeface="Arial"/>
                <a:cs typeface="Arial"/>
              </a:rPr>
              <a:t>A comunicação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hardware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pc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ocorre 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através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sistema binário</a:t>
            </a:r>
            <a:r>
              <a:rPr sz="2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(0,1 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3110">
              <a:lnSpc>
                <a:spcPct val="100000"/>
              </a:lnSpc>
              <a:spcBef>
                <a:spcPts val="100"/>
              </a:spcBef>
            </a:pPr>
            <a:r>
              <a:rPr dirty="0"/>
              <a:t>2.0</a:t>
            </a:r>
            <a:r>
              <a:rPr spc="-25" dirty="0"/>
              <a:t> </a:t>
            </a:r>
            <a:r>
              <a:rPr spc="-75" dirty="0"/>
              <a:t>HARDWARE</a:t>
            </a:r>
            <a:r>
              <a:rPr spc="-20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spc="-45"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5786" y="1309496"/>
            <a:ext cx="7913370" cy="4129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 algn="just">
              <a:lnSpc>
                <a:spcPct val="100000"/>
              </a:lnSpc>
              <a:spcBef>
                <a:spcPts val="100"/>
              </a:spcBef>
              <a:buSzPct val="79166"/>
              <a:buFont typeface="Wingdings 2"/>
              <a:buChar char=""/>
              <a:tabLst>
                <a:tab pos="296545" algn="l"/>
              </a:tabLst>
            </a:pPr>
            <a:r>
              <a:rPr sz="2400" spc="-5" dirty="0">
                <a:latin typeface="Arial"/>
                <a:cs typeface="Arial"/>
              </a:rPr>
              <a:t>Conceitos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básicos:</a:t>
            </a:r>
            <a:endParaRPr sz="2400">
              <a:latin typeface="Arial"/>
              <a:cs typeface="Arial"/>
            </a:endParaRPr>
          </a:p>
          <a:p>
            <a:pPr marL="915035" marR="5080" lvl="1" indent="-457834" algn="just">
              <a:lnSpc>
                <a:spcPct val="140100"/>
              </a:lnSpc>
              <a:spcBef>
                <a:spcPts val="595"/>
              </a:spcBef>
              <a:buSzPct val="79166"/>
              <a:buAutoNum type="arabicPeriod"/>
              <a:tabLst>
                <a:tab pos="915669" algn="l"/>
              </a:tabLst>
            </a:pPr>
            <a:r>
              <a:rPr sz="2400" b="1" spc="-5" dirty="0">
                <a:latin typeface="Arial"/>
                <a:cs typeface="Arial"/>
              </a:rPr>
              <a:t>Microcomputador: </a:t>
            </a:r>
            <a:r>
              <a:rPr sz="2400" spc="-5" dirty="0">
                <a:latin typeface="Arial"/>
                <a:cs typeface="Arial"/>
              </a:rPr>
              <a:t>Computador </a:t>
            </a:r>
            <a:r>
              <a:rPr sz="2400" dirty="0">
                <a:latin typeface="Arial"/>
                <a:cs typeface="Arial"/>
              </a:rPr>
              <a:t>comum. </a:t>
            </a:r>
            <a:r>
              <a:rPr sz="2400" spc="-5" dirty="0">
                <a:latin typeface="Arial"/>
                <a:cs typeface="Arial"/>
              </a:rPr>
              <a:t>(desktop,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laptop,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netbook,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etc)</a:t>
            </a:r>
            <a:endParaRPr sz="2400">
              <a:latin typeface="Arial"/>
              <a:cs typeface="Arial"/>
            </a:endParaRPr>
          </a:p>
          <a:p>
            <a:pPr marL="915035" marR="5080" lvl="1" indent="-457834" algn="just">
              <a:lnSpc>
                <a:spcPct val="140000"/>
              </a:lnSpc>
              <a:spcBef>
                <a:spcPts val="600"/>
              </a:spcBef>
              <a:buSzPct val="79166"/>
              <a:buAutoNum type="arabicPeriod"/>
              <a:tabLst>
                <a:tab pos="915669" algn="l"/>
              </a:tabLst>
            </a:pPr>
            <a:r>
              <a:rPr sz="2400" b="1" spc="-5" dirty="0">
                <a:latin typeface="Arial"/>
                <a:cs typeface="Arial"/>
              </a:rPr>
              <a:t>Microprocessador:</a:t>
            </a:r>
            <a:r>
              <a:rPr sz="2400" b="1" spc="6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é</a:t>
            </a:r>
            <a:r>
              <a:rPr sz="2400" spc="6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um</a:t>
            </a:r>
            <a:r>
              <a:rPr sz="2400" spc="6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CHIP,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</a:t>
            </a:r>
            <a:r>
              <a:rPr sz="2400" spc="6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executa</a:t>
            </a:r>
            <a:r>
              <a:rPr sz="2400" spc="6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os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programas, faz </a:t>
            </a:r>
            <a:r>
              <a:rPr sz="2400" spc="-5" dirty="0">
                <a:latin typeface="Arial"/>
                <a:cs typeface="Arial"/>
              </a:rPr>
              <a:t>os cálculos 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toma as decisões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acordo</a:t>
            </a:r>
            <a:r>
              <a:rPr sz="2400" dirty="0">
                <a:latin typeface="Arial"/>
                <a:cs typeface="Arial"/>
              </a:rPr>
              <a:t> com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instruções</a:t>
            </a:r>
            <a:r>
              <a:rPr sz="2400" dirty="0">
                <a:latin typeface="Arial"/>
                <a:cs typeface="Arial"/>
              </a:rPr>
              <a:t> armazenadas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na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memória.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Ex:</a:t>
            </a:r>
            <a:r>
              <a:rPr sz="2400" spc="-5" dirty="0">
                <a:latin typeface="Arial"/>
                <a:cs typeface="Arial"/>
              </a:rPr>
              <a:t> INTEL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(Celeron,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Pentium,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I5,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etc),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AMD (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Athlon,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Duron,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K6,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K7).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3110">
              <a:lnSpc>
                <a:spcPct val="100000"/>
              </a:lnSpc>
              <a:spcBef>
                <a:spcPts val="100"/>
              </a:spcBef>
            </a:pPr>
            <a:r>
              <a:rPr dirty="0"/>
              <a:t>2.0</a:t>
            </a:r>
            <a:r>
              <a:rPr spc="-25" dirty="0"/>
              <a:t> </a:t>
            </a:r>
            <a:r>
              <a:rPr spc="-75" dirty="0"/>
              <a:t>HARDWARE</a:t>
            </a:r>
            <a:r>
              <a:rPr spc="-20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spc="-45"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1331" y="1264361"/>
            <a:ext cx="6300470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400" spc="-5" dirty="0">
                <a:latin typeface="Arial"/>
                <a:cs typeface="Arial"/>
              </a:rPr>
              <a:t>Conceitos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básicos:</a:t>
            </a:r>
            <a:endParaRPr sz="2400">
              <a:latin typeface="Arial"/>
              <a:cs typeface="Arial"/>
            </a:endParaRPr>
          </a:p>
          <a:p>
            <a:pPr marL="915035" lvl="1" indent="-458470">
              <a:lnSpc>
                <a:spcPct val="100000"/>
              </a:lnSpc>
              <a:spcBef>
                <a:spcPts val="2045"/>
              </a:spcBef>
              <a:buSzPct val="79166"/>
              <a:buAutoNum type="arabicPeriod"/>
              <a:tabLst>
                <a:tab pos="915035" algn="l"/>
                <a:tab pos="915669" algn="l"/>
              </a:tabLst>
            </a:pP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Bit: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Unidade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caractere.</a:t>
            </a:r>
            <a:endParaRPr sz="2400">
              <a:latin typeface="Arial"/>
              <a:cs typeface="Arial"/>
            </a:endParaRPr>
          </a:p>
          <a:p>
            <a:pPr marL="998855" lvl="1" indent="-542290">
              <a:lnSpc>
                <a:spcPct val="100000"/>
              </a:lnSpc>
              <a:spcBef>
                <a:spcPts val="2039"/>
              </a:spcBef>
              <a:buSzPct val="79166"/>
              <a:buAutoNum type="arabicPeriod"/>
              <a:tabLst>
                <a:tab pos="998855" algn="l"/>
                <a:tab pos="999490" algn="l"/>
              </a:tabLst>
            </a:pPr>
            <a:r>
              <a:rPr sz="2400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 Byte: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Conjunto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8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bits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(caracteres).</a:t>
            </a:r>
            <a:endParaRPr sz="2400">
              <a:latin typeface="Arial"/>
              <a:cs typeface="Arial"/>
            </a:endParaRPr>
          </a:p>
          <a:p>
            <a:pPr marL="915035" lvl="1" indent="-458470">
              <a:lnSpc>
                <a:spcPct val="100000"/>
              </a:lnSpc>
              <a:spcBef>
                <a:spcPts val="2039"/>
              </a:spcBef>
              <a:buSzPct val="79166"/>
              <a:buAutoNum type="arabicPeriod"/>
              <a:tabLst>
                <a:tab pos="915035" algn="l"/>
                <a:tab pos="915669" algn="l"/>
              </a:tabLst>
            </a:pPr>
            <a:r>
              <a:rPr sz="2400" spc="-5" dirty="0">
                <a:latin typeface="Arial"/>
                <a:cs typeface="Arial"/>
              </a:rPr>
              <a:t>1 </a:t>
            </a:r>
            <a:r>
              <a:rPr sz="2400" spc="-10" dirty="0">
                <a:latin typeface="Arial"/>
                <a:cs typeface="Arial"/>
              </a:rPr>
              <a:t>Word: </a:t>
            </a:r>
            <a:r>
              <a:rPr sz="2400" spc="-5" dirty="0">
                <a:latin typeface="Arial"/>
                <a:cs typeface="Arial"/>
              </a:rPr>
              <a:t>Conjunto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 16 bits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 2 </a:t>
            </a:r>
            <a:r>
              <a:rPr sz="2400" dirty="0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267" y="3717035"/>
            <a:ext cx="5715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5260" y="167385"/>
            <a:ext cx="746823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2.0</a:t>
            </a:r>
            <a:r>
              <a:rPr spc="-25" dirty="0"/>
              <a:t> </a:t>
            </a:r>
            <a:r>
              <a:rPr spc="-75" dirty="0"/>
              <a:t>HARDWARE</a:t>
            </a:r>
            <a:r>
              <a:rPr spc="-20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spc="-45"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1940" y="1066291"/>
            <a:ext cx="2867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400" spc="-5" dirty="0">
                <a:latin typeface="Arial"/>
                <a:cs typeface="Arial"/>
              </a:rPr>
              <a:t>Conceitos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básicos: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97000" y="1478025"/>
          <a:ext cx="7057390" cy="3699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UNIDADE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4AA3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POTÊNCIA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DECIMAL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4AA3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POTÊNCIA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BINÁRIA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4AA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BYTE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tc>
                  <a:txBody>
                    <a:bodyPr/>
                    <a:lstStyle/>
                    <a:p>
                      <a:pPr marL="680720">
                        <a:lnSpc>
                          <a:spcPts val="2120"/>
                        </a:lnSpc>
                      </a:pPr>
                      <a:r>
                        <a:rPr sz="2925" spc="52" baseline="-2564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QUILOBYTE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0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0E8"/>
                    </a:solidFill>
                  </a:tcPr>
                </a:tc>
                <a:tc>
                  <a:txBody>
                    <a:bodyPr/>
                    <a:lstStyle/>
                    <a:p>
                      <a:pPr marL="626745">
                        <a:lnSpc>
                          <a:spcPts val="2095"/>
                        </a:lnSpc>
                      </a:pPr>
                      <a:r>
                        <a:rPr sz="2925" baseline="-2564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MEGABYTE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ts val="2005"/>
                        </a:lnSpc>
                      </a:pPr>
                      <a:r>
                        <a:rPr sz="2925" spc="82" baseline="-2564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GIGABYTE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0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0E8"/>
                    </a:solidFill>
                  </a:tcPr>
                </a:tc>
                <a:tc>
                  <a:txBody>
                    <a:bodyPr/>
                    <a:lstStyle/>
                    <a:p>
                      <a:pPr marL="643890">
                        <a:lnSpc>
                          <a:spcPts val="1914"/>
                        </a:lnSpc>
                      </a:pPr>
                      <a:r>
                        <a:rPr sz="2925" spc="60" baseline="-2564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Gill Sans MT"/>
                          <a:cs typeface="Gill Sans MT"/>
                        </a:rPr>
                        <a:t>TERABYTE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tc>
                  <a:txBody>
                    <a:bodyPr/>
                    <a:lstStyle/>
                    <a:p>
                      <a:pPr marL="660400">
                        <a:lnSpc>
                          <a:spcPts val="1830"/>
                        </a:lnSpc>
                      </a:pPr>
                      <a:r>
                        <a:rPr sz="2925" spc="82" baseline="-2564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5" dirty="0">
                          <a:latin typeface="Gill Sans MT"/>
                          <a:cs typeface="Gill Sans MT"/>
                        </a:rPr>
                        <a:t>PETABYTE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0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0E8"/>
                    </a:solidFill>
                  </a:tcPr>
                </a:tc>
                <a:tc>
                  <a:txBody>
                    <a:bodyPr/>
                    <a:lstStyle/>
                    <a:p>
                      <a:pPr marL="660400">
                        <a:lnSpc>
                          <a:spcPts val="1750"/>
                        </a:lnSpc>
                      </a:pPr>
                      <a:r>
                        <a:rPr sz="2925" spc="60" baseline="-2564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4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Gill Sans MT"/>
                          <a:cs typeface="Gill Sans MT"/>
                        </a:rPr>
                        <a:t>EXABYTE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tc>
                  <a:txBody>
                    <a:bodyPr/>
                    <a:lstStyle/>
                    <a:p>
                      <a:pPr marL="660400">
                        <a:lnSpc>
                          <a:spcPts val="1664"/>
                        </a:lnSpc>
                      </a:pPr>
                      <a:r>
                        <a:rPr sz="2925" spc="67" baseline="-2564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60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0" dirty="0">
                          <a:latin typeface="Gill Sans MT"/>
                          <a:cs typeface="Gill Sans MT"/>
                        </a:rPr>
                        <a:t>ZETTABYTE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0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0E8"/>
                    </a:solidFill>
                  </a:tcPr>
                </a:tc>
                <a:tc>
                  <a:txBody>
                    <a:bodyPr/>
                    <a:lstStyle/>
                    <a:p>
                      <a:pPr marL="660400">
                        <a:lnSpc>
                          <a:spcPts val="1585"/>
                        </a:lnSpc>
                      </a:pPr>
                      <a:r>
                        <a:rPr sz="2925" spc="67" baseline="-2564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45" dirty="0">
                          <a:latin typeface="Times New Roman"/>
                          <a:cs typeface="Times New Roman"/>
                        </a:rPr>
                        <a:t>70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0" dirty="0">
                          <a:latin typeface="Gill Sans MT"/>
                          <a:cs typeface="Gill Sans MT"/>
                        </a:rPr>
                        <a:t>YOTTABYTE</a:t>
                      </a:r>
                      <a:endParaRPr sz="1800">
                        <a:latin typeface="Gill Sans MT"/>
                        <a:cs typeface="Gill Sans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tc>
                  <a:txBody>
                    <a:bodyPr/>
                    <a:lstStyle/>
                    <a:p>
                      <a:pPr marL="679450">
                        <a:lnSpc>
                          <a:spcPts val="1485"/>
                        </a:lnSpc>
                      </a:pPr>
                      <a:r>
                        <a:rPr sz="2925" spc="37" baseline="-2564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935" y="5358383"/>
            <a:ext cx="4314444" cy="14996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7223" y="1845564"/>
            <a:ext cx="996696" cy="338327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4983" y="0"/>
            <a:ext cx="8021320" cy="6858000"/>
            <a:chOff x="1014983" y="0"/>
            <a:chExt cx="8021320" cy="6858000"/>
          </a:xfrm>
        </p:grpSpPr>
        <p:sp>
          <p:nvSpPr>
            <p:cNvPr id="3" name="object 3"/>
            <p:cNvSpPr/>
            <p:nvPr/>
          </p:nvSpPr>
          <p:spPr>
            <a:xfrm>
              <a:off x="1014983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9555" y="2133600"/>
              <a:ext cx="8016240" cy="36713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6980" y="135712"/>
            <a:ext cx="7469505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2.0</a:t>
            </a:r>
            <a:r>
              <a:rPr spc="-30" dirty="0"/>
              <a:t> </a:t>
            </a:r>
            <a:r>
              <a:rPr spc="-75" dirty="0"/>
              <a:t>HARDWARE</a:t>
            </a:r>
            <a:r>
              <a:rPr spc="-15" dirty="0"/>
              <a:t> </a:t>
            </a:r>
            <a:r>
              <a:rPr dirty="0"/>
              <a:t>E</a:t>
            </a:r>
            <a:r>
              <a:rPr spc="-10" dirty="0"/>
              <a:t> </a:t>
            </a:r>
            <a:r>
              <a:rPr spc="-45" dirty="0"/>
              <a:t>SOFTWARE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0591" y="1264361"/>
            <a:ext cx="3409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100"/>
              </a:spcBef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400" spc="-5" dirty="0">
                <a:latin typeface="Arial"/>
                <a:cs typeface="Arial"/>
              </a:rPr>
              <a:t>Estrutura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 hardware: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5760" y="157429"/>
            <a:ext cx="747395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2.0</a:t>
            </a:r>
            <a:r>
              <a:rPr spc="-20" dirty="0"/>
              <a:t> </a:t>
            </a:r>
            <a:r>
              <a:rPr spc="-75" dirty="0"/>
              <a:t>HARDWARE</a:t>
            </a:r>
            <a:r>
              <a:rPr spc="-20" dirty="0"/>
              <a:t> </a:t>
            </a:r>
            <a:r>
              <a:rPr dirty="0"/>
              <a:t>E</a:t>
            </a:r>
            <a:r>
              <a:rPr spc="-20" dirty="0"/>
              <a:t> </a:t>
            </a:r>
            <a:r>
              <a:rPr spc="-40"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6571" y="929741"/>
            <a:ext cx="7350125" cy="4751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78460" indent="-283845">
              <a:lnSpc>
                <a:spcPct val="100000"/>
              </a:lnSpc>
              <a:spcBef>
                <a:spcPts val="700"/>
              </a:spcBef>
              <a:buSzPct val="78846"/>
              <a:buFont typeface="Wingdings 2"/>
              <a:buChar char=""/>
              <a:tabLst>
                <a:tab pos="377825" algn="l"/>
                <a:tab pos="378460" algn="l"/>
              </a:tabLst>
            </a:pPr>
            <a:r>
              <a:rPr sz="2600" dirty="0">
                <a:latin typeface="Arial"/>
                <a:cs typeface="Arial"/>
              </a:rPr>
              <a:t>Exercício:</a:t>
            </a:r>
            <a:endParaRPr sz="2600">
              <a:latin typeface="Arial"/>
              <a:cs typeface="Arial"/>
            </a:endParaRPr>
          </a:p>
          <a:p>
            <a:pPr marL="469265" marR="7620" indent="-457200">
              <a:lnSpc>
                <a:spcPct val="100000"/>
              </a:lnSpc>
              <a:spcBef>
                <a:spcPts val="600"/>
              </a:spcBef>
              <a:buSzPct val="78846"/>
              <a:buAutoNum type="arabicPeriod"/>
              <a:tabLst>
                <a:tab pos="469265" algn="l"/>
                <a:tab pos="469900" algn="l"/>
                <a:tab pos="3277235" algn="l"/>
                <a:tab pos="7150100" algn="l"/>
              </a:tabLst>
            </a:pPr>
            <a:r>
              <a:rPr sz="2600" dirty="0">
                <a:latin typeface="Arial"/>
                <a:cs typeface="Arial"/>
              </a:rPr>
              <a:t>Diferencie	m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crocomputa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or	e  </a:t>
            </a:r>
            <a:r>
              <a:rPr sz="2600" spc="-10" dirty="0">
                <a:latin typeface="Arial"/>
                <a:cs typeface="Arial"/>
              </a:rPr>
              <a:t>microprocessador.</a:t>
            </a:r>
            <a:endParaRPr sz="2600">
              <a:latin typeface="Arial"/>
              <a:cs typeface="Arial"/>
            </a:endParaRPr>
          </a:p>
          <a:p>
            <a:pPr marL="469265" marR="8890" indent="-457200">
              <a:lnSpc>
                <a:spcPct val="100000"/>
              </a:lnSpc>
              <a:spcBef>
                <a:spcPts val="1200"/>
              </a:spcBef>
              <a:buSzPct val="78846"/>
              <a:buAutoNum type="arabicPeriod"/>
              <a:tabLst>
                <a:tab pos="469265" algn="l"/>
                <a:tab pos="469900" algn="l"/>
                <a:tab pos="1198245" algn="l"/>
                <a:tab pos="2754630" algn="l"/>
                <a:tab pos="3263900" algn="l"/>
                <a:tab pos="5574030" algn="l"/>
                <a:tab pos="6083300" algn="l"/>
              </a:tabLst>
            </a:pPr>
            <a:r>
              <a:rPr sz="2600" dirty="0">
                <a:latin typeface="Arial"/>
                <a:cs typeface="Arial"/>
              </a:rPr>
              <a:t>Cite	</a:t>
            </a:r>
            <a:r>
              <a:rPr sz="2600" spc="-5" dirty="0">
                <a:latin typeface="Arial"/>
                <a:cs typeface="Arial"/>
              </a:rPr>
              <a:t>exemplos	</a:t>
            </a:r>
            <a:r>
              <a:rPr sz="2600" dirty="0">
                <a:latin typeface="Arial"/>
                <a:cs typeface="Arial"/>
              </a:rPr>
              <a:t>de	processadores	da	INTEL</a:t>
            </a:r>
            <a:r>
              <a:rPr sz="2600" spc="1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 </a:t>
            </a:r>
            <a:r>
              <a:rPr sz="2600" spc="-7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AMD.</a:t>
            </a:r>
            <a:endParaRPr sz="26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SzPct val="78846"/>
              <a:buAutoNum type="arabicPeriod"/>
              <a:tabLst>
                <a:tab pos="469265" algn="l"/>
                <a:tab pos="469900" algn="l"/>
              </a:tabLst>
            </a:pPr>
            <a:r>
              <a:rPr sz="2600" dirty="0">
                <a:latin typeface="Arial"/>
                <a:cs typeface="Arial"/>
              </a:rPr>
              <a:t>Diferencie: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bit, byte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word.</a:t>
            </a:r>
            <a:endParaRPr sz="26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1200"/>
              </a:spcBef>
              <a:buSzPct val="78846"/>
              <a:buAutoNum type="arabicPeriod"/>
              <a:tabLst>
                <a:tab pos="469265" algn="l"/>
                <a:tab pos="469900" algn="l"/>
              </a:tabLst>
            </a:pPr>
            <a:r>
              <a:rPr sz="2600" dirty="0">
                <a:latin typeface="Arial"/>
                <a:cs typeface="Arial"/>
              </a:rPr>
              <a:t>Cite</a:t>
            </a:r>
            <a:r>
              <a:rPr sz="2600" spc="2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as</a:t>
            </a:r>
            <a:r>
              <a:rPr sz="2600" spc="2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potências</a:t>
            </a:r>
            <a:r>
              <a:rPr sz="2600" spc="2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decimais</a:t>
            </a:r>
            <a:r>
              <a:rPr sz="2600" spc="2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</a:t>
            </a:r>
            <a:r>
              <a:rPr sz="2600" spc="2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byte,</a:t>
            </a:r>
            <a:r>
              <a:rPr sz="2600" spc="2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kilobytes, </a:t>
            </a:r>
            <a:r>
              <a:rPr sz="2600" spc="-7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megabyte,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gigabyte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 terabyte.</a:t>
            </a:r>
            <a:endParaRPr sz="2600">
              <a:latin typeface="Arial"/>
              <a:cs typeface="Arial"/>
            </a:endParaRPr>
          </a:p>
          <a:p>
            <a:pPr marL="469265" marR="7620" indent="-457200">
              <a:lnSpc>
                <a:spcPct val="100000"/>
              </a:lnSpc>
              <a:spcBef>
                <a:spcPts val="1200"/>
              </a:spcBef>
              <a:buSzPct val="78846"/>
              <a:buAutoNum type="arabicPeriod"/>
              <a:tabLst>
                <a:tab pos="469265" algn="l"/>
                <a:tab pos="469900" algn="l"/>
                <a:tab pos="1725295" algn="l"/>
                <a:tab pos="2243455" algn="l"/>
                <a:tab pos="3883660" algn="l"/>
                <a:tab pos="4588510" algn="l"/>
                <a:tab pos="6299835" algn="l"/>
                <a:tab pos="6819900" algn="l"/>
              </a:tabLst>
            </a:pPr>
            <a:r>
              <a:rPr sz="2600" dirty="0">
                <a:latin typeface="Arial"/>
                <a:cs typeface="Arial"/>
              </a:rPr>
              <a:t>Mo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te	a	e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trutu</a:t>
            </a:r>
            <a:r>
              <a:rPr sz="2600" spc="-20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a	de	</a:t>
            </a:r>
            <a:r>
              <a:rPr sz="2600" spc="-10" dirty="0">
                <a:latin typeface="Arial"/>
                <a:cs typeface="Arial"/>
              </a:rPr>
              <a:t>h</a:t>
            </a:r>
            <a:r>
              <a:rPr sz="2600" dirty="0">
                <a:latin typeface="Arial"/>
                <a:cs typeface="Arial"/>
              </a:rPr>
              <a:t>ard</a:t>
            </a:r>
            <a:r>
              <a:rPr sz="2600" spc="5" dirty="0">
                <a:latin typeface="Arial"/>
                <a:cs typeface="Arial"/>
              </a:rPr>
              <a:t>w</a:t>
            </a:r>
            <a:r>
              <a:rPr sz="2600" spc="-10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re	e	cite  exemplos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respectivamente.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19" y="0"/>
            <a:ext cx="6793230" cy="6858000"/>
            <a:chOff x="960119" y="0"/>
            <a:chExt cx="6793230" cy="6858000"/>
          </a:xfrm>
        </p:grpSpPr>
        <p:sp>
          <p:nvSpPr>
            <p:cNvPr id="3" name="object 3"/>
            <p:cNvSpPr/>
            <p:nvPr/>
          </p:nvSpPr>
          <p:spPr>
            <a:xfrm>
              <a:off x="1014983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9" y="303275"/>
              <a:ext cx="6793230" cy="10218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54658" y="424637"/>
            <a:ext cx="6210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9.0</a:t>
            </a:r>
            <a:r>
              <a:rPr sz="3600" spc="-30" dirty="0"/>
              <a:t> </a:t>
            </a:r>
            <a:r>
              <a:rPr sz="3600" spc="-5" dirty="0"/>
              <a:t>Referências</a:t>
            </a:r>
            <a:r>
              <a:rPr sz="3600" spc="-35" dirty="0"/>
              <a:t> </a:t>
            </a:r>
            <a:r>
              <a:rPr sz="3600" spc="-10" dirty="0"/>
              <a:t>Bibliográficas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336928" y="1298644"/>
            <a:ext cx="7582534" cy="4580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9525" indent="-283845">
              <a:lnSpc>
                <a:spcPct val="140000"/>
              </a:lnSpc>
              <a:spcBef>
                <a:spcPts val="95"/>
              </a:spcBef>
              <a:buSzPct val="79166"/>
              <a:buFont typeface="Wingdings 2"/>
              <a:buChar char=""/>
              <a:tabLst>
                <a:tab pos="295910" algn="l"/>
                <a:tab pos="296545" algn="l"/>
                <a:tab pos="2538095" algn="l"/>
                <a:tab pos="2655570" algn="l"/>
                <a:tab pos="3585210" algn="l"/>
                <a:tab pos="5127625" algn="l"/>
                <a:tab pos="7220584" algn="l"/>
              </a:tabLst>
            </a:pPr>
            <a:r>
              <a:rPr sz="2400" spc="-240" dirty="0">
                <a:latin typeface="Gill Sans MT"/>
                <a:cs typeface="Gill Sans MT"/>
              </a:rPr>
              <a:t>T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10" dirty="0">
                <a:latin typeface="Gill Sans MT"/>
                <a:cs typeface="Gill Sans MT"/>
              </a:rPr>
              <a:t>N</a:t>
            </a:r>
            <a:r>
              <a:rPr sz="2400" dirty="0">
                <a:latin typeface="Gill Sans MT"/>
                <a:cs typeface="Gill Sans MT"/>
              </a:rPr>
              <a:t>EN</a:t>
            </a:r>
            <a:r>
              <a:rPr sz="2400" spc="45" dirty="0">
                <a:latin typeface="Gill Sans MT"/>
                <a:cs typeface="Gill Sans MT"/>
              </a:rPr>
              <a:t>B</a:t>
            </a:r>
            <a:r>
              <a:rPr sz="2400" spc="-55" dirty="0">
                <a:latin typeface="Gill Sans MT"/>
                <a:cs typeface="Gill Sans MT"/>
              </a:rPr>
              <a:t>A</a:t>
            </a:r>
            <a:r>
              <a:rPr sz="2400" dirty="0">
                <a:latin typeface="Gill Sans MT"/>
                <a:cs typeface="Gill Sans MT"/>
              </a:rPr>
              <a:t>U</a:t>
            </a:r>
            <a:r>
              <a:rPr sz="2400" spc="5" dirty="0">
                <a:latin typeface="Gill Sans MT"/>
                <a:cs typeface="Gill Sans MT"/>
              </a:rPr>
              <a:t>M</a:t>
            </a:r>
            <a:r>
              <a:rPr sz="2400" dirty="0">
                <a:latin typeface="Gill Sans MT"/>
                <a:cs typeface="Gill Sans MT"/>
              </a:rPr>
              <a:t>.	</a:t>
            </a:r>
            <a:r>
              <a:rPr sz="2400" b="1" dirty="0">
                <a:latin typeface="Gill Sans MT"/>
                <a:cs typeface="Gill Sans MT"/>
              </a:rPr>
              <a:t>Or</a:t>
            </a:r>
            <a:r>
              <a:rPr sz="2400" b="1" spc="-15" dirty="0">
                <a:latin typeface="Gill Sans MT"/>
                <a:cs typeface="Gill Sans MT"/>
              </a:rPr>
              <a:t>g</a:t>
            </a:r>
            <a:r>
              <a:rPr sz="2400" b="1" dirty="0">
                <a:latin typeface="Gill Sans MT"/>
                <a:cs typeface="Gill Sans MT"/>
              </a:rPr>
              <a:t>anizaç</a:t>
            </a:r>
            <a:r>
              <a:rPr sz="2400" b="1" spc="-10" dirty="0">
                <a:latin typeface="Gill Sans MT"/>
                <a:cs typeface="Gill Sans MT"/>
              </a:rPr>
              <a:t>ã</a:t>
            </a:r>
            <a:r>
              <a:rPr sz="2400" b="1" dirty="0">
                <a:latin typeface="Gill Sans MT"/>
                <a:cs typeface="Gill Sans MT"/>
              </a:rPr>
              <a:t>o	Es</a:t>
            </a:r>
            <a:r>
              <a:rPr sz="2400" b="1" spc="-10" dirty="0">
                <a:latin typeface="Gill Sans MT"/>
                <a:cs typeface="Gill Sans MT"/>
              </a:rPr>
              <a:t>t</a:t>
            </a:r>
            <a:r>
              <a:rPr sz="2400" b="1" spc="-5" dirty="0">
                <a:latin typeface="Gill Sans MT"/>
                <a:cs typeface="Gill Sans MT"/>
              </a:rPr>
              <a:t>rutura</a:t>
            </a:r>
            <a:r>
              <a:rPr sz="2400" b="1" dirty="0">
                <a:latin typeface="Gill Sans MT"/>
                <a:cs typeface="Gill Sans MT"/>
              </a:rPr>
              <a:t>da	</a:t>
            </a:r>
            <a:r>
              <a:rPr sz="2400" b="1" spc="-10" dirty="0">
                <a:latin typeface="Gill Sans MT"/>
                <a:cs typeface="Gill Sans MT"/>
              </a:rPr>
              <a:t>de  </a:t>
            </a:r>
            <a:r>
              <a:rPr sz="2400" b="1" dirty="0">
                <a:latin typeface="Gill Sans MT"/>
                <a:cs typeface="Gill Sans MT"/>
              </a:rPr>
              <a:t>Computado</a:t>
            </a:r>
            <a:r>
              <a:rPr sz="2400" b="1" spc="-45" dirty="0">
                <a:latin typeface="Gill Sans MT"/>
                <a:cs typeface="Gill Sans MT"/>
              </a:rPr>
              <a:t>r</a:t>
            </a:r>
            <a:r>
              <a:rPr sz="2400" b="1" dirty="0">
                <a:latin typeface="Gill Sans MT"/>
                <a:cs typeface="Gill Sans MT"/>
              </a:rPr>
              <a:t>e</a:t>
            </a:r>
            <a:r>
              <a:rPr sz="2400" b="1" spc="-10" dirty="0">
                <a:latin typeface="Gill Sans MT"/>
                <a:cs typeface="Gill Sans MT"/>
              </a:rPr>
              <a:t>s</a:t>
            </a:r>
            <a:r>
              <a:rPr sz="2400" b="1" dirty="0">
                <a:latin typeface="Gill Sans MT"/>
                <a:cs typeface="Gill Sans MT"/>
              </a:rPr>
              <a:t>.		</a:t>
            </a:r>
            <a:r>
              <a:rPr sz="2400" spc="-5" dirty="0">
                <a:latin typeface="Gill Sans MT"/>
                <a:cs typeface="Gill Sans MT"/>
              </a:rPr>
              <a:t>5</a:t>
            </a:r>
            <a:r>
              <a:rPr sz="2400" dirty="0">
                <a:latin typeface="Gill Sans MT"/>
                <a:cs typeface="Gill Sans MT"/>
              </a:rPr>
              <a:t>°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d</a:t>
            </a:r>
            <a:r>
              <a:rPr sz="2400" dirty="0">
                <a:latin typeface="Gill Sans MT"/>
                <a:cs typeface="Gill Sans MT"/>
              </a:rPr>
              <a:t>.,	</a:t>
            </a:r>
            <a:r>
              <a:rPr sz="2400" spc="-5" dirty="0">
                <a:latin typeface="Gill Sans MT"/>
                <a:cs typeface="Gill Sans MT"/>
              </a:rPr>
              <a:t>Ed</a:t>
            </a:r>
            <a:r>
              <a:rPr sz="2400" dirty="0">
                <a:latin typeface="Gill Sans MT"/>
                <a:cs typeface="Gill Sans MT"/>
              </a:rPr>
              <a:t>.</a:t>
            </a:r>
            <a:r>
              <a:rPr sz="2400" spc="-260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P</a:t>
            </a:r>
            <a:r>
              <a:rPr sz="2400" dirty="0">
                <a:latin typeface="Gill Sans MT"/>
                <a:cs typeface="Gill Sans MT"/>
              </a:rPr>
              <a:t>ea</a:t>
            </a:r>
            <a:r>
              <a:rPr sz="2400" spc="-10" dirty="0">
                <a:latin typeface="Gill Sans MT"/>
                <a:cs typeface="Gill Sans MT"/>
              </a:rPr>
              <a:t>r</a:t>
            </a:r>
            <a:r>
              <a:rPr sz="2400" dirty="0">
                <a:latin typeface="Gill Sans MT"/>
                <a:cs typeface="Gill Sans MT"/>
              </a:rPr>
              <a:t>son</a:t>
            </a:r>
            <a:r>
              <a:rPr sz="2400" spc="-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Education,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2011</a:t>
            </a:r>
            <a:r>
              <a:rPr sz="2400" dirty="0">
                <a:latin typeface="Gill Sans MT"/>
                <a:cs typeface="Gill Sans MT"/>
              </a:rPr>
              <a:t>.</a:t>
            </a:r>
            <a:endParaRPr sz="2400">
              <a:latin typeface="Gill Sans MT"/>
              <a:cs typeface="Gill Sans MT"/>
            </a:endParaRPr>
          </a:p>
          <a:p>
            <a:pPr marL="295910" marR="7620" indent="-283845">
              <a:lnSpc>
                <a:spcPct val="140000"/>
              </a:lnSpc>
              <a:spcBef>
                <a:spcPts val="1205"/>
              </a:spcBef>
              <a:buSzPct val="79166"/>
              <a:buFont typeface="Wingdings 2"/>
              <a:buChar char=""/>
              <a:tabLst>
                <a:tab pos="295910" algn="l"/>
                <a:tab pos="296545" algn="l"/>
                <a:tab pos="1971039" algn="l"/>
                <a:tab pos="3054350" algn="l"/>
                <a:tab pos="3531870" algn="l"/>
                <a:tab pos="4917440" algn="l"/>
                <a:tab pos="5249545" algn="l"/>
                <a:tab pos="7219315" algn="l"/>
              </a:tabLst>
            </a:pPr>
            <a:r>
              <a:rPr sz="2400" dirty="0">
                <a:latin typeface="Gill Sans MT"/>
                <a:cs typeface="Gill Sans MT"/>
              </a:rPr>
              <a:t>S</a:t>
            </a:r>
            <a:r>
              <a:rPr sz="2400" spc="-235" dirty="0">
                <a:latin typeface="Gill Sans MT"/>
                <a:cs typeface="Gill Sans MT"/>
              </a:rPr>
              <a:t>T</a:t>
            </a:r>
            <a:r>
              <a:rPr sz="2400" dirty="0">
                <a:latin typeface="Gill Sans MT"/>
                <a:cs typeface="Gill Sans MT"/>
              </a:rPr>
              <a:t>ALLI</a:t>
            </a:r>
            <a:r>
              <a:rPr sz="2400" spc="-10" dirty="0">
                <a:latin typeface="Gill Sans MT"/>
                <a:cs typeface="Gill Sans MT"/>
              </a:rPr>
              <a:t>N</a:t>
            </a:r>
            <a:r>
              <a:rPr sz="2400" spc="-5" dirty="0">
                <a:latin typeface="Gill Sans MT"/>
                <a:cs typeface="Gill Sans MT"/>
              </a:rPr>
              <a:t>GS</a:t>
            </a:r>
            <a:r>
              <a:rPr sz="2400" dirty="0">
                <a:latin typeface="Gill Sans MT"/>
                <a:cs typeface="Gill Sans MT"/>
              </a:rPr>
              <a:t>,	Wilia</a:t>
            </a:r>
            <a:r>
              <a:rPr sz="2400" spc="-10" dirty="0">
                <a:latin typeface="Gill Sans MT"/>
                <a:cs typeface="Gill Sans MT"/>
              </a:rPr>
              <a:t>m</a:t>
            </a:r>
            <a:r>
              <a:rPr sz="2400" dirty="0">
                <a:latin typeface="Gill Sans MT"/>
                <a:cs typeface="Gill Sans MT"/>
              </a:rPr>
              <a:t>.	</a:t>
            </a:r>
            <a:r>
              <a:rPr sz="2400" b="1" spc="-15" dirty="0">
                <a:latin typeface="Gill Sans MT"/>
                <a:cs typeface="Gill Sans MT"/>
              </a:rPr>
              <a:t>A</a:t>
            </a:r>
            <a:r>
              <a:rPr sz="2400" b="1" spc="-35" dirty="0">
                <a:latin typeface="Gill Sans MT"/>
                <a:cs typeface="Gill Sans MT"/>
              </a:rPr>
              <a:t>r</a:t>
            </a:r>
            <a:r>
              <a:rPr sz="2400" b="1" dirty="0">
                <a:latin typeface="Gill Sans MT"/>
                <a:cs typeface="Gill Sans MT"/>
              </a:rPr>
              <a:t>q</a:t>
            </a:r>
            <a:r>
              <a:rPr sz="2400" b="1" spc="5" dirty="0">
                <a:latin typeface="Gill Sans MT"/>
                <a:cs typeface="Gill Sans MT"/>
              </a:rPr>
              <a:t>u</a:t>
            </a:r>
            <a:r>
              <a:rPr sz="2400" b="1" dirty="0">
                <a:latin typeface="Gill Sans MT"/>
                <a:cs typeface="Gill Sans MT"/>
              </a:rPr>
              <a:t>it</a:t>
            </a:r>
            <a:r>
              <a:rPr sz="2400" b="1" spc="-10" dirty="0">
                <a:latin typeface="Gill Sans MT"/>
                <a:cs typeface="Gill Sans MT"/>
              </a:rPr>
              <a:t>e</a:t>
            </a:r>
            <a:r>
              <a:rPr sz="2400" b="1" dirty="0">
                <a:latin typeface="Gill Sans MT"/>
                <a:cs typeface="Gill Sans MT"/>
              </a:rPr>
              <a:t>tu</a:t>
            </a:r>
            <a:r>
              <a:rPr sz="2400" b="1" spc="5" dirty="0">
                <a:latin typeface="Gill Sans MT"/>
                <a:cs typeface="Gill Sans MT"/>
              </a:rPr>
              <a:t>r</a:t>
            </a:r>
            <a:r>
              <a:rPr sz="2400" b="1" dirty="0">
                <a:latin typeface="Gill Sans MT"/>
                <a:cs typeface="Gill Sans MT"/>
              </a:rPr>
              <a:t>a	e	O</a:t>
            </a:r>
            <a:r>
              <a:rPr sz="2400" b="1" spc="5" dirty="0">
                <a:latin typeface="Gill Sans MT"/>
                <a:cs typeface="Gill Sans MT"/>
              </a:rPr>
              <a:t>r</a:t>
            </a:r>
            <a:r>
              <a:rPr sz="2400" b="1" dirty="0">
                <a:latin typeface="Gill Sans MT"/>
                <a:cs typeface="Gill Sans MT"/>
              </a:rPr>
              <a:t>gan</a:t>
            </a:r>
            <a:r>
              <a:rPr sz="2400" b="1" spc="-10" dirty="0">
                <a:latin typeface="Gill Sans MT"/>
                <a:cs typeface="Gill Sans MT"/>
              </a:rPr>
              <a:t>i</a:t>
            </a:r>
            <a:r>
              <a:rPr sz="2400" b="1" dirty="0">
                <a:latin typeface="Gill Sans MT"/>
                <a:cs typeface="Gill Sans MT"/>
              </a:rPr>
              <a:t>zação	de  Com</a:t>
            </a:r>
            <a:r>
              <a:rPr sz="2400" b="1" spc="5" dirty="0">
                <a:latin typeface="Gill Sans MT"/>
                <a:cs typeface="Gill Sans MT"/>
              </a:rPr>
              <a:t>p</a:t>
            </a:r>
            <a:r>
              <a:rPr sz="2400" b="1" dirty="0">
                <a:latin typeface="Gill Sans MT"/>
                <a:cs typeface="Gill Sans MT"/>
              </a:rPr>
              <a:t>utado</a:t>
            </a:r>
            <a:r>
              <a:rPr sz="2400" b="1" spc="-45" dirty="0">
                <a:latin typeface="Gill Sans MT"/>
                <a:cs typeface="Gill Sans MT"/>
              </a:rPr>
              <a:t>r</a:t>
            </a:r>
            <a:r>
              <a:rPr sz="2400" b="1" dirty="0">
                <a:latin typeface="Gill Sans MT"/>
                <a:cs typeface="Gill Sans MT"/>
              </a:rPr>
              <a:t>e</a:t>
            </a:r>
            <a:r>
              <a:rPr sz="2400" b="1" spc="-5" dirty="0">
                <a:latin typeface="Gill Sans MT"/>
                <a:cs typeface="Gill Sans MT"/>
              </a:rPr>
              <a:t>s</a:t>
            </a:r>
            <a:r>
              <a:rPr sz="2400" b="1" dirty="0">
                <a:latin typeface="Gill Sans MT"/>
                <a:cs typeface="Gill Sans MT"/>
              </a:rPr>
              <a:t>.</a:t>
            </a:r>
            <a:r>
              <a:rPr sz="2400" b="1" spc="-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8°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ed.,	Ed.</a:t>
            </a:r>
            <a:r>
              <a:rPr sz="2400" spc="-260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P</a:t>
            </a:r>
            <a:r>
              <a:rPr sz="2400" dirty="0">
                <a:latin typeface="Gill Sans MT"/>
                <a:cs typeface="Gill Sans MT"/>
              </a:rPr>
              <a:t>ears</a:t>
            </a:r>
            <a:r>
              <a:rPr sz="2400" spc="-10" dirty="0">
                <a:latin typeface="Gill Sans MT"/>
                <a:cs typeface="Gill Sans MT"/>
              </a:rPr>
              <a:t>o</a:t>
            </a:r>
            <a:r>
              <a:rPr sz="2400" dirty="0">
                <a:latin typeface="Gill Sans MT"/>
                <a:cs typeface="Gill Sans MT"/>
              </a:rPr>
              <a:t>n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Education,</a:t>
            </a:r>
            <a:r>
              <a:rPr sz="2400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2010.</a:t>
            </a:r>
            <a:endParaRPr sz="2400">
              <a:latin typeface="Gill Sans MT"/>
              <a:cs typeface="Gill Sans MT"/>
            </a:endParaRPr>
          </a:p>
          <a:p>
            <a:pPr marL="295910" marR="5080" indent="-283845">
              <a:lnSpc>
                <a:spcPct val="140000"/>
              </a:lnSpc>
              <a:spcBef>
                <a:spcPts val="1200"/>
              </a:spcBef>
              <a:buSzPct val="79166"/>
              <a:buFont typeface="Wingdings 2"/>
              <a:buChar char=""/>
              <a:tabLst>
                <a:tab pos="295910" algn="l"/>
                <a:tab pos="296545" algn="l"/>
                <a:tab pos="1769745" algn="l"/>
                <a:tab pos="2719070" algn="l"/>
                <a:tab pos="3448050" algn="l"/>
                <a:tab pos="3929379" algn="l"/>
                <a:tab pos="5499735" algn="l"/>
                <a:tab pos="5912485" algn="l"/>
                <a:tab pos="7221855" algn="l"/>
              </a:tabLst>
            </a:pPr>
            <a:r>
              <a:rPr sz="2400" dirty="0">
                <a:latin typeface="Gill Sans MT"/>
                <a:cs typeface="Gill Sans MT"/>
              </a:rPr>
              <a:t>Patt</a:t>
            </a:r>
            <a:r>
              <a:rPr sz="2400" spc="5" dirty="0">
                <a:latin typeface="Gill Sans MT"/>
                <a:cs typeface="Gill Sans MT"/>
              </a:rPr>
              <a:t>e</a:t>
            </a:r>
            <a:r>
              <a:rPr sz="2400" dirty="0">
                <a:latin typeface="Gill Sans MT"/>
                <a:cs typeface="Gill Sans MT"/>
              </a:rPr>
              <a:t>rs</a:t>
            </a:r>
            <a:r>
              <a:rPr sz="2400" spc="-10" dirty="0">
                <a:latin typeface="Gill Sans MT"/>
                <a:cs typeface="Gill Sans MT"/>
              </a:rPr>
              <a:t>o</a:t>
            </a:r>
            <a:r>
              <a:rPr sz="2400" dirty="0">
                <a:latin typeface="Gill Sans MT"/>
                <a:cs typeface="Gill Sans MT"/>
              </a:rPr>
              <a:t>n,	D</a:t>
            </a:r>
            <a:r>
              <a:rPr sz="2400" spc="-90" dirty="0">
                <a:latin typeface="Gill Sans MT"/>
                <a:cs typeface="Gill Sans MT"/>
              </a:rPr>
              <a:t>a</a:t>
            </a:r>
            <a:r>
              <a:rPr sz="2400" dirty="0">
                <a:latin typeface="Gill Sans MT"/>
                <a:cs typeface="Gill Sans MT"/>
              </a:rPr>
              <a:t>vid	</a:t>
            </a:r>
            <a:r>
              <a:rPr sz="2400" spc="-5" dirty="0">
                <a:latin typeface="Gill Sans MT"/>
                <a:cs typeface="Gill Sans MT"/>
              </a:rPr>
              <a:t>A</a:t>
            </a:r>
            <a:r>
              <a:rPr sz="2400" dirty="0">
                <a:latin typeface="Gill Sans MT"/>
                <a:cs typeface="Gill Sans MT"/>
              </a:rPr>
              <a:t>.	</a:t>
            </a:r>
            <a:r>
              <a:rPr sz="2400" b="1" dirty="0">
                <a:latin typeface="Gill Sans MT"/>
                <a:cs typeface="Gill Sans MT"/>
              </a:rPr>
              <a:t>O</a:t>
            </a:r>
            <a:r>
              <a:rPr sz="2400" b="1" spc="5" dirty="0">
                <a:latin typeface="Gill Sans MT"/>
                <a:cs typeface="Gill Sans MT"/>
              </a:rPr>
              <a:t>r</a:t>
            </a:r>
            <a:r>
              <a:rPr sz="2400" b="1" dirty="0">
                <a:latin typeface="Gill Sans MT"/>
                <a:cs typeface="Gill Sans MT"/>
              </a:rPr>
              <a:t>ganização	e	P</a:t>
            </a:r>
            <a:r>
              <a:rPr sz="2400" b="1" spc="-70" dirty="0">
                <a:latin typeface="Gill Sans MT"/>
                <a:cs typeface="Gill Sans MT"/>
              </a:rPr>
              <a:t>r</a:t>
            </a:r>
            <a:r>
              <a:rPr sz="2400" b="1" spc="-5" dirty="0">
                <a:latin typeface="Gill Sans MT"/>
                <a:cs typeface="Gill Sans MT"/>
              </a:rPr>
              <a:t>oje</a:t>
            </a:r>
            <a:r>
              <a:rPr sz="2400" b="1" spc="-10" dirty="0">
                <a:latin typeface="Gill Sans MT"/>
                <a:cs typeface="Gill Sans MT"/>
              </a:rPr>
              <a:t>t</a:t>
            </a:r>
            <a:r>
              <a:rPr sz="2400" b="1" dirty="0">
                <a:latin typeface="Gill Sans MT"/>
                <a:cs typeface="Gill Sans MT"/>
              </a:rPr>
              <a:t>o	de  Com</a:t>
            </a:r>
            <a:r>
              <a:rPr sz="2400" b="1" spc="5" dirty="0">
                <a:latin typeface="Gill Sans MT"/>
                <a:cs typeface="Gill Sans MT"/>
              </a:rPr>
              <a:t>p</a:t>
            </a:r>
            <a:r>
              <a:rPr sz="2400" b="1" dirty="0">
                <a:latin typeface="Gill Sans MT"/>
                <a:cs typeface="Gill Sans MT"/>
              </a:rPr>
              <a:t>utado</a:t>
            </a:r>
            <a:r>
              <a:rPr sz="2400" b="1" spc="-45" dirty="0">
                <a:latin typeface="Gill Sans MT"/>
                <a:cs typeface="Gill Sans MT"/>
              </a:rPr>
              <a:t>r</a:t>
            </a:r>
            <a:r>
              <a:rPr sz="2400" b="1" dirty="0">
                <a:latin typeface="Gill Sans MT"/>
                <a:cs typeface="Gill Sans MT"/>
              </a:rPr>
              <a:t>e</a:t>
            </a:r>
            <a:r>
              <a:rPr sz="2400" b="1" spc="-5" dirty="0">
                <a:latin typeface="Gill Sans MT"/>
                <a:cs typeface="Gill Sans MT"/>
              </a:rPr>
              <a:t>s</a:t>
            </a:r>
            <a:r>
              <a:rPr sz="2400" b="1" dirty="0">
                <a:latin typeface="Gill Sans MT"/>
                <a:cs typeface="Gill Sans MT"/>
              </a:rPr>
              <a:t>.</a:t>
            </a:r>
            <a:r>
              <a:rPr sz="2400" b="1" spc="-25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3°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Ediçã</a:t>
            </a:r>
            <a:r>
              <a:rPr sz="2400" spc="-80" dirty="0">
                <a:latin typeface="Gill Sans MT"/>
                <a:cs typeface="Gill Sans MT"/>
              </a:rPr>
              <a:t>o</a:t>
            </a:r>
            <a:r>
              <a:rPr sz="2400" dirty="0">
                <a:latin typeface="Gill Sans MT"/>
                <a:cs typeface="Gill Sans MT"/>
              </a:rPr>
              <a:t>,	Ed.</a:t>
            </a:r>
            <a:r>
              <a:rPr sz="2400" spc="-26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Els</a:t>
            </a:r>
            <a:r>
              <a:rPr sz="2400" spc="-35" dirty="0">
                <a:latin typeface="Gill Sans MT"/>
                <a:cs typeface="Gill Sans MT"/>
              </a:rPr>
              <a:t>e</a:t>
            </a:r>
            <a:r>
              <a:rPr sz="2400" dirty="0">
                <a:latin typeface="Gill Sans MT"/>
                <a:cs typeface="Gill Sans MT"/>
              </a:rPr>
              <a:t>vi</a:t>
            </a:r>
            <a:r>
              <a:rPr sz="2400" spc="5" dirty="0">
                <a:latin typeface="Gill Sans MT"/>
                <a:cs typeface="Gill Sans MT"/>
              </a:rPr>
              <a:t>e</a:t>
            </a:r>
            <a:r>
              <a:rPr sz="2400" spc="-245" dirty="0">
                <a:latin typeface="Gill Sans MT"/>
                <a:cs typeface="Gill Sans MT"/>
              </a:rPr>
              <a:t>r</a:t>
            </a:r>
            <a:r>
              <a:rPr sz="2400" dirty="0">
                <a:latin typeface="Gill Sans MT"/>
                <a:cs typeface="Gill Sans MT"/>
              </a:rPr>
              <a:t>,</a:t>
            </a:r>
            <a:r>
              <a:rPr sz="2400" spc="-254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2005.</a:t>
            </a:r>
            <a:endParaRPr sz="2400">
              <a:latin typeface="Gill Sans MT"/>
              <a:cs typeface="Gill Sans MT"/>
            </a:endParaRPr>
          </a:p>
          <a:p>
            <a:pPr marL="295910" marR="6350" indent="-283845">
              <a:lnSpc>
                <a:spcPct val="140000"/>
              </a:lnSpc>
              <a:spcBef>
                <a:spcPts val="1205"/>
              </a:spcBef>
              <a:buSzPct val="79166"/>
              <a:buFont typeface="Wingdings 2"/>
              <a:buChar char=""/>
              <a:tabLst>
                <a:tab pos="295910" algn="l"/>
                <a:tab pos="296545" algn="l"/>
                <a:tab pos="2164715" algn="l"/>
                <a:tab pos="2856230" algn="l"/>
                <a:tab pos="4399280" algn="l"/>
                <a:tab pos="5080000" algn="l"/>
                <a:tab pos="7220584" algn="l"/>
              </a:tabLst>
            </a:pPr>
            <a:r>
              <a:rPr sz="2400" b="1" dirty="0">
                <a:latin typeface="Gill Sans MT"/>
                <a:cs typeface="Gill Sans MT"/>
              </a:rPr>
              <a:t>Ad</a:t>
            </a:r>
            <a:r>
              <a:rPr sz="2400" b="1" spc="-25" dirty="0">
                <a:latin typeface="Gill Sans MT"/>
                <a:cs typeface="Gill Sans MT"/>
              </a:rPr>
              <a:t>a</a:t>
            </a:r>
            <a:r>
              <a:rPr sz="2400" b="1" dirty="0">
                <a:latin typeface="Gill Sans MT"/>
                <a:cs typeface="Gill Sans MT"/>
              </a:rPr>
              <a:t>ptação	</a:t>
            </a:r>
            <a:r>
              <a:rPr sz="2400" b="1" spc="-10" dirty="0">
                <a:latin typeface="Gill Sans MT"/>
                <a:cs typeface="Gill Sans MT"/>
              </a:rPr>
              <a:t>d</a:t>
            </a:r>
            <a:r>
              <a:rPr sz="2400" b="1" dirty="0">
                <a:latin typeface="Gill Sans MT"/>
                <a:cs typeface="Gill Sans MT"/>
              </a:rPr>
              <a:t>o	m</a:t>
            </a:r>
            <a:r>
              <a:rPr sz="2400" b="1" spc="-10" dirty="0">
                <a:latin typeface="Gill Sans MT"/>
                <a:cs typeface="Gill Sans MT"/>
              </a:rPr>
              <a:t>a</a:t>
            </a:r>
            <a:r>
              <a:rPr sz="2400" b="1" dirty="0">
                <a:latin typeface="Gill Sans MT"/>
                <a:cs typeface="Gill Sans MT"/>
              </a:rPr>
              <a:t>teri</a:t>
            </a:r>
            <a:r>
              <a:rPr sz="2400" b="1" spc="-10" dirty="0">
                <a:latin typeface="Gill Sans MT"/>
                <a:cs typeface="Gill Sans MT"/>
              </a:rPr>
              <a:t>a</a:t>
            </a:r>
            <a:r>
              <a:rPr sz="2400" b="1" dirty="0">
                <a:latin typeface="Gill Sans MT"/>
                <a:cs typeface="Gill Sans MT"/>
              </a:rPr>
              <a:t>l	de	Organi</a:t>
            </a:r>
            <a:r>
              <a:rPr sz="2400" b="1" spc="-15" dirty="0">
                <a:latin typeface="Gill Sans MT"/>
                <a:cs typeface="Gill Sans MT"/>
              </a:rPr>
              <a:t>z</a:t>
            </a:r>
            <a:r>
              <a:rPr sz="2400" b="1" dirty="0">
                <a:latin typeface="Gill Sans MT"/>
                <a:cs typeface="Gill Sans MT"/>
              </a:rPr>
              <a:t>ação	de  comp</a:t>
            </a:r>
            <a:r>
              <a:rPr sz="2400" b="1" spc="5" dirty="0">
                <a:latin typeface="Gill Sans MT"/>
                <a:cs typeface="Gill Sans MT"/>
              </a:rPr>
              <a:t>u</a:t>
            </a:r>
            <a:r>
              <a:rPr sz="2400" b="1" dirty="0">
                <a:latin typeface="Gill Sans MT"/>
                <a:cs typeface="Gill Sans MT"/>
              </a:rPr>
              <a:t>tado</a:t>
            </a:r>
            <a:r>
              <a:rPr sz="2400" b="1" spc="-45" dirty="0">
                <a:latin typeface="Gill Sans MT"/>
                <a:cs typeface="Gill Sans MT"/>
              </a:rPr>
              <a:t>r</a:t>
            </a:r>
            <a:r>
              <a:rPr sz="2400" b="1" dirty="0">
                <a:latin typeface="Gill Sans MT"/>
                <a:cs typeface="Gill Sans MT"/>
              </a:rPr>
              <a:t>e</a:t>
            </a:r>
            <a:r>
              <a:rPr sz="2400" b="1" spc="-10" dirty="0">
                <a:latin typeface="Gill Sans MT"/>
                <a:cs typeface="Gill Sans MT"/>
              </a:rPr>
              <a:t>s</a:t>
            </a:r>
            <a:r>
              <a:rPr sz="2400" b="1" dirty="0">
                <a:latin typeface="Gill Sans MT"/>
                <a:cs typeface="Gill Sans MT"/>
              </a:rPr>
              <a:t>,</a:t>
            </a:r>
            <a:r>
              <a:rPr sz="2400" b="1" spc="-260" dirty="0">
                <a:latin typeface="Gill Sans MT"/>
                <a:cs typeface="Gill Sans MT"/>
              </a:rPr>
              <a:t> </a:t>
            </a:r>
            <a:r>
              <a:rPr sz="2400" b="1" dirty="0">
                <a:latin typeface="Gill Sans MT"/>
                <a:cs typeface="Gill Sans MT"/>
              </a:rPr>
              <a:t>Mo</a:t>
            </a:r>
            <a:r>
              <a:rPr sz="2400" b="1" spc="5" dirty="0">
                <a:latin typeface="Gill Sans MT"/>
                <a:cs typeface="Gill Sans MT"/>
              </a:rPr>
              <a:t>r</a:t>
            </a:r>
            <a:r>
              <a:rPr sz="2400" b="1" dirty="0">
                <a:latin typeface="Gill Sans MT"/>
                <a:cs typeface="Gill Sans MT"/>
              </a:rPr>
              <a:t>g</a:t>
            </a:r>
            <a:r>
              <a:rPr sz="2400" b="1" spc="-10" dirty="0">
                <a:latin typeface="Gill Sans MT"/>
                <a:cs typeface="Gill Sans MT"/>
              </a:rPr>
              <a:t>a</a:t>
            </a:r>
            <a:r>
              <a:rPr sz="2400" b="1" dirty="0">
                <a:latin typeface="Gill Sans MT"/>
                <a:cs typeface="Gill Sans MT"/>
              </a:rPr>
              <a:t>na</a:t>
            </a:r>
            <a:r>
              <a:rPr sz="2400" b="1" spc="10" dirty="0">
                <a:latin typeface="Gill Sans MT"/>
                <a:cs typeface="Gill Sans MT"/>
              </a:rPr>
              <a:t> </a:t>
            </a:r>
            <a:r>
              <a:rPr sz="2400" b="1" dirty="0">
                <a:latin typeface="Gill Sans MT"/>
                <a:cs typeface="Gill Sans MT"/>
              </a:rPr>
              <a:t>Dini</a:t>
            </a:r>
            <a:r>
              <a:rPr sz="2400" b="1" spc="-10" dirty="0">
                <a:latin typeface="Gill Sans MT"/>
                <a:cs typeface="Gill Sans MT"/>
              </a:rPr>
              <a:t>z</a:t>
            </a:r>
            <a:r>
              <a:rPr sz="2400" b="1" dirty="0">
                <a:latin typeface="Gill Sans MT"/>
                <a:cs typeface="Gill Sans MT"/>
              </a:rPr>
              <a:t>,</a:t>
            </a:r>
            <a:r>
              <a:rPr sz="2400" b="1" spc="-240" dirty="0">
                <a:latin typeface="Gill Sans MT"/>
                <a:cs typeface="Gill Sans MT"/>
              </a:rPr>
              <a:t> </a:t>
            </a:r>
            <a:r>
              <a:rPr sz="2400" b="1" spc="-5" dirty="0">
                <a:latin typeface="Gill Sans MT"/>
                <a:cs typeface="Gill Sans MT"/>
              </a:rPr>
              <a:t>U</a:t>
            </a:r>
            <a:r>
              <a:rPr sz="2400" b="1" dirty="0">
                <a:latin typeface="Gill Sans MT"/>
                <a:cs typeface="Gill Sans MT"/>
              </a:rPr>
              <a:t>NIRI</a:t>
            </a:r>
            <a:r>
              <a:rPr sz="2400" b="1" spc="-140" dirty="0">
                <a:latin typeface="Gill Sans MT"/>
                <a:cs typeface="Gill Sans MT"/>
              </a:rPr>
              <a:t>O</a:t>
            </a:r>
            <a:r>
              <a:rPr sz="2400" b="1" dirty="0">
                <a:latin typeface="Gill Sans MT"/>
                <a:cs typeface="Gill Sans MT"/>
              </a:rPr>
              <a:t>,</a:t>
            </a:r>
            <a:r>
              <a:rPr sz="2400" b="1" spc="-5" dirty="0">
                <a:latin typeface="Gill Sans MT"/>
                <a:cs typeface="Gill Sans MT"/>
              </a:rPr>
              <a:t>2010</a:t>
            </a:r>
            <a:r>
              <a:rPr sz="2400" b="1" dirty="0">
                <a:latin typeface="Gill Sans MT"/>
                <a:cs typeface="Gill Sans MT"/>
              </a:rPr>
              <a:t>;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53982" y="653592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BC708"/>
                </a:solidFill>
                <a:latin typeface="Gill Sans MT"/>
                <a:cs typeface="Gill Sans MT"/>
              </a:rPr>
              <a:t>26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7963" y="6357010"/>
            <a:ext cx="1953895" cy="197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spcBef>
                <a:spcPts val="100"/>
              </a:spcBef>
            </a:pPr>
            <a:endParaRPr lang="pt-BR" sz="1200" spc="-5" dirty="0">
              <a:solidFill>
                <a:srgbClr val="6BC708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484114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8533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Marcos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arquitetura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8410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Alguns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marcos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desenvolvimento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computador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digital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moderno: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9663" y="2564892"/>
            <a:ext cx="8388350" cy="3888104"/>
            <a:chOff x="359663" y="2564892"/>
            <a:chExt cx="8388350" cy="3888104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663" y="2924556"/>
              <a:ext cx="8388096" cy="35280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663" y="2564892"/>
              <a:ext cx="8369808" cy="35966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484114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8533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Marcos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arquitetura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8410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Alguns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marcos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</a:t>
            </a:r>
            <a:r>
              <a:rPr sz="2400" spc="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desenvolvimento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</a:t>
            </a:r>
            <a:r>
              <a:rPr sz="2400" spc="2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computador</a:t>
            </a:r>
            <a:r>
              <a:rPr sz="2400" spc="3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digital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moderno: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9905" y="2493264"/>
            <a:ext cx="8461375" cy="4032885"/>
            <a:chOff x="359905" y="2493264"/>
            <a:chExt cx="8461375" cy="403288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292" y="2852928"/>
              <a:ext cx="8389620" cy="36728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905" y="2493264"/>
              <a:ext cx="8424418" cy="35966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3813810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31851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zoológico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dos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84131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Moore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prevê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um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aumento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anual</a:t>
            </a:r>
            <a:r>
              <a:rPr sz="2400" dirty="0">
                <a:latin typeface="Arial"/>
                <a:cs typeface="Arial"/>
              </a:rPr>
              <a:t> 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60%</a:t>
            </a:r>
            <a:r>
              <a:rPr sz="2400" spc="66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no 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número de </a:t>
            </a:r>
            <a:r>
              <a:rPr sz="2400" dirty="0">
                <a:latin typeface="Arial"/>
                <a:cs typeface="Arial"/>
              </a:rPr>
              <a:t>transistores </a:t>
            </a:r>
            <a:r>
              <a:rPr sz="2400" spc="-5" dirty="0">
                <a:latin typeface="Arial"/>
                <a:cs typeface="Arial"/>
              </a:rPr>
              <a:t>que podem ser colocados em </a:t>
            </a:r>
            <a:r>
              <a:rPr sz="2400" spc="-10" dirty="0">
                <a:latin typeface="Arial"/>
                <a:cs typeface="Arial"/>
              </a:rPr>
              <a:t>um </a:t>
            </a:r>
            <a:r>
              <a:rPr sz="2400" spc="-5" dirty="0">
                <a:latin typeface="Arial"/>
                <a:cs typeface="Arial"/>
              </a:rPr>
              <a:t> chip.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1975" y="2564892"/>
            <a:ext cx="6876288" cy="39243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3813810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31851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zoológico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dos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2020570"/>
            <a:ext cx="651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25" dirty="0">
                <a:latin typeface="Arial"/>
                <a:cs typeface="Arial"/>
              </a:rPr>
              <a:t>Tipos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computador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disponíveis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atualmente.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408" y="3069335"/>
            <a:ext cx="8676132" cy="273557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3813810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31851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zoológico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dos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2945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000125" algn="l"/>
              </a:tabLst>
            </a:pPr>
            <a:r>
              <a:rPr sz="2400" dirty="0">
                <a:latin typeface="Arial"/>
                <a:cs typeface="Arial"/>
              </a:rPr>
              <a:t>Os	comp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tadores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327" y="1654251"/>
            <a:ext cx="3147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0855" algn="l"/>
                <a:tab pos="2338070" algn="l"/>
              </a:tabLst>
            </a:pPr>
            <a:r>
              <a:rPr sz="2400" dirty="0">
                <a:latin typeface="Arial"/>
                <a:cs typeface="Arial"/>
              </a:rPr>
              <a:t>emb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tidos,	</a:t>
            </a:r>
            <a:r>
              <a:rPr sz="2400" spc="-5" dirty="0">
                <a:latin typeface="Arial"/>
                <a:cs typeface="Arial"/>
              </a:rPr>
              <a:t>à</a:t>
            </a:r>
            <a:r>
              <a:rPr sz="2400" dirty="0">
                <a:latin typeface="Arial"/>
                <a:cs typeface="Arial"/>
              </a:rPr>
              <a:t>s	vez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145" y="1654251"/>
            <a:ext cx="1857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inados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404" y="2020570"/>
            <a:ext cx="8070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361054" algn="l"/>
                <a:tab pos="5186680" algn="l"/>
                <a:tab pos="5909945" algn="l"/>
                <a:tab pos="7887970" algn="l"/>
              </a:tabLst>
            </a:pPr>
            <a:r>
              <a:rPr sz="2400" b="1" dirty="0">
                <a:latin typeface="Arial"/>
                <a:cs typeface="Arial"/>
              </a:rPr>
              <a:t>microcontrolad</a:t>
            </a:r>
            <a:r>
              <a:rPr sz="2400" b="1" spc="-10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res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5" dirty="0">
                <a:latin typeface="Arial"/>
                <a:cs typeface="Arial"/>
              </a:rPr>
              <a:t>gerenciam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positivos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e  manipulam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interface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usuário.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200" y="3118230"/>
            <a:ext cx="282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134110" algn="l"/>
              </a:tabLst>
            </a:pPr>
            <a:r>
              <a:rPr sz="2400" spc="-5" dirty="0">
                <a:latin typeface="Arial"/>
                <a:cs typeface="Arial"/>
              </a:rPr>
              <a:t>São	encontrados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9690" y="3118230"/>
            <a:ext cx="537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5005" algn="l"/>
                <a:tab pos="1862455" algn="l"/>
                <a:tab pos="3440429" algn="l"/>
                <a:tab pos="4016375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grande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varieda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ap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relhos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200" y="3483991"/>
            <a:ext cx="5096510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diferentes,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seguintes: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Eletrodomésticos.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4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Aparelhos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 comunicação.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405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Periféricos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computadores.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4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Equipamentos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entretenimento.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3813810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31851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zoológico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dos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0200" y="2020570"/>
            <a:ext cx="7198359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Aparelhos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reprodução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imagens.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Equipamentos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médicos.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Sistemas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armamentos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militares.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Dispositivos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vendas.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Courier New"/>
              <a:buChar char="o"/>
              <a:tabLst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Brinquedos.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Um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nível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acima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estão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máquinas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videogame.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9141460" cy="6858000"/>
            <a:chOff x="1523" y="0"/>
            <a:chExt cx="9141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9140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8307"/>
              <a:ext cx="5372862" cy="9121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665987"/>
              <a:ext cx="3345941" cy="91211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0200" y="288416"/>
            <a:ext cx="474154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Exemplos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famílias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computadores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654251"/>
            <a:ext cx="65874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284480">
              <a:lnSpc>
                <a:spcPct val="100000"/>
              </a:lnSpc>
              <a:spcBef>
                <a:spcPts val="100"/>
              </a:spcBef>
              <a:buFont typeface="Wingdings 2"/>
              <a:buChar char=""/>
              <a:tabLst>
                <a:tab pos="379095" algn="l"/>
              </a:tabLst>
            </a:pPr>
            <a:r>
              <a:rPr sz="2400" b="1" dirty="0">
                <a:latin typeface="Arial"/>
                <a:cs typeface="Arial"/>
              </a:rPr>
              <a:t>Arquitetura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x86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Principais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membros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família de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CPUs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Intel.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868" y="2493264"/>
            <a:ext cx="8424672" cy="414680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slide</a:t>
            </a:r>
            <a:r>
              <a:rPr spc="-45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2014</a:t>
            </a:r>
            <a:r>
              <a:rPr spc="-10" dirty="0"/>
              <a:t> </a:t>
            </a:r>
            <a:r>
              <a:rPr spc="-15" dirty="0"/>
              <a:t>Pearson.Todos</a:t>
            </a:r>
            <a:r>
              <a:rPr dirty="0"/>
              <a:t> os</a:t>
            </a:r>
            <a:r>
              <a:rPr spc="-5" dirty="0"/>
              <a:t> direitos</a:t>
            </a:r>
            <a:r>
              <a:rPr spc="-20" dirty="0"/>
              <a:t> </a:t>
            </a:r>
            <a:r>
              <a:rPr dirty="0"/>
              <a:t>reservados.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1190</Words>
  <Application>Microsoft Office PowerPoint</Application>
  <PresentationFormat>Apresentação na tela (4:3)</PresentationFormat>
  <Paragraphs>208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Office Theme</vt:lpstr>
      <vt:lpstr>Apresentação do PowerPoint</vt:lpstr>
      <vt:lpstr>Marcos da arquitetura de  computadores</vt:lpstr>
      <vt:lpstr>Marcos da arquitetura de  computadores</vt:lpstr>
      <vt:lpstr>Marcos da arquitetura de  computadores</vt:lpstr>
      <vt:lpstr>O zoológico dos  computadores</vt:lpstr>
      <vt:lpstr>O zoológico dos  computadores</vt:lpstr>
      <vt:lpstr>O zoológico dos  computadores</vt:lpstr>
      <vt:lpstr>O zoológico dos  computadores</vt:lpstr>
      <vt:lpstr>Exemplos de famílias de  computadores</vt:lpstr>
      <vt:lpstr>Exemplos de famílias de  computadores</vt:lpstr>
      <vt:lpstr>Exemplos de famílias de  computadores</vt:lpstr>
      <vt:lpstr>Exemplos de famílias de  computadores</vt:lpstr>
      <vt:lpstr>Exemplos de famílias de  computadores</vt:lpstr>
      <vt:lpstr>Exemplos de famílias de  computadores</vt:lpstr>
      <vt:lpstr>Exemplos de famílias de  computadores</vt:lpstr>
      <vt:lpstr>Exemplos de famílias de  computadores</vt:lpstr>
      <vt:lpstr>Exemplos de famílias de  computadores</vt:lpstr>
      <vt:lpstr>Exemplos de famílias de  computadores</vt:lpstr>
      <vt:lpstr>Exemplos de famílias de  computadores</vt:lpstr>
      <vt:lpstr>Exemplos de famílias de  computadores</vt:lpstr>
      <vt:lpstr>Exemplos de famílias de  computadores</vt:lpstr>
      <vt:lpstr>Unidades métricas</vt:lpstr>
      <vt:lpstr>2.0 HARDWARE E SOFTWARE</vt:lpstr>
      <vt:lpstr>2.0 HARDWARE E SOFTWARE</vt:lpstr>
      <vt:lpstr>2.0 HARDWARE E SOFTWARE</vt:lpstr>
      <vt:lpstr>2.0 HARDWARE E SOFTWARE</vt:lpstr>
      <vt:lpstr>2.0 HARDWARE E SOFTWARE</vt:lpstr>
      <vt:lpstr>2.0 HARDWARE E SOFTWARE</vt:lpstr>
      <vt:lpstr>9.0 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Modelagem de Sistemas</dc:title>
  <dc:creator>tiago façanha</dc:creator>
  <cp:lastModifiedBy>Usuário desconhecido</cp:lastModifiedBy>
  <cp:revision>27</cp:revision>
  <dcterms:created xsi:type="dcterms:W3CDTF">2021-07-15T13:08:02Z</dcterms:created>
  <dcterms:modified xsi:type="dcterms:W3CDTF">2022-03-04T00:58:33Z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2019-09-05T00:00:00Z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2021-07-15T00:00:00Z</vt:filetime>
  </property>
</Properties>
</file>