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46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07A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07A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4607A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505" y="0"/>
                </a:lnTo>
                <a:lnTo>
                  <a:pt x="0" y="819150"/>
                </a:lnTo>
                <a:lnTo>
                  <a:pt x="48635" y="817759"/>
                </a:lnTo>
                <a:lnTo>
                  <a:pt x="96034" y="813638"/>
                </a:lnTo>
                <a:lnTo>
                  <a:pt x="142623" y="806864"/>
                </a:lnTo>
                <a:lnTo>
                  <a:pt x="188327" y="797514"/>
                </a:lnTo>
                <a:lnTo>
                  <a:pt x="233067" y="785664"/>
                </a:lnTo>
                <a:lnTo>
                  <a:pt x="276768" y="771391"/>
                </a:lnTo>
                <a:lnTo>
                  <a:pt x="319353" y="754772"/>
                </a:lnTo>
                <a:lnTo>
                  <a:pt x="360744" y="735885"/>
                </a:lnTo>
                <a:lnTo>
                  <a:pt x="400865" y="714805"/>
                </a:lnTo>
                <a:lnTo>
                  <a:pt x="439639" y="691610"/>
                </a:lnTo>
                <a:lnTo>
                  <a:pt x="476990" y="666377"/>
                </a:lnTo>
                <a:lnTo>
                  <a:pt x="512839" y="639182"/>
                </a:lnTo>
                <a:lnTo>
                  <a:pt x="547112" y="610102"/>
                </a:lnTo>
                <a:lnTo>
                  <a:pt x="579729" y="579215"/>
                </a:lnTo>
                <a:lnTo>
                  <a:pt x="610616" y="546596"/>
                </a:lnTo>
                <a:lnTo>
                  <a:pt x="639695" y="512323"/>
                </a:lnTo>
                <a:lnTo>
                  <a:pt x="666889" y="476473"/>
                </a:lnTo>
                <a:lnTo>
                  <a:pt x="692122" y="439123"/>
                </a:lnTo>
                <a:lnTo>
                  <a:pt x="715316" y="400349"/>
                </a:lnTo>
                <a:lnTo>
                  <a:pt x="736395" y="360228"/>
                </a:lnTo>
                <a:lnTo>
                  <a:pt x="755281" y="318837"/>
                </a:lnTo>
                <a:lnTo>
                  <a:pt x="771899" y="276253"/>
                </a:lnTo>
                <a:lnTo>
                  <a:pt x="786171" y="232553"/>
                </a:lnTo>
                <a:lnTo>
                  <a:pt x="798020" y="187814"/>
                </a:lnTo>
                <a:lnTo>
                  <a:pt x="807370" y="142112"/>
                </a:lnTo>
                <a:lnTo>
                  <a:pt x="814144" y="95524"/>
                </a:lnTo>
                <a:lnTo>
                  <a:pt x="818264" y="48128"/>
                </a:lnTo>
                <a:lnTo>
                  <a:pt x="819655" y="0"/>
                </a:lnTo>
                <a:close/>
              </a:path>
            </a:pathLst>
          </a:custGeom>
          <a:solidFill>
            <a:srgbClr val="EDFFE3">
              <a:alpha val="3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04" y="3810"/>
            <a:ext cx="819785" cy="819150"/>
          </a:xfrm>
          <a:custGeom>
            <a:avLst/>
            <a:gdLst/>
            <a:ahLst/>
            <a:cxnLst/>
            <a:rect l="l" t="t" r="r" b="b"/>
            <a:pathLst>
              <a:path w="819785" h="819150">
                <a:moveTo>
                  <a:pt x="819655" y="0"/>
                </a:moveTo>
                <a:lnTo>
                  <a:pt x="818264" y="48128"/>
                </a:lnTo>
                <a:lnTo>
                  <a:pt x="814144" y="95524"/>
                </a:lnTo>
                <a:lnTo>
                  <a:pt x="807370" y="142112"/>
                </a:lnTo>
                <a:lnTo>
                  <a:pt x="798020" y="187814"/>
                </a:lnTo>
                <a:lnTo>
                  <a:pt x="786171" y="232553"/>
                </a:lnTo>
                <a:lnTo>
                  <a:pt x="771899" y="276253"/>
                </a:lnTo>
                <a:lnTo>
                  <a:pt x="755281" y="318837"/>
                </a:lnTo>
                <a:lnTo>
                  <a:pt x="736395" y="360228"/>
                </a:lnTo>
                <a:lnTo>
                  <a:pt x="715316" y="400349"/>
                </a:lnTo>
                <a:lnTo>
                  <a:pt x="692122" y="439123"/>
                </a:lnTo>
                <a:lnTo>
                  <a:pt x="666889" y="476473"/>
                </a:lnTo>
                <a:lnTo>
                  <a:pt x="639695" y="512323"/>
                </a:lnTo>
                <a:lnTo>
                  <a:pt x="610616" y="546596"/>
                </a:lnTo>
                <a:lnTo>
                  <a:pt x="579729" y="579215"/>
                </a:lnTo>
                <a:lnTo>
                  <a:pt x="547112" y="610102"/>
                </a:lnTo>
                <a:lnTo>
                  <a:pt x="512839" y="639182"/>
                </a:lnTo>
                <a:lnTo>
                  <a:pt x="476990" y="666377"/>
                </a:lnTo>
                <a:lnTo>
                  <a:pt x="439639" y="691610"/>
                </a:lnTo>
                <a:lnTo>
                  <a:pt x="400865" y="714805"/>
                </a:lnTo>
                <a:lnTo>
                  <a:pt x="360744" y="735885"/>
                </a:lnTo>
                <a:lnTo>
                  <a:pt x="319353" y="754772"/>
                </a:lnTo>
                <a:lnTo>
                  <a:pt x="276768" y="771391"/>
                </a:lnTo>
                <a:lnTo>
                  <a:pt x="233067" y="785664"/>
                </a:lnTo>
                <a:lnTo>
                  <a:pt x="188327" y="797514"/>
                </a:lnTo>
                <a:lnTo>
                  <a:pt x="142623" y="806864"/>
                </a:lnTo>
                <a:lnTo>
                  <a:pt x="96034" y="813638"/>
                </a:lnTo>
                <a:lnTo>
                  <a:pt x="48635" y="817759"/>
                </a:lnTo>
                <a:lnTo>
                  <a:pt x="505" y="819150"/>
                </a:lnTo>
                <a:lnTo>
                  <a:pt x="336" y="819150"/>
                </a:lnTo>
                <a:lnTo>
                  <a:pt x="168" y="819150"/>
                </a:lnTo>
                <a:lnTo>
                  <a:pt x="0" y="819150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3175">
            <a:solidFill>
              <a:srgbClr val="7DE9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" y="6095"/>
            <a:ext cx="1783842" cy="178231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67640" y="21335"/>
            <a:ext cx="1704339" cy="1702435"/>
          </a:xfrm>
          <a:custGeom>
            <a:avLst/>
            <a:gdLst/>
            <a:ahLst/>
            <a:cxnLst/>
            <a:rect l="l" t="t" r="r" b="b"/>
            <a:pathLst>
              <a:path w="1704339" h="1702435">
                <a:moveTo>
                  <a:pt x="0" y="851154"/>
                </a:moveTo>
                <a:lnTo>
                  <a:pt x="1348" y="802859"/>
                </a:lnTo>
                <a:lnTo>
                  <a:pt x="5346" y="755271"/>
                </a:lnTo>
                <a:lnTo>
                  <a:pt x="11921" y="708461"/>
                </a:lnTo>
                <a:lnTo>
                  <a:pt x="21002" y="662500"/>
                </a:lnTo>
                <a:lnTo>
                  <a:pt x="32516" y="617462"/>
                </a:lnTo>
                <a:lnTo>
                  <a:pt x="46392" y="573417"/>
                </a:lnTo>
                <a:lnTo>
                  <a:pt x="62557" y="530438"/>
                </a:lnTo>
                <a:lnTo>
                  <a:pt x="80940" y="488596"/>
                </a:lnTo>
                <a:lnTo>
                  <a:pt x="101469" y="447964"/>
                </a:lnTo>
                <a:lnTo>
                  <a:pt x="124072" y="408613"/>
                </a:lnTo>
                <a:lnTo>
                  <a:pt x="148677" y="370615"/>
                </a:lnTo>
                <a:lnTo>
                  <a:pt x="175212" y="334042"/>
                </a:lnTo>
                <a:lnTo>
                  <a:pt x="203605" y="298966"/>
                </a:lnTo>
                <a:lnTo>
                  <a:pt x="233784" y="265459"/>
                </a:lnTo>
                <a:lnTo>
                  <a:pt x="265678" y="233593"/>
                </a:lnTo>
                <a:lnTo>
                  <a:pt x="299214" y="203439"/>
                </a:lnTo>
                <a:lnTo>
                  <a:pt x="334320" y="175070"/>
                </a:lnTo>
                <a:lnTo>
                  <a:pt x="370925" y="148557"/>
                </a:lnTo>
                <a:lnTo>
                  <a:pt x="408957" y="123973"/>
                </a:lnTo>
                <a:lnTo>
                  <a:pt x="448343" y="101388"/>
                </a:lnTo>
                <a:lnTo>
                  <a:pt x="489012" y="80876"/>
                </a:lnTo>
                <a:lnTo>
                  <a:pt x="530892" y="62508"/>
                </a:lnTo>
                <a:lnTo>
                  <a:pt x="573911" y="46355"/>
                </a:lnTo>
                <a:lnTo>
                  <a:pt x="617997" y="32490"/>
                </a:lnTo>
                <a:lnTo>
                  <a:pt x="663078" y="20985"/>
                </a:lnTo>
                <a:lnTo>
                  <a:pt x="709083" y="11912"/>
                </a:lnTo>
                <a:lnTo>
                  <a:pt x="755938" y="5342"/>
                </a:lnTo>
                <a:lnTo>
                  <a:pt x="803573" y="1347"/>
                </a:lnTo>
                <a:lnTo>
                  <a:pt x="851916" y="0"/>
                </a:lnTo>
                <a:lnTo>
                  <a:pt x="900262" y="1347"/>
                </a:lnTo>
                <a:lnTo>
                  <a:pt x="947900" y="5342"/>
                </a:lnTo>
                <a:lnTo>
                  <a:pt x="994758" y="11912"/>
                </a:lnTo>
                <a:lnTo>
                  <a:pt x="1040764" y="20985"/>
                </a:lnTo>
                <a:lnTo>
                  <a:pt x="1085847" y="32490"/>
                </a:lnTo>
                <a:lnTo>
                  <a:pt x="1129935" y="46355"/>
                </a:lnTo>
                <a:lnTo>
                  <a:pt x="1172955" y="62508"/>
                </a:lnTo>
                <a:lnTo>
                  <a:pt x="1214835" y="80876"/>
                </a:lnTo>
                <a:lnTo>
                  <a:pt x="1255505" y="101388"/>
                </a:lnTo>
                <a:lnTo>
                  <a:pt x="1294891" y="123973"/>
                </a:lnTo>
                <a:lnTo>
                  <a:pt x="1332922" y="148557"/>
                </a:lnTo>
                <a:lnTo>
                  <a:pt x="1369527" y="175070"/>
                </a:lnTo>
                <a:lnTo>
                  <a:pt x="1404633" y="203439"/>
                </a:lnTo>
                <a:lnTo>
                  <a:pt x="1438168" y="233593"/>
                </a:lnTo>
                <a:lnTo>
                  <a:pt x="1470061" y="265459"/>
                </a:lnTo>
                <a:lnTo>
                  <a:pt x="1500239" y="298966"/>
                </a:lnTo>
                <a:lnTo>
                  <a:pt x="1528631" y="334042"/>
                </a:lnTo>
                <a:lnTo>
                  <a:pt x="1555164" y="370615"/>
                </a:lnTo>
                <a:lnTo>
                  <a:pt x="1579768" y="408613"/>
                </a:lnTo>
                <a:lnTo>
                  <a:pt x="1602369" y="447964"/>
                </a:lnTo>
                <a:lnTo>
                  <a:pt x="1622897" y="488596"/>
                </a:lnTo>
                <a:lnTo>
                  <a:pt x="1641279" y="530438"/>
                </a:lnTo>
                <a:lnTo>
                  <a:pt x="1657443" y="573417"/>
                </a:lnTo>
                <a:lnTo>
                  <a:pt x="1671318" y="617462"/>
                </a:lnTo>
                <a:lnTo>
                  <a:pt x="1682831" y="662500"/>
                </a:lnTo>
                <a:lnTo>
                  <a:pt x="1691911" y="708461"/>
                </a:lnTo>
                <a:lnTo>
                  <a:pt x="1698486" y="755271"/>
                </a:lnTo>
                <a:lnTo>
                  <a:pt x="1702483" y="802859"/>
                </a:lnTo>
                <a:lnTo>
                  <a:pt x="1703832" y="851154"/>
                </a:lnTo>
                <a:lnTo>
                  <a:pt x="1702483" y="899448"/>
                </a:lnTo>
                <a:lnTo>
                  <a:pt x="1698486" y="947036"/>
                </a:lnTo>
                <a:lnTo>
                  <a:pt x="1691911" y="993846"/>
                </a:lnTo>
                <a:lnTo>
                  <a:pt x="1682831" y="1039807"/>
                </a:lnTo>
                <a:lnTo>
                  <a:pt x="1671318" y="1084845"/>
                </a:lnTo>
                <a:lnTo>
                  <a:pt x="1657443" y="1128890"/>
                </a:lnTo>
                <a:lnTo>
                  <a:pt x="1641279" y="1171869"/>
                </a:lnTo>
                <a:lnTo>
                  <a:pt x="1622897" y="1213711"/>
                </a:lnTo>
                <a:lnTo>
                  <a:pt x="1602369" y="1254343"/>
                </a:lnTo>
                <a:lnTo>
                  <a:pt x="1579768" y="1293694"/>
                </a:lnTo>
                <a:lnTo>
                  <a:pt x="1555164" y="1331692"/>
                </a:lnTo>
                <a:lnTo>
                  <a:pt x="1528631" y="1368265"/>
                </a:lnTo>
                <a:lnTo>
                  <a:pt x="1500239" y="1403341"/>
                </a:lnTo>
                <a:lnTo>
                  <a:pt x="1470061" y="1436848"/>
                </a:lnTo>
                <a:lnTo>
                  <a:pt x="1438168" y="1468714"/>
                </a:lnTo>
                <a:lnTo>
                  <a:pt x="1404633" y="1498868"/>
                </a:lnTo>
                <a:lnTo>
                  <a:pt x="1369527" y="1527237"/>
                </a:lnTo>
                <a:lnTo>
                  <a:pt x="1332922" y="1553750"/>
                </a:lnTo>
                <a:lnTo>
                  <a:pt x="1294891" y="1578334"/>
                </a:lnTo>
                <a:lnTo>
                  <a:pt x="1255505" y="1600919"/>
                </a:lnTo>
                <a:lnTo>
                  <a:pt x="1214835" y="1621431"/>
                </a:lnTo>
                <a:lnTo>
                  <a:pt x="1172955" y="1639799"/>
                </a:lnTo>
                <a:lnTo>
                  <a:pt x="1129935" y="1655952"/>
                </a:lnTo>
                <a:lnTo>
                  <a:pt x="1085847" y="1669817"/>
                </a:lnTo>
                <a:lnTo>
                  <a:pt x="1040764" y="1681322"/>
                </a:lnTo>
                <a:lnTo>
                  <a:pt x="994758" y="1690395"/>
                </a:lnTo>
                <a:lnTo>
                  <a:pt x="947900" y="1696965"/>
                </a:lnTo>
                <a:lnTo>
                  <a:pt x="900262" y="1700960"/>
                </a:lnTo>
                <a:lnTo>
                  <a:pt x="851916" y="1702308"/>
                </a:lnTo>
                <a:lnTo>
                  <a:pt x="803573" y="1700960"/>
                </a:lnTo>
                <a:lnTo>
                  <a:pt x="755938" y="1696965"/>
                </a:lnTo>
                <a:lnTo>
                  <a:pt x="709083" y="1690395"/>
                </a:lnTo>
                <a:lnTo>
                  <a:pt x="663078" y="1681322"/>
                </a:lnTo>
                <a:lnTo>
                  <a:pt x="617997" y="1669817"/>
                </a:lnTo>
                <a:lnTo>
                  <a:pt x="573911" y="1655952"/>
                </a:lnTo>
                <a:lnTo>
                  <a:pt x="530892" y="1639799"/>
                </a:lnTo>
                <a:lnTo>
                  <a:pt x="489012" y="1621431"/>
                </a:lnTo>
                <a:lnTo>
                  <a:pt x="448343" y="1600919"/>
                </a:lnTo>
                <a:lnTo>
                  <a:pt x="408957" y="1578334"/>
                </a:lnTo>
                <a:lnTo>
                  <a:pt x="370925" y="1553750"/>
                </a:lnTo>
                <a:lnTo>
                  <a:pt x="334320" y="1527237"/>
                </a:lnTo>
                <a:lnTo>
                  <a:pt x="299214" y="1498868"/>
                </a:lnTo>
                <a:lnTo>
                  <a:pt x="265678" y="1468714"/>
                </a:lnTo>
                <a:lnTo>
                  <a:pt x="233784" y="1436848"/>
                </a:lnTo>
                <a:lnTo>
                  <a:pt x="203605" y="1403341"/>
                </a:lnTo>
                <a:lnTo>
                  <a:pt x="175212" y="1368265"/>
                </a:lnTo>
                <a:lnTo>
                  <a:pt x="148677" y="1331692"/>
                </a:lnTo>
                <a:lnTo>
                  <a:pt x="124072" y="1293694"/>
                </a:lnTo>
                <a:lnTo>
                  <a:pt x="101469" y="1254343"/>
                </a:lnTo>
                <a:lnTo>
                  <a:pt x="80940" y="1213711"/>
                </a:lnTo>
                <a:lnTo>
                  <a:pt x="62557" y="1171869"/>
                </a:lnTo>
                <a:lnTo>
                  <a:pt x="46392" y="1128890"/>
                </a:lnTo>
                <a:lnTo>
                  <a:pt x="32516" y="1084845"/>
                </a:lnTo>
                <a:lnTo>
                  <a:pt x="21002" y="1039807"/>
                </a:lnTo>
                <a:lnTo>
                  <a:pt x="11921" y="993846"/>
                </a:lnTo>
                <a:lnTo>
                  <a:pt x="5346" y="947036"/>
                </a:lnTo>
                <a:lnTo>
                  <a:pt x="1348" y="899448"/>
                </a:lnTo>
                <a:lnTo>
                  <a:pt x="0" y="851154"/>
                </a:lnTo>
                <a:close/>
              </a:path>
            </a:pathLst>
          </a:custGeom>
          <a:ln w="27432">
            <a:solidFill>
              <a:srgbClr val="CFFF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1" y="1045463"/>
            <a:ext cx="1152906" cy="114833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75E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3459" y="0"/>
            <a:ext cx="8130540" cy="6858000"/>
          </a:xfrm>
          <a:custGeom>
            <a:avLst/>
            <a:gdLst/>
            <a:ahLst/>
            <a:cxnLst/>
            <a:rect l="l" t="t" r="r" b="b"/>
            <a:pathLst>
              <a:path w="8130540" h="6858000">
                <a:moveTo>
                  <a:pt x="8130540" y="0"/>
                </a:moveTo>
                <a:lnTo>
                  <a:pt x="0" y="0"/>
                </a:lnTo>
                <a:lnTo>
                  <a:pt x="0" y="6858000"/>
                </a:lnTo>
                <a:lnTo>
                  <a:pt x="8130540" y="6858000"/>
                </a:lnTo>
                <a:lnTo>
                  <a:pt x="81305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735" y="0"/>
            <a:ext cx="150875" cy="6857996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4984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2782" y="1415033"/>
            <a:ext cx="210312" cy="2103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1893" y="1338072"/>
            <a:ext cx="304927" cy="28816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9220" y="2790444"/>
            <a:ext cx="7675626" cy="1134617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56559" y="3400044"/>
            <a:ext cx="4234434" cy="113461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3667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836675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574" y="69850"/>
            <a:ext cx="874085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4607A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5041" y="2335783"/>
            <a:ext cx="5050790" cy="1395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0168" y="6408146"/>
            <a:ext cx="2534285" cy="17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5813" y="6414103"/>
            <a:ext cx="305434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7260" y="2926206"/>
            <a:ext cx="67367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90040" marR="5080" indent="-1577975">
              <a:lnSpc>
                <a:spcPct val="100000"/>
              </a:lnSpc>
              <a:spcBef>
                <a:spcPts val="95"/>
              </a:spcBef>
            </a:pPr>
            <a:r>
              <a:rPr sz="4000" b="1" spc="-5">
                <a:solidFill>
                  <a:srgbClr val="562213"/>
                </a:solidFill>
                <a:latin typeface="Gill Sans MT"/>
                <a:cs typeface="Gill Sans MT"/>
              </a:rPr>
              <a:t>Organização</a:t>
            </a:r>
            <a:r>
              <a:rPr sz="4000" b="1" spc="2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>
                <a:solidFill>
                  <a:srgbClr val="562213"/>
                </a:solidFill>
                <a:latin typeface="Gill Sans MT"/>
                <a:cs typeface="Gill Sans MT"/>
              </a:rPr>
              <a:t>de</a:t>
            </a:r>
            <a:r>
              <a:rPr sz="4000" b="1" spc="-1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5">
                <a:solidFill>
                  <a:srgbClr val="562213"/>
                </a:solidFill>
                <a:latin typeface="Gill Sans MT"/>
                <a:cs typeface="Gill Sans MT"/>
              </a:rPr>
              <a:t>Sistemas</a:t>
            </a:r>
            <a:r>
              <a:rPr sz="4000" b="1" spc="15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10">
                <a:solidFill>
                  <a:srgbClr val="562213"/>
                </a:solidFill>
                <a:latin typeface="Gill Sans MT"/>
                <a:cs typeface="Gill Sans MT"/>
              </a:rPr>
              <a:t>de </a:t>
            </a:r>
            <a:r>
              <a:rPr sz="4000" b="1" spc="-1100">
                <a:solidFill>
                  <a:srgbClr val="562213"/>
                </a:solidFill>
                <a:latin typeface="Gill Sans MT"/>
                <a:cs typeface="Gill Sans MT"/>
              </a:rPr>
              <a:t> </a:t>
            </a:r>
            <a:r>
              <a:rPr sz="4000" b="1" spc="-10">
                <a:solidFill>
                  <a:srgbClr val="562213"/>
                </a:solidFill>
                <a:latin typeface="Gill Sans MT"/>
                <a:cs typeface="Gill Sans MT"/>
              </a:rPr>
              <a:t>Computadores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7196" y="4507991"/>
            <a:ext cx="7813675" cy="2173605"/>
          </a:xfrm>
          <a:custGeom>
            <a:avLst/>
            <a:gdLst/>
            <a:ahLst/>
            <a:cxnLst/>
            <a:rect l="l" t="t" r="r" b="b"/>
            <a:pathLst>
              <a:path w="7813675" h="2173604">
                <a:moveTo>
                  <a:pt x="7813548" y="0"/>
                </a:moveTo>
                <a:lnTo>
                  <a:pt x="0" y="0"/>
                </a:lnTo>
                <a:lnTo>
                  <a:pt x="0" y="2173223"/>
                </a:lnTo>
                <a:lnTo>
                  <a:pt x="7813548" y="2173223"/>
                </a:lnTo>
                <a:lnTo>
                  <a:pt x="78135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94002" y="4409287"/>
            <a:ext cx="7206615" cy="1305486"/>
          </a:xfrm>
          <a:prstGeom prst="rect">
            <a:avLst/>
          </a:prstGeom>
        </p:spPr>
        <p:txBody>
          <a:bodyPr vert="horz" wrap="square" lIns="0" tIns="889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Instituto</a:t>
            </a:r>
            <a:r>
              <a:rPr lang="pt-BR" sz="2300" spc="-2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lang="pt-BR" sz="2300" spc="-40" dirty="0">
                <a:solidFill>
                  <a:srgbClr val="C58D00"/>
                </a:solidFill>
                <a:latin typeface="Gill Sans MT"/>
                <a:cs typeface="Gill Sans MT"/>
              </a:rPr>
              <a:t>F</a:t>
            </a: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ederal</a:t>
            </a:r>
            <a:r>
              <a:rPr lang="pt-BR" sz="2300" spc="-1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de Educaçã</a:t>
            </a:r>
            <a:r>
              <a:rPr lang="pt-BR" sz="2300" spc="-80" dirty="0">
                <a:solidFill>
                  <a:srgbClr val="C58D00"/>
                </a:solidFill>
                <a:latin typeface="Gill Sans MT"/>
                <a:cs typeface="Gill Sans MT"/>
              </a:rPr>
              <a:t>o</a:t>
            </a: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,</a:t>
            </a:r>
            <a:r>
              <a:rPr lang="pt-BR" sz="2300" spc="-22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Ciência</a:t>
            </a:r>
            <a:r>
              <a:rPr lang="pt-BR" sz="2300" spc="-20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e</a:t>
            </a:r>
            <a:r>
              <a:rPr lang="pt-BR" sz="2300" spc="-295" dirty="0">
                <a:solidFill>
                  <a:srgbClr val="C58D00"/>
                </a:solidFill>
                <a:latin typeface="Gill Sans MT"/>
                <a:cs typeface="Gill Sans MT"/>
              </a:rPr>
              <a:t> </a:t>
            </a:r>
            <a:r>
              <a:rPr lang="pt-BR" sz="2300" spc="-350" dirty="0">
                <a:solidFill>
                  <a:srgbClr val="C58D00"/>
                </a:solidFill>
                <a:latin typeface="Gill Sans MT"/>
                <a:cs typeface="Gill Sans MT"/>
              </a:rPr>
              <a:t>T</a:t>
            </a:r>
            <a:r>
              <a:rPr lang="pt-BR" sz="2300" dirty="0">
                <a:solidFill>
                  <a:srgbClr val="C58D00"/>
                </a:solidFill>
                <a:latin typeface="Gill Sans MT"/>
                <a:cs typeface="Gill Sans MT"/>
              </a:rPr>
              <a:t>ecnologia do Ceará</a:t>
            </a:r>
            <a:endParaRPr lang="pt-BR" sz="23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pt-BR" sz="2300" b="1" dirty="0">
                <a:solidFill>
                  <a:srgbClr val="310D04"/>
                </a:solidFill>
                <a:latin typeface="Gill Sans MT"/>
                <a:cs typeface="Gill Sans MT"/>
              </a:rPr>
              <a:t>Disciplin</a:t>
            </a:r>
            <a:r>
              <a:rPr lang="pt-BR" sz="2300" b="1" spc="-5" dirty="0">
                <a:solidFill>
                  <a:srgbClr val="310D04"/>
                </a:solidFill>
                <a:latin typeface="Gill Sans MT"/>
                <a:cs typeface="Gill Sans MT"/>
              </a:rPr>
              <a:t>a</a:t>
            </a:r>
            <a:r>
              <a:rPr lang="pt-BR" sz="2300" dirty="0">
                <a:solidFill>
                  <a:srgbClr val="310D04"/>
                </a:solidFill>
                <a:latin typeface="Gill Sans MT"/>
                <a:cs typeface="Gill Sans MT"/>
              </a:rPr>
              <a:t>:</a:t>
            </a:r>
            <a:r>
              <a:rPr lang="pt-BR" sz="2300" spc="-475" dirty="0">
                <a:solidFill>
                  <a:srgbClr val="310D04"/>
                </a:solidFill>
                <a:latin typeface="Gill Sans MT"/>
                <a:cs typeface="Gill Sans MT"/>
              </a:rPr>
              <a:t> </a:t>
            </a:r>
            <a:r>
              <a:rPr lang="pt-BR" sz="2300" dirty="0">
                <a:solidFill>
                  <a:srgbClr val="310D04"/>
                </a:solidFill>
                <a:latin typeface="Gill Sans MT"/>
                <a:cs typeface="Gill Sans MT"/>
              </a:rPr>
              <a:t>A</a:t>
            </a:r>
            <a:r>
              <a:rPr lang="pt-BR" sz="2300" spc="-65" dirty="0">
                <a:solidFill>
                  <a:srgbClr val="310D04"/>
                </a:solidFill>
                <a:latin typeface="Gill Sans MT"/>
                <a:cs typeface="Gill Sans MT"/>
              </a:rPr>
              <a:t>r</a:t>
            </a:r>
            <a:r>
              <a:rPr lang="pt-BR" sz="2300" dirty="0">
                <a:solidFill>
                  <a:srgbClr val="310D04"/>
                </a:solidFill>
                <a:latin typeface="Gill Sans MT"/>
                <a:cs typeface="Gill Sans MT"/>
              </a:rPr>
              <a:t>quitetura</a:t>
            </a:r>
            <a:r>
              <a:rPr lang="pt-BR" sz="2300" spc="-15" dirty="0">
                <a:solidFill>
                  <a:srgbClr val="310D04"/>
                </a:solidFill>
                <a:latin typeface="Gill Sans MT"/>
                <a:cs typeface="Gill Sans MT"/>
              </a:rPr>
              <a:t> </a:t>
            </a:r>
            <a:r>
              <a:rPr lang="pt-BR" sz="2300" dirty="0">
                <a:solidFill>
                  <a:srgbClr val="310D04"/>
                </a:solidFill>
                <a:latin typeface="Gill Sans MT"/>
                <a:cs typeface="Gill Sans MT"/>
              </a:rPr>
              <a:t>de Computado</a:t>
            </a:r>
            <a:r>
              <a:rPr lang="pt-BR" sz="2300" spc="-50" dirty="0">
                <a:solidFill>
                  <a:srgbClr val="310D04"/>
                </a:solidFill>
                <a:latin typeface="Gill Sans MT"/>
                <a:cs typeface="Gill Sans MT"/>
              </a:rPr>
              <a:t>r</a:t>
            </a:r>
            <a:r>
              <a:rPr lang="pt-BR" sz="2300" dirty="0">
                <a:solidFill>
                  <a:srgbClr val="310D04"/>
                </a:solidFill>
                <a:latin typeface="Gill Sans MT"/>
                <a:cs typeface="Gill Sans MT"/>
              </a:rPr>
              <a:t>es</a:t>
            </a:r>
            <a:endParaRPr lang="pt-BR" sz="23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pt-BR" sz="2300" b="1" dirty="0">
                <a:solidFill>
                  <a:srgbClr val="310D04"/>
                </a:solidFill>
                <a:latin typeface="Gill Sans MT"/>
                <a:cs typeface="Gill Sans MT"/>
              </a:rPr>
              <a:t>P</a:t>
            </a:r>
            <a:r>
              <a:rPr lang="pt-BR" sz="2300" b="1" spc="-60" dirty="0">
                <a:solidFill>
                  <a:srgbClr val="310D04"/>
                </a:solidFill>
                <a:latin typeface="Gill Sans MT"/>
                <a:cs typeface="Gill Sans MT"/>
              </a:rPr>
              <a:t>r</a:t>
            </a:r>
            <a:r>
              <a:rPr lang="pt-BR" sz="2300" b="1" spc="-5" dirty="0">
                <a:solidFill>
                  <a:srgbClr val="310D04"/>
                </a:solidFill>
                <a:latin typeface="Gill Sans MT"/>
                <a:cs typeface="Gill Sans MT"/>
              </a:rPr>
              <a:t>o</a:t>
            </a:r>
            <a:r>
              <a:rPr lang="pt-BR" sz="2300" b="1" spc="-30" dirty="0">
                <a:solidFill>
                  <a:srgbClr val="310D04"/>
                </a:solidFill>
                <a:latin typeface="Gill Sans MT"/>
                <a:cs typeface="Gill Sans MT"/>
              </a:rPr>
              <a:t>f</a:t>
            </a:r>
            <a:r>
              <a:rPr lang="pt-BR" sz="2300" b="1" dirty="0">
                <a:solidFill>
                  <a:srgbClr val="310D04"/>
                </a:solidFill>
                <a:latin typeface="Gill Sans MT"/>
                <a:cs typeface="Gill Sans MT"/>
              </a:rPr>
              <a:t>essor</a:t>
            </a:r>
            <a:r>
              <a:rPr lang="pt-BR" sz="2300" dirty="0">
                <a:solidFill>
                  <a:srgbClr val="310D04"/>
                </a:solidFill>
                <a:latin typeface="Gill Sans MT"/>
                <a:cs typeface="Gill Sans MT"/>
              </a:rPr>
              <a:t>:</a:t>
            </a:r>
            <a:r>
              <a:rPr lang="pt-BR" sz="2300" spc="-245" dirty="0">
                <a:solidFill>
                  <a:srgbClr val="310D04"/>
                </a:solidFill>
                <a:latin typeface="Gill Sans MT"/>
                <a:cs typeface="Gill Sans MT"/>
              </a:rPr>
              <a:t> </a:t>
            </a:r>
            <a:r>
              <a:rPr lang="pt-BR" sz="2300" i="1" dirty="0">
                <a:solidFill>
                  <a:srgbClr val="310D04"/>
                </a:solidFill>
                <a:latin typeface="Gill Sans MT"/>
                <a:cs typeface="Gill Sans MT"/>
              </a:rPr>
              <a:t>Carlos Wagner</a:t>
            </a:r>
            <a:endParaRPr lang="pt-BR" sz="2300" dirty="0">
              <a:latin typeface="Gill Sans MT"/>
              <a:cs typeface="Gill Sans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9" y="0"/>
            <a:ext cx="4282440" cy="1757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3603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</a:rPr>
              <a:t>2.2</a:t>
            </a:r>
            <a:r>
              <a:rPr sz="3200" spc="-10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Unidade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 spc="5">
                <a:solidFill>
                  <a:srgbClr val="3D3C2C"/>
                </a:solidFill>
              </a:rPr>
              <a:t>Central</a:t>
            </a:r>
            <a:r>
              <a:rPr sz="3200" spc="-2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Processamento(CPU)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3930" y="1121155"/>
            <a:ext cx="7850505" cy="395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70685A"/>
              </a:buClr>
              <a:buSzPct val="60416"/>
              <a:buAutoNum type="arabicPeriod" startAt="3"/>
              <a:tabLst>
                <a:tab pos="469900" algn="l"/>
                <a:tab pos="470534" algn="l"/>
              </a:tabLst>
            </a:pP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Registros</a:t>
            </a:r>
            <a:r>
              <a:rPr sz="2400" b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mais</a:t>
            </a:r>
            <a:r>
              <a:rPr sz="2400" b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importantes</a:t>
            </a:r>
            <a:r>
              <a:rPr sz="2400">
                <a:latin typeface="Arial"/>
                <a:cs typeface="Arial"/>
              </a:rPr>
              <a:t>:</a:t>
            </a:r>
          </a:p>
          <a:p>
            <a:pPr marL="1012190" lvl="1" indent="-542925">
              <a:lnSpc>
                <a:spcPct val="100000"/>
              </a:lnSpc>
              <a:spcBef>
                <a:spcPts val="2135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1012190" algn="l"/>
                <a:tab pos="1012825" algn="l"/>
                <a:tab pos="1624965" algn="l"/>
                <a:tab pos="1917700" algn="l"/>
                <a:tab pos="3294379" algn="l"/>
                <a:tab pos="3822700" algn="l"/>
                <a:tab pos="5403850" algn="l"/>
                <a:tab pos="6101715" algn="l"/>
                <a:tab pos="7226934" algn="l"/>
              </a:tabLst>
            </a:pPr>
            <a:r>
              <a:rPr sz="2400" b="1" spc="-10">
                <a:latin typeface="Arial"/>
                <a:cs typeface="Arial"/>
              </a:rPr>
              <a:t>P</a:t>
            </a:r>
            <a:r>
              <a:rPr sz="2400" b="1">
                <a:latin typeface="Arial"/>
                <a:cs typeface="Arial"/>
              </a:rPr>
              <a:t>C	</a:t>
            </a:r>
            <a:r>
              <a:rPr sz="2400">
                <a:latin typeface="Arial"/>
                <a:cs typeface="Arial"/>
              </a:rPr>
              <a:t>(	co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tador	</a:t>
            </a:r>
            <a:r>
              <a:rPr sz="2400" spc="-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e	programa,	</a:t>
            </a:r>
            <a:r>
              <a:rPr sz="2400" spc="-5">
                <a:latin typeface="Arial"/>
                <a:cs typeface="Arial"/>
              </a:rPr>
              <a:t>qu</a:t>
            </a:r>
            <a:r>
              <a:rPr sz="2400">
                <a:latin typeface="Arial"/>
                <a:cs typeface="Arial"/>
              </a:rPr>
              <a:t>e	ap</a:t>
            </a:r>
            <a:r>
              <a:rPr sz="2400" spc="5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nta	p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ra</a:t>
            </a: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5">
                <a:latin typeface="Arial"/>
                <a:cs typeface="Arial"/>
              </a:rPr>
              <a:t>próxima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instrução 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executar);</a:t>
            </a:r>
            <a:endParaRPr sz="2400">
              <a:latin typeface="Arial"/>
              <a:cs typeface="Arial"/>
            </a:endParaRPr>
          </a:p>
          <a:p>
            <a:pPr marL="1010919" lvl="1" indent="-541655">
              <a:lnSpc>
                <a:spcPct val="100000"/>
              </a:lnSpc>
              <a:spcBef>
                <a:spcPts val="2150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1010919" algn="l"/>
                <a:tab pos="1011555" algn="l"/>
                <a:tab pos="1600835" algn="l"/>
                <a:tab pos="3004820" algn="l"/>
                <a:tab pos="3627754" algn="l"/>
                <a:tab pos="5236210" algn="l"/>
                <a:tab pos="6027420" algn="l"/>
                <a:tab pos="7666990" algn="l"/>
              </a:tabLst>
            </a:pPr>
            <a:r>
              <a:rPr sz="2400" b="1">
                <a:latin typeface="Arial"/>
                <a:cs typeface="Arial"/>
              </a:rPr>
              <a:t>IR	</a:t>
            </a:r>
            <a:r>
              <a:rPr sz="2400">
                <a:latin typeface="Arial"/>
                <a:cs typeface="Arial"/>
              </a:rPr>
              <a:t>(re</a:t>
            </a:r>
            <a:r>
              <a:rPr sz="2400" spc="-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istro	</a:t>
            </a:r>
            <a:r>
              <a:rPr sz="2400" spc="-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e	inst</a:t>
            </a:r>
            <a:r>
              <a:rPr sz="2400" spc="5">
                <a:latin typeface="Arial"/>
                <a:cs typeface="Arial"/>
              </a:rPr>
              <a:t>r</a:t>
            </a:r>
            <a:r>
              <a:rPr sz="2400">
                <a:latin typeface="Arial"/>
                <a:cs typeface="Arial"/>
              </a:rPr>
              <a:t>uç</a:t>
            </a:r>
            <a:r>
              <a:rPr sz="2400" spc="-10">
                <a:latin typeface="Arial"/>
                <a:cs typeface="Arial"/>
              </a:rPr>
              <a:t>ã</a:t>
            </a:r>
            <a:r>
              <a:rPr sz="2400">
                <a:latin typeface="Arial"/>
                <a:cs typeface="Arial"/>
              </a:rPr>
              <a:t>o,	</a:t>
            </a:r>
            <a:r>
              <a:rPr sz="2400" spc="-20">
                <a:latin typeface="Arial"/>
                <a:cs typeface="Arial"/>
              </a:rPr>
              <a:t>q</a:t>
            </a:r>
            <a:r>
              <a:rPr sz="2400">
                <a:latin typeface="Arial"/>
                <a:cs typeface="Arial"/>
              </a:rPr>
              <a:t>ue	armaze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a	a</a:t>
            </a: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5">
                <a:latin typeface="Arial"/>
                <a:cs typeface="Arial"/>
              </a:rPr>
              <a:t>instrução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em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execução);</a:t>
            </a:r>
            <a:endParaRPr sz="24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2140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927100" algn="l"/>
                <a:tab pos="927735" algn="l"/>
                <a:tab pos="2007870" algn="l"/>
                <a:tab pos="3188970" algn="l"/>
                <a:tab pos="3860800" algn="l"/>
                <a:tab pos="5297170" algn="l"/>
                <a:tab pos="5632450" algn="l"/>
              </a:tabLst>
            </a:pPr>
            <a:r>
              <a:rPr sz="2400">
                <a:latin typeface="Arial"/>
                <a:cs typeface="Arial"/>
              </a:rPr>
              <a:t>Outros	re</a:t>
            </a:r>
            <a:r>
              <a:rPr sz="2400" spc="-10">
                <a:latin typeface="Arial"/>
                <a:cs typeface="Arial"/>
              </a:rPr>
              <a:t>g</a:t>
            </a:r>
            <a:r>
              <a:rPr sz="2400">
                <a:latin typeface="Arial"/>
                <a:cs typeface="Arial"/>
              </a:rPr>
              <a:t>istro	</a:t>
            </a:r>
            <a:r>
              <a:rPr sz="2400" spc="-5">
                <a:latin typeface="Arial"/>
                <a:cs typeface="Arial"/>
              </a:rPr>
              <a:t>qu</a:t>
            </a:r>
            <a:r>
              <a:rPr sz="2400">
                <a:latin typeface="Arial"/>
                <a:cs typeface="Arial"/>
              </a:rPr>
              <a:t>e	permitem	o	armazen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men</a:t>
            </a:r>
            <a:r>
              <a:rPr sz="2400" spc="10">
                <a:latin typeface="Arial"/>
                <a:cs typeface="Arial"/>
              </a:rPr>
              <a:t>t</a:t>
            </a:r>
            <a:r>
              <a:rPr sz="2400">
                <a:latin typeface="Arial"/>
                <a:cs typeface="Arial"/>
              </a:rPr>
              <a:t>o</a:t>
            </a: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spc="-5">
                <a:latin typeface="Arial"/>
                <a:cs typeface="Arial"/>
              </a:rPr>
              <a:t>de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resultados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intermediários.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3603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</a:rPr>
              <a:t>2.2</a:t>
            </a:r>
            <a:r>
              <a:rPr sz="3200" spc="-10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Unidade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 spc="5">
                <a:solidFill>
                  <a:srgbClr val="3D3C2C"/>
                </a:solidFill>
              </a:rPr>
              <a:t>Central</a:t>
            </a:r>
            <a:r>
              <a:rPr sz="3200" spc="-2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Processamento(CPU)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1126236"/>
            <a:ext cx="8426196" cy="51145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3603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9590" y="1121155"/>
            <a:ext cx="8285480" cy="386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 algn="just">
              <a:lnSpc>
                <a:spcPct val="100000"/>
              </a:lnSpc>
              <a:spcBef>
                <a:spcPts val="1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CPU:</a:t>
            </a:r>
            <a:r>
              <a:rPr sz="2400" b="1" u="sng" spc="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Unidade</a:t>
            </a:r>
            <a:r>
              <a:rPr sz="2400" b="1" u="sng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 de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Processamento.</a:t>
            </a:r>
            <a:endParaRPr sz="2400">
              <a:latin typeface="Arial"/>
              <a:cs typeface="Arial"/>
            </a:endParaRPr>
          </a:p>
          <a:p>
            <a:pPr marL="904240" marR="5080" lvl="1" indent="-457834" algn="just">
              <a:lnSpc>
                <a:spcPct val="150100"/>
              </a:lnSpc>
              <a:spcBef>
                <a:spcPts val="690"/>
              </a:spcBef>
              <a:buClr>
                <a:srgbClr val="70685A"/>
              </a:buClr>
              <a:buSzPct val="60416"/>
              <a:buAutoNum type="arabicPeriod" startAt="3"/>
              <a:tabLst>
                <a:tab pos="904875" algn="l"/>
              </a:tabLst>
            </a:pPr>
            <a:r>
              <a:rPr sz="2400" b="1" spc="-5">
                <a:latin typeface="Arial"/>
                <a:cs typeface="Arial"/>
              </a:rPr>
              <a:t>CLOCK: </a:t>
            </a:r>
            <a:r>
              <a:rPr sz="2400">
                <a:latin typeface="Arial"/>
                <a:cs typeface="Arial"/>
              </a:rPr>
              <a:t>é </a:t>
            </a:r>
            <a:r>
              <a:rPr sz="2400" spc="-5">
                <a:latin typeface="Arial"/>
                <a:cs typeface="Arial"/>
              </a:rPr>
              <a:t>um circuito </a:t>
            </a:r>
            <a:r>
              <a:rPr sz="2400">
                <a:latin typeface="Arial"/>
                <a:cs typeface="Arial"/>
              </a:rPr>
              <a:t>oscilador </a:t>
            </a:r>
            <a:r>
              <a:rPr sz="2400" spc="-5">
                <a:latin typeface="Arial"/>
                <a:cs typeface="Arial"/>
              </a:rPr>
              <a:t>que </a:t>
            </a:r>
            <a:r>
              <a:rPr sz="2400">
                <a:latin typeface="Arial"/>
                <a:cs typeface="Arial"/>
              </a:rPr>
              <a:t>tem a </a:t>
            </a:r>
            <a:r>
              <a:rPr sz="2400" spc="-5">
                <a:latin typeface="Arial"/>
                <a:cs typeface="Arial"/>
              </a:rPr>
              <a:t>função </a:t>
            </a:r>
            <a:r>
              <a:rPr sz="2400" spc="5">
                <a:latin typeface="Arial"/>
                <a:cs typeface="Arial"/>
              </a:rPr>
              <a:t>de 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sincronizar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ditar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medida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</a:t>
            </a:r>
            <a:r>
              <a:rPr sz="2400">
                <a:latin typeface="Arial"/>
                <a:cs typeface="Arial"/>
              </a:rPr>
              <a:t> velocidade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de </a:t>
            </a:r>
            <a:r>
              <a:rPr sz="2400" spc="-6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transferência </a:t>
            </a:r>
            <a:r>
              <a:rPr sz="2400">
                <a:latin typeface="Arial"/>
                <a:cs typeface="Arial"/>
              </a:rPr>
              <a:t>de dados </a:t>
            </a:r>
            <a:r>
              <a:rPr sz="2400" spc="-5">
                <a:latin typeface="Arial"/>
                <a:cs typeface="Arial"/>
              </a:rPr>
              <a:t>entre duas partes </a:t>
            </a:r>
            <a:r>
              <a:rPr sz="2400">
                <a:latin typeface="Arial"/>
                <a:cs typeface="Arial"/>
              </a:rPr>
              <a:t>essenciais 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 um processamento.</a:t>
            </a:r>
            <a:endParaRPr sz="2400">
              <a:latin typeface="Arial"/>
              <a:cs typeface="Arial"/>
            </a:endParaRPr>
          </a:p>
          <a:p>
            <a:pPr marL="904240" marR="5080" lvl="1" indent="-457834" algn="just">
              <a:lnSpc>
                <a:spcPct val="150100"/>
              </a:lnSpc>
              <a:spcBef>
                <a:spcPts val="705"/>
              </a:spcBef>
              <a:buClr>
                <a:srgbClr val="70685A"/>
              </a:buClr>
              <a:buSzPct val="60416"/>
              <a:buAutoNum type="arabicPeriod" startAt="3"/>
              <a:tabLst>
                <a:tab pos="904875" algn="l"/>
              </a:tabLst>
            </a:pP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OBS: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Esta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freqüência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medida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ciclos</a:t>
            </a:r>
            <a:r>
              <a:rPr sz="2400" b="1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por 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segundo,</a:t>
            </a:r>
            <a:r>
              <a:rPr sz="2400" b="1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2400" b="1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hertz</a:t>
            </a:r>
            <a:r>
              <a:rPr sz="2400" b="1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4" y="4652771"/>
            <a:ext cx="4175760" cy="16504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843" y="114045"/>
            <a:ext cx="8668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2.2</a:t>
            </a:r>
            <a:r>
              <a:rPr sz="32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Unidade</a:t>
            </a:r>
            <a:r>
              <a:rPr sz="320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Central</a:t>
            </a:r>
            <a:r>
              <a:rPr sz="32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z="320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000000"/>
                </a:solidFill>
                <a:latin typeface="Arial"/>
                <a:cs typeface="Arial"/>
              </a:rPr>
              <a:t>Processamento(CPU)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86282" y="1500505"/>
            <a:ext cx="7885430" cy="32384"/>
          </a:xfrm>
          <a:custGeom>
            <a:avLst/>
            <a:gdLst/>
            <a:ahLst/>
            <a:cxnLst/>
            <a:rect l="l" t="t" r="r" b="b"/>
            <a:pathLst>
              <a:path w="7885430" h="32384">
                <a:moveTo>
                  <a:pt x="7885176" y="0"/>
                </a:moveTo>
                <a:lnTo>
                  <a:pt x="0" y="0"/>
                </a:lnTo>
                <a:lnTo>
                  <a:pt x="0" y="32004"/>
                </a:lnTo>
                <a:lnTo>
                  <a:pt x="7885176" y="32004"/>
                </a:lnTo>
                <a:lnTo>
                  <a:pt x="7885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9980" y="1151382"/>
            <a:ext cx="8178165" cy="491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 marR="8255" indent="-264160" algn="just">
              <a:lnSpc>
                <a:spcPct val="100000"/>
              </a:lnSpc>
              <a:spcBef>
                <a:spcPts val="1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276860" algn="l"/>
              </a:tabLst>
            </a:pPr>
            <a:r>
              <a:rPr sz="2400" b="1" spc="-5">
                <a:latin typeface="Arial"/>
                <a:cs typeface="Arial"/>
              </a:rPr>
              <a:t>Para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a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seção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de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controle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são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trazidas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essas 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instruções:</a:t>
            </a:r>
            <a:endParaRPr sz="2400">
              <a:latin typeface="Arial"/>
              <a:cs typeface="Arial"/>
            </a:endParaRPr>
          </a:p>
          <a:p>
            <a:pPr marL="728980" marR="5080" lvl="1" indent="-319405" algn="just">
              <a:lnSpc>
                <a:spcPct val="150000"/>
              </a:lnSpc>
              <a:spcBef>
                <a:spcPts val="60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729615" algn="l"/>
              </a:tabLst>
            </a:pPr>
            <a:r>
              <a:rPr sz="2400" spc="-5">
                <a:latin typeface="Arial"/>
                <a:cs typeface="Arial"/>
              </a:rPr>
              <a:t>As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instruções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serão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analisados,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for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</a:t>
            </a:r>
            <a:r>
              <a:rPr sz="2400" spc="66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caso </a:t>
            </a:r>
            <a:r>
              <a:rPr sz="2400">
                <a:latin typeface="Arial"/>
                <a:cs typeface="Arial"/>
              </a:rPr>
              <a:t> utilização de </a:t>
            </a:r>
            <a:r>
              <a:rPr sz="2400" spc="-5">
                <a:latin typeface="Arial"/>
                <a:cs typeface="Arial"/>
              </a:rPr>
              <a:t>dados, estes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são buscados também 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 </a:t>
            </a:r>
            <a:r>
              <a:rPr sz="2400" b="1" spc="5"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memória.</a:t>
            </a:r>
            <a:endParaRPr sz="2400">
              <a:latin typeface="Arial"/>
              <a:cs typeface="Arial"/>
            </a:endParaRPr>
          </a:p>
          <a:p>
            <a:pPr marL="728980" marR="7620" lvl="1" indent="-319405" algn="just">
              <a:lnSpc>
                <a:spcPct val="150100"/>
              </a:lnSpc>
              <a:spcBef>
                <a:spcPts val="1200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729615" algn="l"/>
              </a:tabLst>
            </a:pPr>
            <a:r>
              <a:rPr sz="2400">
                <a:latin typeface="Arial"/>
                <a:cs typeface="Arial"/>
              </a:rPr>
              <a:t>E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instrução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é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processada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seção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lógica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 </a:t>
            </a:r>
            <a:r>
              <a:rPr sz="2400">
                <a:latin typeface="Arial"/>
                <a:cs typeface="Arial"/>
              </a:rPr>
              <a:t> aritmética</a:t>
            </a: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70685A"/>
              </a:buClr>
              <a:buFont typeface="Wingdings"/>
              <a:buChar char=""/>
            </a:pPr>
            <a:endParaRPr sz="2250">
              <a:latin typeface="Arial"/>
              <a:cs typeface="Arial"/>
            </a:endParaRPr>
          </a:p>
          <a:p>
            <a:pPr marL="812800" lvl="1" indent="-403225">
              <a:lnSpc>
                <a:spcPct val="100000"/>
              </a:lnSpc>
              <a:buClr>
                <a:srgbClr val="70685A"/>
              </a:buClr>
              <a:buSzPct val="60416"/>
              <a:buFont typeface="Wingdings"/>
              <a:buChar char=""/>
              <a:tabLst>
                <a:tab pos="812800" algn="l"/>
                <a:tab pos="813435" algn="l"/>
              </a:tabLst>
            </a:pPr>
            <a:r>
              <a:rPr sz="2400">
                <a:latin typeface="Arial"/>
                <a:cs typeface="Arial"/>
              </a:rPr>
              <a:t>O</a:t>
            </a:r>
            <a:r>
              <a:rPr sz="2400" spc="1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resultado</a:t>
            </a:r>
            <a:r>
              <a:rPr sz="2400" spc="16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</a:t>
            </a:r>
            <a:r>
              <a:rPr sz="2400" spc="16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instrução</a:t>
            </a:r>
            <a:r>
              <a:rPr sz="2400" spc="16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se</a:t>
            </a:r>
            <a:r>
              <a:rPr sz="2400" spc="16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é</a:t>
            </a:r>
            <a:r>
              <a:rPr sz="2400" spc="16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dado,</a:t>
            </a:r>
            <a:r>
              <a:rPr sz="2400" spc="17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volta</a:t>
            </a:r>
            <a:r>
              <a:rPr sz="2400" spc="16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à</a:t>
            </a:r>
            <a:r>
              <a:rPr sz="2400" spc="165"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memória</a:t>
            </a:r>
            <a:endParaRPr sz="2400">
              <a:latin typeface="Arial"/>
              <a:cs typeface="Arial"/>
            </a:endParaRPr>
          </a:p>
          <a:p>
            <a:pPr marL="728980">
              <a:lnSpc>
                <a:spcPct val="100000"/>
              </a:lnSpc>
              <a:spcBef>
                <a:spcPts val="1445"/>
              </a:spcBef>
            </a:pPr>
            <a:r>
              <a:rPr sz="2400" spc="-5">
                <a:latin typeface="Arial"/>
                <a:cs typeface="Arial"/>
              </a:rPr>
              <a:t>ou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é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encaminhado</a:t>
            </a:r>
            <a:r>
              <a:rPr sz="2400" b="1" u="sng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um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dispositivo</a:t>
            </a:r>
            <a:r>
              <a:rPr sz="2400" b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saída.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3565"/>
            <a:ext cx="848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>
                <a:solidFill>
                  <a:srgbClr val="000000"/>
                </a:solidFill>
                <a:latin typeface="Arial"/>
                <a:cs typeface="Arial"/>
              </a:rPr>
              <a:t>2.2</a:t>
            </a:r>
            <a:r>
              <a:rPr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>
                <a:solidFill>
                  <a:srgbClr val="000000"/>
                </a:solidFill>
                <a:latin typeface="Arial"/>
                <a:cs typeface="Arial"/>
              </a:rPr>
              <a:t>Unidade</a:t>
            </a:r>
            <a:r>
              <a:rPr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>
                <a:solidFill>
                  <a:srgbClr val="000000"/>
                </a:solidFill>
                <a:latin typeface="Arial"/>
                <a:cs typeface="Arial"/>
              </a:rPr>
              <a:t>Central</a:t>
            </a:r>
            <a:r>
              <a:rPr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5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>
                <a:solidFill>
                  <a:srgbClr val="000000"/>
                </a:solidFill>
                <a:latin typeface="Arial"/>
                <a:cs typeface="Arial"/>
              </a:rPr>
              <a:t>Processamento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710" y="1262589"/>
            <a:ext cx="7881874" cy="50183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03377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7217" y="1062989"/>
            <a:ext cx="8268334" cy="339597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76225" indent="-264160">
              <a:lnSpc>
                <a:spcPct val="100000"/>
              </a:lnSpc>
              <a:spcBef>
                <a:spcPts val="795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276860" algn="l"/>
              </a:tabLst>
            </a:pPr>
            <a:r>
              <a:rPr sz="2400" b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Velocidade</a:t>
            </a:r>
            <a:r>
              <a:rPr sz="2400" b="1" u="sng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400" b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processamento:</a:t>
            </a:r>
            <a:endParaRPr sz="2400">
              <a:latin typeface="Arial"/>
              <a:cs typeface="Arial"/>
            </a:endParaRPr>
          </a:p>
          <a:p>
            <a:pPr marL="810895" lvl="1" indent="-318770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810895" algn="l"/>
                <a:tab pos="811530" algn="l"/>
              </a:tabLst>
            </a:pPr>
            <a:r>
              <a:rPr sz="2400" b="1">
                <a:latin typeface="Arial"/>
                <a:cs typeface="Arial"/>
              </a:rPr>
              <a:t>MIPS</a:t>
            </a:r>
            <a:r>
              <a:rPr sz="2400" b="1" spc="-20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(Milhões</a:t>
            </a:r>
            <a:r>
              <a:rPr sz="2400" b="1" spc="-40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de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Instruções</a:t>
            </a:r>
            <a:r>
              <a:rPr sz="2400" b="1">
                <a:latin typeface="Arial"/>
                <a:cs typeface="Arial"/>
              </a:rPr>
              <a:t> por</a:t>
            </a:r>
            <a:r>
              <a:rPr sz="2400" b="1" spc="-10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Segundo).</a:t>
            </a:r>
            <a:endParaRPr sz="2400">
              <a:latin typeface="Arial"/>
              <a:cs typeface="Arial"/>
            </a:endParaRPr>
          </a:p>
          <a:p>
            <a:pPr marL="810895" marR="5715" lvl="1" indent="-318770">
              <a:lnSpc>
                <a:spcPct val="100000"/>
              </a:lnSpc>
              <a:spcBef>
                <a:spcPts val="700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810895" algn="l"/>
                <a:tab pos="811530" algn="l"/>
                <a:tab pos="1335405" algn="l"/>
                <a:tab pos="2220595" algn="l"/>
                <a:tab pos="2734310" algn="l"/>
                <a:tab pos="4804410" algn="l"/>
                <a:tab pos="6181090" algn="l"/>
                <a:tab pos="6677659" algn="l"/>
              </a:tabLst>
            </a:pPr>
            <a:r>
              <a:rPr sz="2400" b="1">
                <a:latin typeface="Arial"/>
                <a:cs typeface="Arial"/>
              </a:rPr>
              <a:t>MFLOPS	</a:t>
            </a:r>
            <a:r>
              <a:rPr sz="2400" b="1" spc="-5">
                <a:latin typeface="Arial"/>
                <a:cs typeface="Arial"/>
              </a:rPr>
              <a:t>o</a:t>
            </a:r>
            <a:r>
              <a:rPr sz="2400" b="1">
                <a:latin typeface="Arial"/>
                <a:cs typeface="Arial"/>
              </a:rPr>
              <a:t>u	MEG</a:t>
            </a:r>
            <a:r>
              <a:rPr sz="2400" b="1" spc="-15">
                <a:latin typeface="Arial"/>
                <a:cs typeface="Arial"/>
              </a:rPr>
              <a:t>A</a:t>
            </a:r>
            <a:r>
              <a:rPr sz="2400" b="1">
                <a:latin typeface="Arial"/>
                <a:cs typeface="Arial"/>
              </a:rPr>
              <a:t>FLOPS	(M</a:t>
            </a:r>
            <a:r>
              <a:rPr sz="2400" b="1" spc="-10">
                <a:latin typeface="Arial"/>
                <a:cs typeface="Arial"/>
              </a:rPr>
              <a:t>i</a:t>
            </a:r>
            <a:r>
              <a:rPr sz="2400" b="1">
                <a:latin typeface="Arial"/>
                <a:cs typeface="Arial"/>
              </a:rPr>
              <a:t>lhões	</a:t>
            </a:r>
            <a:r>
              <a:rPr sz="2400" b="1" spc="-5">
                <a:latin typeface="Arial"/>
                <a:cs typeface="Arial"/>
              </a:rPr>
              <a:t>d</a:t>
            </a:r>
            <a:r>
              <a:rPr sz="2400" b="1">
                <a:latin typeface="Arial"/>
                <a:cs typeface="Arial"/>
              </a:rPr>
              <a:t>e	Operaçõe</a:t>
            </a:r>
            <a:r>
              <a:rPr sz="2400" b="1" spc="-5">
                <a:latin typeface="Arial"/>
                <a:cs typeface="Arial"/>
              </a:rPr>
              <a:t>s  de	Ponto</a:t>
            </a:r>
            <a:r>
              <a:rPr sz="2400" b="1" spc="-10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Flutuante</a:t>
            </a:r>
            <a:r>
              <a:rPr sz="2400" b="1" spc="-20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por Segundo)</a:t>
            </a:r>
            <a:endParaRPr sz="2400">
              <a:latin typeface="Arial"/>
              <a:cs typeface="Arial"/>
            </a:endParaRPr>
          </a:p>
          <a:p>
            <a:pPr marL="1624965" lvl="2" indent="-320675">
              <a:lnSpc>
                <a:spcPct val="100000"/>
              </a:lnSpc>
              <a:spcBef>
                <a:spcPts val="705"/>
              </a:spcBef>
              <a:buClr>
                <a:srgbClr val="70685A"/>
              </a:buClr>
              <a:buSzPct val="60416"/>
              <a:buFont typeface="Wingdings"/>
              <a:buChar char=""/>
              <a:tabLst>
                <a:tab pos="1624965" algn="l"/>
                <a:tab pos="1625600" algn="l"/>
              </a:tabLst>
            </a:pPr>
            <a:r>
              <a:rPr sz="2400">
                <a:latin typeface="Arial"/>
                <a:cs typeface="Arial"/>
              </a:rPr>
              <a:t>Utilizada</a:t>
            </a:r>
            <a:r>
              <a:rPr sz="2400" spc="9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em</a:t>
            </a:r>
            <a:r>
              <a:rPr sz="2400" spc="1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aplicações</a:t>
            </a:r>
            <a:r>
              <a:rPr sz="2400" spc="9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onde</a:t>
            </a:r>
            <a:r>
              <a:rPr sz="2400" spc="8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há</a:t>
            </a:r>
            <a:r>
              <a:rPr sz="2400" spc="10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maior</a:t>
            </a:r>
            <a:r>
              <a:rPr sz="2400" spc="9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interesse</a:t>
            </a:r>
            <a:endParaRPr sz="2400">
              <a:latin typeface="Arial"/>
              <a:cs typeface="Arial"/>
            </a:endParaRPr>
          </a:p>
          <a:p>
            <a:pPr marL="1624965">
              <a:lnSpc>
                <a:spcPct val="100000"/>
              </a:lnSpc>
              <a:spcBef>
                <a:spcPts val="5"/>
              </a:spcBef>
            </a:pPr>
            <a:r>
              <a:rPr sz="2400" spc="-5">
                <a:latin typeface="Arial"/>
                <a:cs typeface="Arial"/>
              </a:rPr>
              <a:t>em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aplicações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numéricas.</a:t>
            </a:r>
            <a:endParaRPr sz="2400">
              <a:latin typeface="Arial"/>
              <a:cs typeface="Arial"/>
            </a:endParaRPr>
          </a:p>
          <a:p>
            <a:pPr marL="1624965" marR="5080" lvl="2" indent="-320675">
              <a:lnSpc>
                <a:spcPct val="100000"/>
              </a:lnSpc>
              <a:spcBef>
                <a:spcPts val="695"/>
              </a:spcBef>
              <a:buClr>
                <a:srgbClr val="70685A"/>
              </a:buClr>
              <a:buSzPct val="60416"/>
              <a:buFont typeface="Wingdings"/>
              <a:buChar char=""/>
              <a:tabLst>
                <a:tab pos="1624965" algn="l"/>
                <a:tab pos="1625600" algn="l"/>
                <a:tab pos="3894454" algn="l"/>
                <a:tab pos="5130800" algn="l"/>
                <a:tab pos="6194425" algn="l"/>
                <a:tab pos="6918959" algn="l"/>
              </a:tabLst>
            </a:pPr>
            <a:r>
              <a:rPr sz="2400" spc="-5">
                <a:latin typeface="Arial"/>
                <a:cs typeface="Arial"/>
              </a:rPr>
              <a:t>D</a:t>
            </a:r>
            <a:r>
              <a:rPr sz="2400" spc="-15">
                <a:latin typeface="Arial"/>
                <a:cs typeface="Arial"/>
              </a:rPr>
              <a:t>e</a:t>
            </a:r>
            <a:r>
              <a:rPr sz="2400" spc="5">
                <a:latin typeface="Arial"/>
                <a:cs typeface="Arial"/>
              </a:rPr>
              <a:t>s</a:t>
            </a:r>
            <a:r>
              <a:rPr sz="2400" spc="-5">
                <a:latin typeface="Arial"/>
                <a:cs typeface="Arial"/>
              </a:rPr>
              <a:t>emp</a:t>
            </a:r>
            <a:r>
              <a:rPr sz="2400">
                <a:latin typeface="Arial"/>
                <a:cs typeface="Arial"/>
              </a:rPr>
              <a:t>en</a:t>
            </a:r>
            <a:r>
              <a:rPr sz="2400" spc="-5">
                <a:latin typeface="Arial"/>
                <a:cs typeface="Arial"/>
              </a:rPr>
              <a:t>hos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pode</a:t>
            </a:r>
            <a:r>
              <a:rPr sz="2400">
                <a:latin typeface="Arial"/>
                <a:cs typeface="Arial"/>
              </a:rPr>
              <a:t>m	</a:t>
            </a:r>
            <a:r>
              <a:rPr sz="2400" spc="-5">
                <a:latin typeface="Arial"/>
                <a:cs typeface="Arial"/>
              </a:rPr>
              <a:t>variar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 spc="-5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	M</a:t>
            </a:r>
            <a:r>
              <a:rPr sz="2400" spc="-10">
                <a:latin typeface="Arial"/>
                <a:cs typeface="Arial"/>
              </a:rPr>
              <a:t>F</a:t>
            </a:r>
            <a:r>
              <a:rPr sz="2400">
                <a:latin typeface="Arial"/>
                <a:cs typeface="Arial"/>
              </a:rPr>
              <a:t>LOP</a:t>
            </a:r>
            <a:r>
              <a:rPr sz="2400" spc="-10">
                <a:latin typeface="Arial"/>
                <a:cs typeface="Arial"/>
              </a:rPr>
              <a:t>S</a:t>
            </a:r>
            <a:r>
              <a:rPr sz="2400">
                <a:latin typeface="Arial"/>
                <a:cs typeface="Arial"/>
              </a:rPr>
              <a:t>,  GFLOPS,</a:t>
            </a:r>
            <a:r>
              <a:rPr sz="2400" spc="-7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TFLOPS.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03377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267" y="1052690"/>
            <a:ext cx="8558530" cy="11849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700" b="1">
                <a:latin typeface="Arial"/>
                <a:cs typeface="Arial"/>
              </a:rPr>
              <a:t>Ideia</a:t>
            </a:r>
            <a:r>
              <a:rPr sz="2700" b="1" spc="-10">
                <a:latin typeface="Arial"/>
                <a:cs typeface="Arial"/>
              </a:rPr>
              <a:t> </a:t>
            </a:r>
            <a:r>
              <a:rPr sz="2700" b="1" spc="-5">
                <a:latin typeface="Arial"/>
                <a:cs typeface="Arial"/>
              </a:rPr>
              <a:t>para</a:t>
            </a:r>
            <a:r>
              <a:rPr sz="2700" b="1" spc="10">
                <a:latin typeface="Arial"/>
                <a:cs typeface="Arial"/>
              </a:rPr>
              <a:t> </a:t>
            </a:r>
            <a:r>
              <a:rPr sz="2700" b="1" spc="-5">
                <a:latin typeface="Arial"/>
                <a:cs typeface="Arial"/>
              </a:rPr>
              <a:t>gargalo da</a:t>
            </a:r>
            <a:r>
              <a:rPr sz="2700" b="1" spc="-100">
                <a:latin typeface="Arial"/>
                <a:cs typeface="Arial"/>
              </a:rPr>
              <a:t> </a:t>
            </a:r>
            <a:r>
              <a:rPr sz="2700" b="1" spc="-5">
                <a:latin typeface="Arial"/>
                <a:cs typeface="Arial"/>
              </a:rPr>
              <a:t>Arquitetura</a:t>
            </a:r>
            <a:r>
              <a:rPr sz="2700" b="1" spc="10">
                <a:latin typeface="Arial"/>
                <a:cs typeface="Arial"/>
              </a:rPr>
              <a:t> </a:t>
            </a:r>
            <a:r>
              <a:rPr sz="2700" b="1" spc="-5">
                <a:latin typeface="Arial"/>
                <a:cs typeface="Arial"/>
              </a:rPr>
              <a:t>de</a:t>
            </a:r>
            <a:r>
              <a:rPr sz="2700" b="1">
                <a:latin typeface="Arial"/>
                <a:cs typeface="Arial"/>
              </a:rPr>
              <a:t> </a:t>
            </a:r>
            <a:r>
              <a:rPr sz="2700" b="1" spc="-5">
                <a:latin typeface="Arial"/>
                <a:cs typeface="Arial"/>
              </a:rPr>
              <a:t>Computadores:</a:t>
            </a:r>
            <a:endParaRPr sz="2700">
              <a:latin typeface="Arial"/>
              <a:cs typeface="Arial"/>
            </a:endParaRPr>
          </a:p>
          <a:p>
            <a:pPr marL="428625" indent="-416559">
              <a:lnSpc>
                <a:spcPct val="100000"/>
              </a:lnSpc>
              <a:spcBef>
                <a:spcPts val="1325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428625" algn="l"/>
                <a:tab pos="429259" algn="l"/>
                <a:tab pos="857885" algn="l"/>
                <a:tab pos="2066925" algn="l"/>
                <a:tab pos="2799715" algn="l"/>
                <a:tab pos="4371340" algn="l"/>
                <a:tab pos="5297170" algn="l"/>
                <a:tab pos="6142990" algn="l"/>
                <a:tab pos="7658100" algn="l"/>
                <a:tab pos="8354059" algn="l"/>
              </a:tabLst>
            </a:pPr>
            <a:r>
              <a:rPr sz="2700">
                <a:latin typeface="Arial"/>
                <a:cs typeface="Arial"/>
              </a:rPr>
              <a:t>O	</a:t>
            </a:r>
            <a:r>
              <a:rPr sz="2700" spc="-5">
                <a:latin typeface="Arial"/>
                <a:cs typeface="Arial"/>
              </a:rPr>
              <a:t>melh</a:t>
            </a:r>
            <a:r>
              <a:rPr sz="2700" spc="-25">
                <a:latin typeface="Arial"/>
                <a:cs typeface="Arial"/>
              </a:rPr>
              <a:t>o</a:t>
            </a:r>
            <a:r>
              <a:rPr sz="2700">
                <a:latin typeface="Arial"/>
                <a:cs typeface="Arial"/>
              </a:rPr>
              <a:t>r	</a:t>
            </a:r>
            <a:r>
              <a:rPr sz="2700" spc="-10">
                <a:latin typeface="Arial"/>
                <a:cs typeface="Arial"/>
              </a:rPr>
              <a:t>qu</a:t>
            </a:r>
            <a:r>
              <a:rPr sz="2700" spc="-5">
                <a:latin typeface="Arial"/>
                <a:cs typeface="Arial"/>
              </a:rPr>
              <a:t>e</a:t>
            </a:r>
            <a:r>
              <a:rPr sz="2700">
                <a:latin typeface="Arial"/>
                <a:cs typeface="Arial"/>
              </a:rPr>
              <a:t>	</a:t>
            </a:r>
            <a:r>
              <a:rPr sz="2700" spc="-5">
                <a:latin typeface="Arial"/>
                <a:cs typeface="Arial"/>
              </a:rPr>
              <a:t>p</a:t>
            </a:r>
            <a:r>
              <a:rPr sz="2700" spc="-20">
                <a:latin typeface="Arial"/>
                <a:cs typeface="Arial"/>
              </a:rPr>
              <a:t>o</a:t>
            </a:r>
            <a:r>
              <a:rPr sz="2700" spc="-5">
                <a:latin typeface="Arial"/>
                <a:cs typeface="Arial"/>
              </a:rPr>
              <a:t>dem</a:t>
            </a:r>
            <a:r>
              <a:rPr sz="2700" spc="-15">
                <a:latin typeface="Arial"/>
                <a:cs typeface="Arial"/>
              </a:rPr>
              <a:t>o</a:t>
            </a:r>
            <a:r>
              <a:rPr sz="2700">
                <a:latin typeface="Arial"/>
                <a:cs typeface="Arial"/>
              </a:rPr>
              <a:t>s	fazer	</a:t>
            </a:r>
            <a:r>
              <a:rPr sz="2700" spc="-5">
                <a:latin typeface="Arial"/>
                <a:cs typeface="Arial"/>
              </a:rPr>
              <a:t>para</a:t>
            </a:r>
            <a:r>
              <a:rPr sz="2700">
                <a:latin typeface="Arial"/>
                <a:cs typeface="Arial"/>
              </a:rPr>
              <a:t>	</a:t>
            </a:r>
            <a:r>
              <a:rPr sz="2700" spc="-5">
                <a:latin typeface="Arial"/>
                <a:cs typeface="Arial"/>
              </a:rPr>
              <a:t>remedi</a:t>
            </a:r>
            <a:r>
              <a:rPr sz="2700" spc="-15">
                <a:latin typeface="Arial"/>
                <a:cs typeface="Arial"/>
              </a:rPr>
              <a:t>a</a:t>
            </a:r>
            <a:r>
              <a:rPr sz="2700">
                <a:latin typeface="Arial"/>
                <a:cs typeface="Arial"/>
              </a:rPr>
              <a:t>r	is</a:t>
            </a:r>
            <a:r>
              <a:rPr sz="2700" spc="5">
                <a:latin typeface="Arial"/>
                <a:cs typeface="Arial"/>
              </a:rPr>
              <a:t>t</a:t>
            </a:r>
            <a:r>
              <a:rPr sz="2700" spc="-5">
                <a:latin typeface="Arial"/>
                <a:cs typeface="Arial"/>
              </a:rPr>
              <a:t>o</a:t>
            </a:r>
            <a:r>
              <a:rPr sz="2700">
                <a:latin typeface="Arial"/>
                <a:cs typeface="Arial"/>
              </a:rPr>
              <a:t>	</a:t>
            </a:r>
            <a:r>
              <a:rPr sz="2700" spc="-5">
                <a:latin typeface="Arial"/>
                <a:cs typeface="Arial"/>
              </a:rPr>
              <a:t>é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2211405"/>
            <a:ext cx="6536690" cy="191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080">
              <a:lnSpc>
                <a:spcPct val="150100"/>
              </a:lnSpc>
              <a:spcBef>
                <a:spcPts val="100"/>
              </a:spcBef>
              <a:tabLst>
                <a:tab pos="2085339" algn="l"/>
                <a:tab pos="2885440" algn="l"/>
                <a:tab pos="3475354" algn="l"/>
                <a:tab pos="4656455" algn="l"/>
                <a:tab pos="5609590" algn="l"/>
              </a:tabLst>
            </a:pPr>
            <a:r>
              <a:rPr sz="2700">
                <a:latin typeface="Arial"/>
                <a:cs typeface="Arial"/>
              </a:rPr>
              <a:t>assegurar	</a:t>
            </a:r>
            <a:r>
              <a:rPr sz="2700" spc="-5">
                <a:latin typeface="Arial"/>
                <a:cs typeface="Arial"/>
              </a:rPr>
              <a:t>qu</a:t>
            </a:r>
            <a:r>
              <a:rPr sz="2700">
                <a:latin typeface="Arial"/>
                <a:cs typeface="Arial"/>
              </a:rPr>
              <a:t>e	</a:t>
            </a:r>
            <a:r>
              <a:rPr sz="2700" spc="-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>
                <a:solidFill>
                  <a:srgbClr val="FF0000"/>
                </a:solidFill>
                <a:latin typeface="Arial"/>
                <a:cs typeface="Arial"/>
              </a:rPr>
              <a:t>s	partes	m</a:t>
            </a:r>
            <a:r>
              <a:rPr sz="27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700">
                <a:solidFill>
                  <a:srgbClr val="FF0000"/>
                </a:solidFill>
                <a:latin typeface="Arial"/>
                <a:cs typeface="Arial"/>
              </a:rPr>
              <a:t>is	len</a:t>
            </a:r>
            <a:r>
              <a:rPr sz="2700" spc="-1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700">
                <a:solidFill>
                  <a:srgbClr val="FF0000"/>
                </a:solidFill>
                <a:latin typeface="Arial"/>
                <a:cs typeface="Arial"/>
              </a:rPr>
              <a:t>as  </a:t>
            </a:r>
            <a:r>
              <a:rPr sz="2700" spc="-5">
                <a:latin typeface="Arial"/>
                <a:cs typeface="Arial"/>
              </a:rPr>
              <a:t>sejam</a:t>
            </a:r>
            <a:r>
              <a:rPr sz="2700" spc="-15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aquelas</a:t>
            </a:r>
            <a:r>
              <a:rPr sz="2700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que</a:t>
            </a:r>
            <a:r>
              <a:rPr sz="2700" spc="-15">
                <a:latin typeface="Arial"/>
                <a:cs typeface="Arial"/>
              </a:rPr>
              <a:t> </a:t>
            </a:r>
            <a:r>
              <a:rPr sz="2700">
                <a:solidFill>
                  <a:srgbClr val="FF0000"/>
                </a:solidFill>
                <a:latin typeface="Arial"/>
                <a:cs typeface="Arial"/>
              </a:rPr>
              <a:t>são</a:t>
            </a:r>
            <a:r>
              <a:rPr sz="27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5">
                <a:solidFill>
                  <a:srgbClr val="FF0000"/>
                </a:solidFill>
                <a:latin typeface="Arial"/>
                <a:cs typeface="Arial"/>
              </a:rPr>
              <a:t>menos</a:t>
            </a:r>
            <a:r>
              <a:rPr sz="27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>
                <a:solidFill>
                  <a:srgbClr val="FF0000"/>
                </a:solidFill>
                <a:latin typeface="Arial"/>
                <a:cs typeface="Arial"/>
              </a:rPr>
              <a:t>usadas</a:t>
            </a:r>
            <a:r>
              <a:rPr sz="270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7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LEI</a:t>
            </a:r>
            <a:r>
              <a:rPr sz="2700" b="1" u="sng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700" b="1" u="sng" spc="-1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b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AMDAHL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8334" y="2417521"/>
            <a:ext cx="18180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2700" spc="-5">
                <a:latin typeface="Arial"/>
                <a:cs typeface="Arial"/>
              </a:rPr>
              <a:t>d</a:t>
            </a:r>
            <a:r>
              <a:rPr sz="2700">
                <a:latin typeface="Arial"/>
                <a:cs typeface="Arial"/>
              </a:rPr>
              <a:t>o	sistema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4140941"/>
            <a:ext cx="8556625" cy="187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marR="5080" indent="-320040" algn="just">
              <a:lnSpc>
                <a:spcPct val="150000"/>
              </a:lnSpc>
              <a:spcBef>
                <a:spcPts val="95"/>
              </a:spcBef>
              <a:buClr>
                <a:srgbClr val="70685A"/>
              </a:buClr>
              <a:buSzPct val="59259"/>
              <a:buFont typeface="Wingdings"/>
              <a:buChar char=""/>
              <a:tabLst>
                <a:tab pos="332740" algn="l"/>
              </a:tabLst>
            </a:pPr>
            <a:r>
              <a:rPr sz="2700">
                <a:latin typeface="Arial"/>
                <a:cs typeface="Arial"/>
              </a:rPr>
              <a:t>O</a:t>
            </a:r>
            <a:r>
              <a:rPr sz="2700" spc="5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ganho</a:t>
            </a:r>
            <a:r>
              <a:rPr sz="2700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de</a:t>
            </a:r>
            <a:r>
              <a:rPr sz="2700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desempenho</a:t>
            </a:r>
            <a:r>
              <a:rPr sz="2700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possível</a:t>
            </a:r>
            <a:r>
              <a:rPr sz="2700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de</a:t>
            </a:r>
            <a:r>
              <a:rPr sz="2700">
                <a:latin typeface="Arial"/>
                <a:cs typeface="Arial"/>
              </a:rPr>
              <a:t> </a:t>
            </a:r>
            <a:r>
              <a:rPr sz="2700" b="1" spc="-5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2700" b="1">
                <a:solidFill>
                  <a:srgbClr val="FF0000"/>
                </a:solidFill>
                <a:latin typeface="Arial"/>
                <a:cs typeface="Arial"/>
              </a:rPr>
              <a:t> dado </a:t>
            </a:r>
            <a:r>
              <a:rPr sz="2700" b="1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5">
                <a:solidFill>
                  <a:srgbClr val="FF0000"/>
                </a:solidFill>
                <a:latin typeface="Arial"/>
                <a:cs typeface="Arial"/>
              </a:rPr>
              <a:t>melhoramento</a:t>
            </a:r>
            <a:r>
              <a:rPr sz="2700" b="1">
                <a:solidFill>
                  <a:srgbClr val="FF0000"/>
                </a:solidFill>
                <a:latin typeface="Arial"/>
                <a:cs typeface="Arial"/>
              </a:rPr>
              <a:t> é</a:t>
            </a:r>
            <a:r>
              <a:rPr sz="2700" b="1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>
                <a:solidFill>
                  <a:srgbClr val="FF0000"/>
                </a:solidFill>
                <a:latin typeface="Arial"/>
                <a:cs typeface="Arial"/>
              </a:rPr>
              <a:t>limitado</a:t>
            </a:r>
            <a:r>
              <a:rPr sz="2700" b="1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5">
                <a:solidFill>
                  <a:srgbClr val="FF0000"/>
                </a:solidFill>
                <a:latin typeface="Arial"/>
                <a:cs typeface="Arial"/>
              </a:rPr>
              <a:t>pela</a:t>
            </a:r>
            <a:r>
              <a:rPr sz="27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5">
                <a:solidFill>
                  <a:srgbClr val="FF0000"/>
                </a:solidFill>
                <a:latin typeface="Arial"/>
                <a:cs typeface="Arial"/>
              </a:rPr>
              <a:t>fração</a:t>
            </a:r>
            <a:r>
              <a:rPr sz="27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5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2700" b="1" spc="7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b="1" spc="-5">
                <a:solidFill>
                  <a:srgbClr val="FF0000"/>
                </a:solidFill>
                <a:latin typeface="Arial"/>
                <a:cs typeface="Arial"/>
              </a:rPr>
              <a:t>tempo </a:t>
            </a:r>
            <a:r>
              <a:rPr sz="2700" b="1" spc="-7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que</a:t>
            </a:r>
            <a:r>
              <a:rPr sz="2700" spc="-15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a</a:t>
            </a:r>
            <a:r>
              <a:rPr sz="2700" spc="5">
                <a:latin typeface="Arial"/>
                <a:cs typeface="Arial"/>
              </a:rPr>
              <a:t> </a:t>
            </a:r>
            <a:r>
              <a:rPr sz="2700">
                <a:latin typeface="Arial"/>
                <a:cs typeface="Arial"/>
              </a:rPr>
              <a:t>característica</a:t>
            </a:r>
            <a:r>
              <a:rPr sz="2700" spc="-25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melhorada</a:t>
            </a:r>
            <a:r>
              <a:rPr sz="2700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é</a:t>
            </a:r>
            <a:r>
              <a:rPr sz="2700" spc="5">
                <a:latin typeface="Arial"/>
                <a:cs typeface="Arial"/>
              </a:rPr>
              <a:t> </a:t>
            </a:r>
            <a:r>
              <a:rPr sz="2700" spc="-5">
                <a:latin typeface="Arial"/>
                <a:cs typeface="Arial"/>
              </a:rPr>
              <a:t>usada.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03377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355598"/>
            <a:ext cx="8558530" cy="214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LEI</a:t>
            </a:r>
            <a:r>
              <a:rPr sz="2800" b="1" u="sng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800" b="1" u="sng" spc="-114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AMDAHL</a:t>
            </a:r>
            <a:endParaRPr sz="2800">
              <a:latin typeface="Arial"/>
              <a:cs typeface="Arial"/>
            </a:endParaRPr>
          </a:p>
          <a:p>
            <a:pPr marL="332740" marR="5080" indent="-320040" algn="just">
              <a:lnSpc>
                <a:spcPct val="150000"/>
              </a:lnSpc>
              <a:spcBef>
                <a:spcPts val="4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spc="-5">
                <a:latin typeface="Arial"/>
                <a:cs typeface="Arial"/>
              </a:rPr>
              <a:t>Suponha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que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um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aperfeiçoamento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ofereça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um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ganho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de </a:t>
            </a:r>
            <a:r>
              <a:rPr sz="2400" spc="-655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desempenho</a:t>
            </a:r>
            <a:r>
              <a:rPr sz="2400" b="1">
                <a:latin typeface="Arial"/>
                <a:cs typeface="Arial"/>
              </a:rPr>
              <a:t> S</a:t>
            </a:r>
            <a:r>
              <a:rPr sz="2400" b="1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para</a:t>
            </a:r>
            <a:r>
              <a:rPr sz="2400">
                <a:latin typeface="Arial"/>
                <a:cs typeface="Arial"/>
              </a:rPr>
              <a:t> uma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b="1">
                <a:latin typeface="Arial"/>
                <a:cs typeface="Arial"/>
              </a:rPr>
              <a:t>fração</a:t>
            </a:r>
            <a:r>
              <a:rPr sz="2400" b="1" spc="5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do</a:t>
            </a:r>
            <a:r>
              <a:rPr sz="2400" b="1">
                <a:latin typeface="Arial"/>
                <a:cs typeface="Arial"/>
              </a:rPr>
              <a:t> tempo</a:t>
            </a:r>
            <a:r>
              <a:rPr sz="2400" b="1" spc="5">
                <a:latin typeface="Arial"/>
                <a:cs typeface="Arial"/>
              </a:rPr>
              <a:t> </a:t>
            </a:r>
            <a:r>
              <a:rPr sz="2400" b="1" spc="-10">
                <a:latin typeface="Arial"/>
                <a:cs typeface="Arial"/>
              </a:rPr>
              <a:t>F</a:t>
            </a:r>
            <a:r>
              <a:rPr sz="2400" spc="-10">
                <a:latin typeface="Arial"/>
                <a:cs typeface="Arial"/>
              </a:rPr>
              <a:t>.</a:t>
            </a:r>
            <a:r>
              <a:rPr sz="2400" spc="-5">
                <a:latin typeface="Arial"/>
                <a:cs typeface="Arial"/>
              </a:rPr>
              <a:t> Qual</a:t>
            </a:r>
            <a:r>
              <a:rPr sz="2400" spc="65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 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ganho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desempenho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86025" y="4806040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5">
                <a:moveTo>
                  <a:pt x="0" y="0"/>
                </a:moveTo>
                <a:lnTo>
                  <a:pt x="329121" y="0"/>
                </a:lnTo>
              </a:path>
            </a:pathLst>
          </a:custGeom>
          <a:ln w="7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00572" y="4313175"/>
            <a:ext cx="1747520" cy="0"/>
          </a:xfrm>
          <a:custGeom>
            <a:avLst/>
            <a:gdLst/>
            <a:ahLst/>
            <a:cxnLst/>
            <a:rect l="l" t="t" r="r" b="b"/>
            <a:pathLst>
              <a:path w="1747520">
                <a:moveTo>
                  <a:pt x="0" y="0"/>
                </a:moveTo>
                <a:lnTo>
                  <a:pt x="1746972" y="0"/>
                </a:lnTo>
              </a:path>
            </a:pathLst>
          </a:custGeom>
          <a:ln w="165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65124" y="3758768"/>
            <a:ext cx="218440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spc="-1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0356" y="4006375"/>
            <a:ext cx="4818380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15">
                <a:latin typeface="Times New Roman"/>
                <a:cs typeface="Times New Roman"/>
              </a:rPr>
              <a:t>Ganho</a:t>
            </a:r>
            <a:r>
              <a:rPr sz="3050" i="1" spc="260">
                <a:latin typeface="Times New Roman"/>
                <a:cs typeface="Times New Roman"/>
              </a:rPr>
              <a:t> </a:t>
            </a:r>
            <a:r>
              <a:rPr sz="3050" i="1" spc="-10">
                <a:latin typeface="Times New Roman"/>
                <a:cs typeface="Times New Roman"/>
              </a:rPr>
              <a:t>de</a:t>
            </a:r>
            <a:r>
              <a:rPr sz="3050" i="1" spc="340">
                <a:latin typeface="Times New Roman"/>
                <a:cs typeface="Times New Roman"/>
              </a:rPr>
              <a:t> </a:t>
            </a:r>
            <a:r>
              <a:rPr sz="3050" i="1" spc="-10">
                <a:latin typeface="Times New Roman"/>
                <a:cs typeface="Times New Roman"/>
              </a:rPr>
              <a:t>Desempenho</a:t>
            </a:r>
            <a:r>
              <a:rPr sz="3050" spc="-10">
                <a:latin typeface="Times New Roman"/>
                <a:cs typeface="Times New Roman"/>
              </a:rPr>
              <a:t>(</a:t>
            </a:r>
            <a:r>
              <a:rPr sz="3050" i="1" spc="-10">
                <a:latin typeface="Times New Roman"/>
                <a:cs typeface="Times New Roman"/>
              </a:rPr>
              <a:t>GD</a:t>
            </a:r>
            <a:r>
              <a:rPr sz="3050" spc="-10">
                <a:latin typeface="Times New Roman"/>
                <a:cs typeface="Times New Roman"/>
              </a:rPr>
              <a:t>)</a:t>
            </a:r>
            <a:r>
              <a:rPr sz="3050" spc="-85">
                <a:latin typeface="Times New Roman"/>
                <a:cs typeface="Times New Roman"/>
              </a:rPr>
              <a:t> </a:t>
            </a:r>
            <a:r>
              <a:rPr sz="3050" spc="-1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2989" y="4800662"/>
            <a:ext cx="218440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1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2681" y="4499240"/>
            <a:ext cx="1716405" cy="496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spc="-260">
                <a:latin typeface="Times New Roman"/>
                <a:cs typeface="Times New Roman"/>
              </a:rPr>
              <a:t>(</a:t>
            </a:r>
            <a:r>
              <a:rPr sz="3050" spc="225">
                <a:latin typeface="Times New Roman"/>
                <a:cs typeface="Times New Roman"/>
              </a:rPr>
              <a:t>1</a:t>
            </a:r>
            <a:r>
              <a:rPr sz="3050" spc="-10">
                <a:latin typeface="Symbol"/>
                <a:cs typeface="Symbol"/>
              </a:rPr>
              <a:t></a:t>
            </a:r>
            <a:r>
              <a:rPr sz="3050" spc="-160">
                <a:latin typeface="Times New Roman"/>
                <a:cs typeface="Times New Roman"/>
              </a:rPr>
              <a:t> </a:t>
            </a:r>
            <a:r>
              <a:rPr sz="3050" i="1" spc="-10">
                <a:latin typeface="Times New Roman"/>
                <a:cs typeface="Times New Roman"/>
              </a:rPr>
              <a:t>F</a:t>
            </a:r>
            <a:r>
              <a:rPr sz="3050" i="1" spc="-440">
                <a:latin typeface="Times New Roman"/>
                <a:cs typeface="Times New Roman"/>
              </a:rPr>
              <a:t> </a:t>
            </a:r>
            <a:r>
              <a:rPr sz="3050" spc="-5">
                <a:latin typeface="Times New Roman"/>
                <a:cs typeface="Times New Roman"/>
              </a:rPr>
              <a:t>)</a:t>
            </a:r>
            <a:r>
              <a:rPr sz="3050" spc="-254">
                <a:latin typeface="Times New Roman"/>
                <a:cs typeface="Times New Roman"/>
              </a:rPr>
              <a:t> </a:t>
            </a:r>
            <a:r>
              <a:rPr sz="3050" spc="-10">
                <a:latin typeface="Symbol"/>
                <a:cs typeface="Symbol"/>
              </a:rPr>
              <a:t></a:t>
            </a:r>
            <a:r>
              <a:rPr sz="3050" spc="145">
                <a:latin typeface="Times New Roman"/>
                <a:cs typeface="Times New Roman"/>
              </a:rPr>
              <a:t> </a:t>
            </a:r>
            <a:r>
              <a:rPr sz="4575" i="1" spc="-15" baseline="34608">
                <a:latin typeface="Times New Roman"/>
                <a:cs typeface="Times New Roman"/>
              </a:rPr>
              <a:t>F</a:t>
            </a:r>
            <a:endParaRPr sz="4575" baseline="3460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03377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267" y="1355598"/>
            <a:ext cx="150558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Exemplo</a:t>
            </a:r>
            <a:endParaRPr sz="28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1839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939165" algn="l"/>
              </a:tabLst>
            </a:pPr>
            <a:r>
              <a:rPr sz="2400" spc="-5">
                <a:latin typeface="Arial"/>
                <a:cs typeface="Arial"/>
              </a:rPr>
              <a:t>Se	</a:t>
            </a:r>
            <a:r>
              <a:rPr sz="2400" spc="-10">
                <a:latin typeface="Arial"/>
                <a:cs typeface="Arial"/>
              </a:rPr>
              <a:t>um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3532" y="2015490"/>
            <a:ext cx="69697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010" algn="l"/>
                <a:tab pos="3159760" algn="l"/>
                <a:tab pos="3818254" algn="l"/>
                <a:tab pos="5359400" algn="l"/>
                <a:tab pos="5790565" algn="l"/>
                <a:tab pos="6449060" algn="l"/>
              </a:tabLst>
            </a:pPr>
            <a:r>
              <a:rPr sz="2400" spc="-5">
                <a:latin typeface="Arial"/>
                <a:cs typeface="Arial"/>
              </a:rPr>
              <a:t>computa</a:t>
            </a:r>
            <a:r>
              <a:rPr sz="2400">
                <a:latin typeface="Arial"/>
                <a:cs typeface="Arial"/>
              </a:rPr>
              <a:t>d</a:t>
            </a:r>
            <a:r>
              <a:rPr sz="2400" spc="-5">
                <a:latin typeface="Arial"/>
                <a:cs typeface="Arial"/>
              </a:rPr>
              <a:t>or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 spc="-20">
                <a:latin typeface="Arial"/>
                <a:cs typeface="Arial"/>
              </a:rPr>
              <a:t>x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c</a:t>
            </a:r>
            <a:r>
              <a:rPr sz="2400" spc="-5">
                <a:latin typeface="Arial"/>
                <a:cs typeface="Arial"/>
              </a:rPr>
              <a:t>uta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0">
                <a:latin typeface="Arial"/>
                <a:cs typeface="Arial"/>
              </a:rPr>
              <a:t>u</a:t>
            </a:r>
            <a:r>
              <a:rPr sz="2400" spc="-5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progr</a:t>
            </a:r>
            <a:r>
              <a:rPr sz="2400">
                <a:latin typeface="Arial"/>
                <a:cs typeface="Arial"/>
              </a:rPr>
              <a:t>a</a:t>
            </a:r>
            <a:r>
              <a:rPr sz="2400" spc="-5">
                <a:latin typeface="Arial"/>
                <a:cs typeface="Arial"/>
              </a:rPr>
              <a:t>ma</a:t>
            </a:r>
            <a:r>
              <a:rPr sz="2400">
                <a:latin typeface="Arial"/>
                <a:cs typeface="Arial"/>
              </a:rPr>
              <a:t>	P	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 spc="-5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10">
                <a:latin typeface="Arial"/>
                <a:cs typeface="Arial"/>
              </a:rPr>
              <a:t>100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8307" y="2380569"/>
            <a:ext cx="823849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spc="-5">
                <a:latin typeface="Arial"/>
                <a:cs typeface="Arial"/>
              </a:rPr>
              <a:t>segundos,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onde</a:t>
            </a:r>
            <a:r>
              <a:rPr sz="2400">
                <a:latin typeface="Arial"/>
                <a:cs typeface="Arial"/>
              </a:rPr>
              <a:t> 30%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operações</a:t>
            </a:r>
            <a:r>
              <a:rPr sz="2400">
                <a:latin typeface="Arial"/>
                <a:cs typeface="Arial"/>
              </a:rPr>
              <a:t> são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acessos</a:t>
            </a:r>
            <a:r>
              <a:rPr sz="2400" spc="67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spc="-6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memória </a:t>
            </a:r>
            <a:r>
              <a:rPr sz="2400">
                <a:latin typeface="Arial"/>
                <a:cs typeface="Arial"/>
              </a:rPr>
              <a:t>com </a:t>
            </a:r>
            <a:r>
              <a:rPr sz="2400" spc="-5">
                <a:latin typeface="Arial"/>
                <a:cs typeface="Arial"/>
              </a:rPr>
              <a:t>tempo médio de acesso </a:t>
            </a:r>
            <a:r>
              <a:rPr sz="2400">
                <a:latin typeface="Arial"/>
                <a:cs typeface="Arial"/>
              </a:rPr>
              <a:t>de </a:t>
            </a:r>
            <a:r>
              <a:rPr sz="2400" spc="-5">
                <a:latin typeface="Arial"/>
                <a:cs typeface="Arial"/>
              </a:rPr>
              <a:t>80ms e 60% são 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operações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ponto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flutuante.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3100" i="1" spc="-35">
                <a:latin typeface="Times New Roman"/>
                <a:cs typeface="Times New Roman"/>
              </a:rPr>
              <a:t>F</a:t>
            </a:r>
            <a:r>
              <a:rPr sz="3100" i="1" spc="220">
                <a:latin typeface="Times New Roman"/>
                <a:cs typeface="Times New Roman"/>
              </a:rPr>
              <a:t> </a:t>
            </a:r>
            <a:r>
              <a:rPr sz="3100" spc="-35">
                <a:latin typeface="Symbol"/>
                <a:cs typeface="Symbol"/>
              </a:rPr>
              <a:t></a:t>
            </a:r>
            <a:r>
              <a:rPr sz="3100" spc="-120">
                <a:latin typeface="Times New Roman"/>
                <a:cs typeface="Times New Roman"/>
              </a:rPr>
              <a:t> </a:t>
            </a:r>
            <a:r>
              <a:rPr sz="3100" spc="-80">
                <a:latin typeface="Times New Roman"/>
                <a:cs typeface="Times New Roman"/>
              </a:rPr>
              <a:t>0</a:t>
            </a:r>
            <a:r>
              <a:rPr sz="3100" spc="-15">
                <a:latin typeface="Times New Roman"/>
                <a:cs typeface="Times New Roman"/>
              </a:rPr>
              <a:t>,</a:t>
            </a:r>
            <a:r>
              <a:rPr sz="3100" spc="-495">
                <a:latin typeface="Times New Roman"/>
                <a:cs typeface="Times New Roman"/>
              </a:rPr>
              <a:t> </a:t>
            </a:r>
            <a:r>
              <a:rPr sz="3100" spc="-30">
                <a:latin typeface="Times New Roman"/>
                <a:cs typeface="Times New Roman"/>
              </a:rPr>
              <a:t>3</a:t>
            </a:r>
            <a:endParaRPr sz="3100">
              <a:latin typeface="Times New Roman"/>
              <a:cs typeface="Times New Roman"/>
            </a:endParaRPr>
          </a:p>
          <a:p>
            <a:pPr marL="464184">
              <a:lnSpc>
                <a:spcPct val="100000"/>
              </a:lnSpc>
              <a:spcBef>
                <a:spcPts val="950"/>
              </a:spcBef>
            </a:pPr>
            <a:r>
              <a:rPr sz="3100" i="1" spc="-30">
                <a:latin typeface="Times New Roman"/>
                <a:cs typeface="Times New Roman"/>
              </a:rPr>
              <a:t>S</a:t>
            </a:r>
            <a:r>
              <a:rPr sz="3100" i="1" spc="140">
                <a:latin typeface="Times New Roman"/>
                <a:cs typeface="Times New Roman"/>
              </a:rPr>
              <a:t> </a:t>
            </a:r>
            <a:r>
              <a:rPr sz="3100" spc="-35">
                <a:latin typeface="Symbol"/>
                <a:cs typeface="Symbol"/>
              </a:rPr>
              <a:t></a:t>
            </a:r>
            <a:r>
              <a:rPr sz="3100" spc="-90">
                <a:latin typeface="Times New Roman"/>
                <a:cs typeface="Times New Roman"/>
              </a:rPr>
              <a:t> </a:t>
            </a:r>
            <a:r>
              <a:rPr sz="3100" spc="-3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03377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355598"/>
            <a:ext cx="8555355" cy="160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Exemplo</a:t>
            </a:r>
            <a:endParaRPr sz="2800">
              <a:latin typeface="Arial"/>
              <a:cs typeface="Arial"/>
            </a:endParaRPr>
          </a:p>
          <a:p>
            <a:pPr marL="332740" marR="5080" indent="-320040">
              <a:lnSpc>
                <a:spcPct val="150000"/>
              </a:lnSpc>
              <a:spcBef>
                <a:spcPts val="4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>
                <a:latin typeface="Arial"/>
                <a:cs typeface="Arial"/>
              </a:rPr>
              <a:t>A)Qual</a:t>
            </a:r>
            <a:r>
              <a:rPr sz="2400" spc="17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</a:t>
            </a:r>
            <a:r>
              <a:rPr sz="2400" spc="18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impacto</a:t>
            </a:r>
            <a:r>
              <a:rPr sz="2400" spc="18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no</a:t>
            </a:r>
            <a:r>
              <a:rPr sz="2400" spc="18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desempenho</a:t>
            </a:r>
            <a:r>
              <a:rPr sz="2400" spc="16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global</a:t>
            </a:r>
            <a:r>
              <a:rPr sz="2400" spc="18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do</a:t>
            </a:r>
            <a:r>
              <a:rPr sz="2400" spc="18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sistema,</a:t>
            </a:r>
            <a:r>
              <a:rPr sz="2400" spc="17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ao</a:t>
            </a:r>
            <a:r>
              <a:rPr sz="2400" spc="18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se </a:t>
            </a:r>
            <a:r>
              <a:rPr sz="2400" spc="-6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diminuir</a:t>
            </a:r>
            <a:r>
              <a:rPr sz="2400" spc="3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 tempo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médio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acesso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a memória</a:t>
            </a:r>
            <a:r>
              <a:rPr sz="2400" spc="-5">
                <a:latin typeface="Arial"/>
                <a:cs typeface="Arial"/>
              </a:rPr>
              <a:t> pela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metade</a:t>
            </a:r>
            <a:r>
              <a:rPr sz="2400" spc="-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3368496" y="4519020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211" y="0"/>
                </a:lnTo>
              </a:path>
            </a:pathLst>
          </a:custGeom>
          <a:ln w="7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08097" y="4025648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556" y="0"/>
                </a:lnTo>
              </a:path>
            </a:pathLst>
          </a:custGeom>
          <a:ln w="16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15265" y="4519020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>
                <a:moveTo>
                  <a:pt x="0" y="0"/>
                </a:moveTo>
                <a:lnTo>
                  <a:pt x="484679" y="0"/>
                </a:lnTo>
              </a:path>
            </a:pathLst>
          </a:custGeom>
          <a:ln w="7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68552" y="4025648"/>
            <a:ext cx="1960880" cy="0"/>
          </a:xfrm>
          <a:custGeom>
            <a:avLst/>
            <a:gdLst/>
            <a:ahLst/>
            <a:cxnLst/>
            <a:rect l="l" t="t" r="r" b="b"/>
            <a:pathLst>
              <a:path w="1960879">
                <a:moveTo>
                  <a:pt x="0" y="0"/>
                </a:moveTo>
                <a:lnTo>
                  <a:pt x="1960572" y="0"/>
                </a:lnTo>
              </a:path>
            </a:pathLst>
          </a:custGeom>
          <a:ln w="16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2514" y="3470684"/>
            <a:ext cx="2347595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59000" algn="l"/>
              </a:tabLst>
            </a:pPr>
            <a:r>
              <a:rPr sz="3100" spc="-170">
                <a:latin typeface="Times New Roman"/>
                <a:cs typeface="Times New Roman"/>
              </a:rPr>
              <a:t>1	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09035" y="3718545"/>
            <a:ext cx="2094864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190">
                <a:latin typeface="Symbol"/>
                <a:cs typeface="Symbol"/>
              </a:rPr>
              <a:t></a:t>
            </a:r>
            <a:r>
              <a:rPr sz="3100" spc="-434">
                <a:latin typeface="Times New Roman"/>
                <a:cs typeface="Times New Roman"/>
              </a:rPr>
              <a:t> </a:t>
            </a:r>
            <a:r>
              <a:rPr sz="3100" spc="-430">
                <a:latin typeface="Times New Roman"/>
                <a:cs typeface="Times New Roman"/>
              </a:rPr>
              <a:t>1</a:t>
            </a:r>
            <a:r>
              <a:rPr sz="3100" spc="-45">
                <a:latin typeface="Times New Roman"/>
                <a:cs typeface="Times New Roman"/>
              </a:rPr>
              <a:t>,</a:t>
            </a:r>
            <a:r>
              <a:rPr sz="3100" spc="-170">
                <a:latin typeface="Times New Roman"/>
                <a:cs typeface="Times New Roman"/>
              </a:rPr>
              <a:t>17</a:t>
            </a:r>
            <a:r>
              <a:rPr sz="3100" spc="-180">
                <a:latin typeface="Times New Roman"/>
                <a:cs typeface="Times New Roman"/>
              </a:rPr>
              <a:t>6</a:t>
            </a:r>
            <a:r>
              <a:rPr sz="3100" spc="-170">
                <a:latin typeface="Times New Roman"/>
                <a:cs typeface="Times New Roman"/>
              </a:rPr>
              <a:t>4</a:t>
            </a:r>
            <a:r>
              <a:rPr sz="3100" spc="-185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</a:t>
            </a:r>
            <a:r>
              <a:rPr sz="3100" spc="-434">
                <a:latin typeface="Times New Roman"/>
                <a:cs typeface="Times New Roman"/>
              </a:rPr>
              <a:t> </a:t>
            </a:r>
            <a:r>
              <a:rPr sz="3100" spc="-430">
                <a:latin typeface="Times New Roman"/>
                <a:cs typeface="Times New Roman"/>
              </a:rPr>
              <a:t>1</a:t>
            </a:r>
            <a:r>
              <a:rPr sz="3100" spc="-45">
                <a:latin typeface="Times New Roman"/>
                <a:cs typeface="Times New Roman"/>
              </a:rPr>
              <a:t>,</a:t>
            </a:r>
            <a:r>
              <a:rPr sz="3100" spc="-170">
                <a:latin typeface="Times New Roman"/>
                <a:cs typeface="Times New Roman"/>
              </a:rPr>
              <a:t>18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5276" y="3718545"/>
            <a:ext cx="809625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i="1" spc="-260">
                <a:latin typeface="Times New Roman"/>
                <a:cs typeface="Times New Roman"/>
              </a:rPr>
              <a:t>G</a:t>
            </a:r>
            <a:r>
              <a:rPr sz="3100" i="1" spc="-245">
                <a:latin typeface="Times New Roman"/>
                <a:cs typeface="Times New Roman"/>
              </a:rPr>
              <a:t>D</a:t>
            </a:r>
            <a:r>
              <a:rPr sz="3100" i="1" spc="-100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6944" y="3718545"/>
            <a:ext cx="218440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19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2951" y="4211917"/>
            <a:ext cx="3998595" cy="798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ts val="3050"/>
              </a:lnSpc>
              <a:spcBef>
                <a:spcPts val="90"/>
              </a:spcBef>
              <a:tabLst>
                <a:tab pos="2022475" algn="l"/>
              </a:tabLst>
            </a:pPr>
            <a:r>
              <a:rPr sz="3100" spc="-350">
                <a:latin typeface="Times New Roman"/>
                <a:cs typeface="Times New Roman"/>
              </a:rPr>
              <a:t>(</a:t>
            </a:r>
            <a:r>
              <a:rPr sz="3100" spc="45">
                <a:latin typeface="Times New Roman"/>
                <a:cs typeface="Times New Roman"/>
              </a:rPr>
              <a:t>1</a:t>
            </a:r>
            <a:r>
              <a:rPr sz="3100" spc="-190">
                <a:latin typeface="Symbol"/>
                <a:cs typeface="Symbol"/>
              </a:rPr>
              <a:t></a:t>
            </a:r>
            <a:r>
              <a:rPr sz="3100" spc="-225">
                <a:latin typeface="Times New Roman"/>
                <a:cs typeface="Times New Roman"/>
              </a:rPr>
              <a:t> </a:t>
            </a:r>
            <a:r>
              <a:rPr sz="3100" i="1" spc="-210">
                <a:latin typeface="Times New Roman"/>
                <a:cs typeface="Times New Roman"/>
              </a:rPr>
              <a:t>F</a:t>
            </a:r>
            <a:r>
              <a:rPr sz="3100" i="1" spc="-484">
                <a:latin typeface="Times New Roman"/>
                <a:cs typeface="Times New Roman"/>
              </a:rPr>
              <a:t> </a:t>
            </a:r>
            <a:r>
              <a:rPr sz="3100" spc="-114">
                <a:latin typeface="Times New Roman"/>
                <a:cs typeface="Times New Roman"/>
              </a:rPr>
              <a:t>)</a:t>
            </a:r>
            <a:r>
              <a:rPr sz="3100" spc="-315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</a:t>
            </a:r>
            <a:r>
              <a:rPr sz="3100" spc="50">
                <a:latin typeface="Times New Roman"/>
                <a:cs typeface="Times New Roman"/>
              </a:rPr>
              <a:t> </a:t>
            </a:r>
            <a:r>
              <a:rPr sz="4650" i="1" spc="-315" baseline="34050">
                <a:latin typeface="Times New Roman"/>
                <a:cs typeface="Times New Roman"/>
              </a:rPr>
              <a:t>F</a:t>
            </a:r>
            <a:r>
              <a:rPr sz="4650" i="1" baseline="34050">
                <a:latin typeface="Times New Roman"/>
                <a:cs typeface="Times New Roman"/>
              </a:rPr>
              <a:t>	</a:t>
            </a:r>
            <a:r>
              <a:rPr sz="3100" spc="-350">
                <a:latin typeface="Times New Roman"/>
                <a:cs typeface="Times New Roman"/>
              </a:rPr>
              <a:t>(</a:t>
            </a:r>
            <a:r>
              <a:rPr sz="3100" spc="45">
                <a:latin typeface="Times New Roman"/>
                <a:cs typeface="Times New Roman"/>
              </a:rPr>
              <a:t>1</a:t>
            </a:r>
            <a:r>
              <a:rPr sz="3100" spc="-190">
                <a:latin typeface="Symbol"/>
                <a:cs typeface="Symbol"/>
              </a:rPr>
              <a:t></a:t>
            </a:r>
            <a:r>
              <a:rPr sz="3100" spc="-360">
                <a:latin typeface="Times New Roman"/>
                <a:cs typeface="Times New Roman"/>
              </a:rPr>
              <a:t> </a:t>
            </a:r>
            <a:r>
              <a:rPr sz="3100" spc="-220">
                <a:latin typeface="Times New Roman"/>
                <a:cs typeface="Times New Roman"/>
              </a:rPr>
              <a:t>0</a:t>
            </a:r>
            <a:r>
              <a:rPr sz="3100" spc="170">
                <a:latin typeface="Times New Roman"/>
                <a:cs typeface="Times New Roman"/>
              </a:rPr>
              <a:t>,</a:t>
            </a:r>
            <a:r>
              <a:rPr sz="3100" spc="-260">
                <a:latin typeface="Times New Roman"/>
                <a:cs typeface="Times New Roman"/>
              </a:rPr>
              <a:t>3</a:t>
            </a:r>
            <a:r>
              <a:rPr sz="3100" spc="-114">
                <a:latin typeface="Times New Roman"/>
                <a:cs typeface="Times New Roman"/>
              </a:rPr>
              <a:t>)</a:t>
            </a:r>
            <a:r>
              <a:rPr sz="3100" spc="-320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</a:t>
            </a:r>
            <a:r>
              <a:rPr sz="3100" spc="-75">
                <a:latin typeface="Times New Roman"/>
                <a:cs typeface="Times New Roman"/>
              </a:rPr>
              <a:t> </a:t>
            </a:r>
            <a:r>
              <a:rPr sz="4650" spc="-330" baseline="34050">
                <a:latin typeface="Times New Roman"/>
                <a:cs typeface="Times New Roman"/>
              </a:rPr>
              <a:t>0</a:t>
            </a:r>
            <a:r>
              <a:rPr sz="4650" spc="254" baseline="34050">
                <a:latin typeface="Times New Roman"/>
                <a:cs typeface="Times New Roman"/>
              </a:rPr>
              <a:t>,</a:t>
            </a:r>
            <a:r>
              <a:rPr sz="4650" spc="-254" baseline="34050">
                <a:latin typeface="Times New Roman"/>
                <a:cs typeface="Times New Roman"/>
              </a:rPr>
              <a:t>3</a:t>
            </a:r>
            <a:endParaRPr sz="4650" baseline="34050">
              <a:latin typeface="Times New Roman"/>
              <a:cs typeface="Times New Roman"/>
            </a:endParaRPr>
          </a:p>
          <a:p>
            <a:pPr marL="1358900">
              <a:lnSpc>
                <a:spcPts val="3050"/>
              </a:lnSpc>
              <a:tabLst>
                <a:tab pos="3611879" algn="l"/>
              </a:tabLst>
            </a:pPr>
            <a:r>
              <a:rPr sz="3100" i="1" spc="-170">
                <a:latin typeface="Times New Roman"/>
                <a:cs typeface="Times New Roman"/>
              </a:rPr>
              <a:t>S	</a:t>
            </a:r>
            <a:r>
              <a:rPr sz="3100" spc="-17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77470"/>
            <a:ext cx="83610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>
                <a:solidFill>
                  <a:srgbClr val="3D3C2C"/>
                </a:solidFill>
              </a:rPr>
              <a:t>4.0</a:t>
            </a:r>
            <a:r>
              <a:rPr sz="3500" spc="5">
                <a:solidFill>
                  <a:srgbClr val="3D3C2C"/>
                </a:solidFill>
              </a:rPr>
              <a:t> </a:t>
            </a:r>
            <a:r>
              <a:rPr sz="3500">
                <a:solidFill>
                  <a:srgbClr val="3D3C2C"/>
                </a:solidFill>
              </a:rPr>
              <a:t>Unidade</a:t>
            </a:r>
            <a:r>
              <a:rPr sz="3500" spc="-5">
                <a:solidFill>
                  <a:srgbClr val="3D3C2C"/>
                </a:solidFill>
              </a:rPr>
              <a:t> </a:t>
            </a:r>
            <a:r>
              <a:rPr sz="3500" spc="5">
                <a:solidFill>
                  <a:srgbClr val="3D3C2C"/>
                </a:solidFill>
              </a:rPr>
              <a:t>Central</a:t>
            </a:r>
            <a:r>
              <a:rPr sz="3500">
                <a:solidFill>
                  <a:srgbClr val="3D3C2C"/>
                </a:solidFill>
              </a:rPr>
              <a:t> de</a:t>
            </a:r>
            <a:r>
              <a:rPr sz="3500" spc="-5">
                <a:solidFill>
                  <a:srgbClr val="3D3C2C"/>
                </a:solidFill>
              </a:rPr>
              <a:t> </a:t>
            </a:r>
            <a:r>
              <a:rPr sz="3500">
                <a:solidFill>
                  <a:srgbClr val="3D3C2C"/>
                </a:solidFill>
              </a:rPr>
              <a:t>Processamento</a:t>
            </a:r>
            <a:r>
              <a:rPr sz="3500" spc="-15">
                <a:solidFill>
                  <a:srgbClr val="3D3C2C"/>
                </a:solidFill>
              </a:rPr>
              <a:t> </a:t>
            </a:r>
            <a:r>
              <a:rPr sz="3500" spc="-5">
                <a:solidFill>
                  <a:srgbClr val="3D3C2C"/>
                </a:solidFill>
              </a:rPr>
              <a:t>(CPU)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3305" y="962181"/>
            <a:ext cx="8836024" cy="5260414"/>
          </a:xfrm>
          <a:prstGeom prst="rect">
            <a:avLst/>
          </a:prstGeom>
        </p:spPr>
        <p:txBody>
          <a:bodyPr vert="horz" wrap="square" lIns="0" tIns="19812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endParaRPr lang="pt-BR" sz="3400" b="1" u="sng" spc="-5" dirty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793115" indent="-328930">
              <a:lnSpc>
                <a:spcPct val="100000"/>
              </a:lnSpc>
              <a:spcBef>
                <a:spcPts val="1200"/>
              </a:spcBef>
              <a:buClr>
                <a:srgbClr val="70685A"/>
              </a:buClr>
              <a:buSzPct val="73214"/>
              <a:buFont typeface="Wingdings"/>
              <a:buChar char=""/>
              <a:tabLst>
                <a:tab pos="793750" algn="l"/>
              </a:tabLst>
            </a:pPr>
            <a:r>
              <a:rPr sz="2800" b="1" spc="-5" dirty="0" err="1">
                <a:latin typeface="Arial"/>
                <a:cs typeface="Arial"/>
              </a:rPr>
              <a:t>Introdução</a:t>
            </a:r>
            <a:r>
              <a:rPr sz="2800" b="1" spc="-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735330" indent="-271145">
              <a:lnSpc>
                <a:spcPct val="100000"/>
              </a:lnSpc>
              <a:spcBef>
                <a:spcPts val="1335"/>
              </a:spcBef>
              <a:buClr>
                <a:srgbClr val="70685A"/>
              </a:buClr>
              <a:buSzPct val="58928"/>
              <a:buFont typeface="Wingdings"/>
              <a:buChar char=""/>
              <a:tabLst>
                <a:tab pos="735965" algn="l"/>
              </a:tabLst>
            </a:pPr>
            <a:endParaRPr sz="2800" b="1" spc="-5">
              <a:latin typeface="Arial"/>
              <a:cs typeface="Arial"/>
            </a:endParaRPr>
          </a:p>
          <a:p>
            <a:pPr marL="721360" indent="-257175">
              <a:lnSpc>
                <a:spcPct val="100000"/>
              </a:lnSpc>
              <a:spcBef>
                <a:spcPts val="1200"/>
              </a:spcBef>
              <a:buClr>
                <a:srgbClr val="70685A"/>
              </a:buClr>
              <a:buSzPct val="58928"/>
              <a:buFont typeface="Wingdings"/>
              <a:buChar char=""/>
              <a:tabLst>
                <a:tab pos="721995" algn="l"/>
              </a:tabLst>
            </a:pPr>
            <a:r>
              <a:rPr sz="2800" b="1" spc="-5" dirty="0" err="1">
                <a:latin typeface="Arial"/>
                <a:cs typeface="Arial"/>
              </a:rPr>
              <a:t>Arquitetura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RISC,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CISC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e </a:t>
            </a:r>
            <a:r>
              <a:rPr sz="2800" b="1" dirty="0" err="1">
                <a:latin typeface="Arial"/>
                <a:cs typeface="Arial"/>
              </a:rPr>
              <a:t>Paralelas</a:t>
            </a:r>
            <a:r>
              <a:rPr sz="2800" b="1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721360" indent="-257175">
              <a:spcBef>
                <a:spcPts val="1200"/>
              </a:spcBef>
              <a:buClr>
                <a:srgbClr val="70685A"/>
              </a:buClr>
              <a:buSzPct val="58928"/>
              <a:buFont typeface="Wingdings"/>
              <a:buChar char=""/>
              <a:tabLst>
                <a:tab pos="735965" algn="l"/>
              </a:tabLst>
            </a:pPr>
            <a:endParaRPr lang="pt-BR" sz="2800" b="1">
              <a:latin typeface="Arial"/>
              <a:cs typeface="Arial"/>
            </a:endParaRPr>
          </a:p>
          <a:p>
            <a:pPr marL="735330" indent="-271145">
              <a:lnSpc>
                <a:spcPct val="100000"/>
              </a:lnSpc>
              <a:spcBef>
                <a:spcPts val="1200"/>
              </a:spcBef>
              <a:buClr>
                <a:srgbClr val="70685A"/>
              </a:buClr>
              <a:buSzPct val="58928"/>
              <a:buFont typeface="Wingdings"/>
              <a:buChar char=""/>
              <a:tabLst>
                <a:tab pos="735965" algn="l"/>
              </a:tabLst>
            </a:pPr>
            <a:r>
              <a:rPr sz="2800" b="1" spc="-5" dirty="0" err="1">
                <a:latin typeface="Arial"/>
                <a:cs typeface="Arial"/>
              </a:rPr>
              <a:t>Princípios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 err="1">
                <a:latin typeface="Arial"/>
                <a:cs typeface="Arial"/>
              </a:rPr>
              <a:t>projeto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de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UCP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 err="1">
                <a:latin typeface="Arial"/>
                <a:cs typeface="Arial"/>
              </a:rPr>
              <a:t>modernas</a:t>
            </a:r>
            <a:r>
              <a:rPr sz="2800" b="1" spc="-5" dirty="0">
                <a:latin typeface="Arial"/>
                <a:cs typeface="Arial"/>
              </a:rPr>
              <a:t>;</a:t>
            </a:r>
            <a:endParaRPr sz="2800" dirty="0">
              <a:latin typeface="Arial"/>
              <a:cs typeface="Arial"/>
            </a:endParaRPr>
          </a:p>
          <a:p>
            <a:pPr marL="735330" indent="-271145">
              <a:spcBef>
                <a:spcPts val="1200"/>
              </a:spcBef>
              <a:buClr>
                <a:srgbClr val="70685A"/>
              </a:buClr>
              <a:buSzPct val="58928"/>
              <a:buFont typeface="Wingdings"/>
              <a:buChar char=""/>
              <a:tabLst>
                <a:tab pos="735965" algn="l"/>
              </a:tabLst>
            </a:pPr>
            <a:endParaRPr lang="pt-BR" sz="2800" b="1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35330" marR="5080" indent="-271145">
              <a:spcBef>
                <a:spcPts val="1200"/>
              </a:spcBef>
              <a:buClr>
                <a:srgbClr val="70685A"/>
              </a:buClr>
              <a:buSzPct val="58928"/>
              <a:buFont typeface="Wingdings"/>
              <a:buChar char=""/>
              <a:tabLst>
                <a:tab pos="735965" algn="l"/>
              </a:tabLst>
            </a:pPr>
            <a:r>
              <a:rPr lang="pt-BR" sz="2800" b="1" spc="-5" dirty="0">
                <a:solidFill>
                  <a:srgbClr val="FF0000"/>
                </a:solidFill>
                <a:latin typeface="Arial"/>
                <a:cs typeface="Arial"/>
              </a:rPr>
              <a:t> </a:t>
            </a:r>
            <a:r>
              <a:rPr sz="2800" b="1" spc="-5" dirty="0" err="1">
                <a:latin typeface="Arial"/>
                <a:cs typeface="Arial"/>
              </a:rPr>
              <a:t>Estudo</a:t>
            </a:r>
            <a:r>
              <a:rPr sz="2800" b="1" spc="-5" dirty="0">
                <a:latin typeface="Arial"/>
                <a:cs typeface="Arial"/>
              </a:rPr>
              <a:t>	da	</a:t>
            </a:r>
            <a:r>
              <a:rPr sz="2800" b="1" spc="-5" dirty="0" err="1">
                <a:latin typeface="Arial"/>
                <a:cs typeface="Arial"/>
              </a:rPr>
              <a:t>tecnologia</a:t>
            </a:r>
            <a:r>
              <a:rPr lang="pt-BR" sz="2800" b="1" spc="-5" dirty="0">
                <a:latin typeface="Arial"/>
                <a:cs typeface="Arial"/>
              </a:rPr>
              <a:t>  </a:t>
            </a:r>
            <a:r>
              <a:rPr sz="2800" b="1" spc="-5" dirty="0" err="1">
                <a:latin typeface="Arial"/>
                <a:cs typeface="Arial"/>
              </a:rPr>
              <a:t>atual</a:t>
            </a:r>
            <a:r>
              <a:rPr sz="2800" b="1" spc="-5" dirty="0">
                <a:latin typeface="Arial"/>
                <a:cs typeface="Arial"/>
              </a:rPr>
              <a:t>	dos</a:t>
            </a:r>
            <a:r>
              <a:rPr lang="pt-BR" sz="2800" b="1" spc="-5" dirty="0">
                <a:latin typeface="Arial"/>
                <a:cs typeface="Arial"/>
              </a:rPr>
              <a:t> </a:t>
            </a:r>
            <a:r>
              <a:rPr sz="2800" b="1" spc="-5" dirty="0">
                <a:latin typeface="Arial"/>
                <a:cs typeface="Arial"/>
              </a:rPr>
              <a:t> </a:t>
            </a:r>
            <a:r>
              <a:rPr sz="2800" b="1" spc="-5" dirty="0" err="1">
                <a:latin typeface="Arial"/>
                <a:cs typeface="Arial"/>
              </a:rPr>
              <a:t>processadores</a:t>
            </a:r>
            <a:r>
              <a:rPr sz="2800" b="1" spc="-5" dirty="0">
                <a:latin typeface="Arial"/>
                <a:cs typeface="Arial"/>
              </a:rPr>
              <a:t>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103377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000000"/>
                </a:solidFill>
              </a:rPr>
              <a:t>2.2</a:t>
            </a:r>
            <a:r>
              <a:rPr sz="3200" spc="-10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Unidade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 spc="5">
                <a:solidFill>
                  <a:srgbClr val="000000"/>
                </a:solidFill>
              </a:rPr>
              <a:t>Central</a:t>
            </a:r>
            <a:r>
              <a:rPr sz="3200" spc="-2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de</a:t>
            </a:r>
            <a:r>
              <a:rPr sz="3200" spc="-5">
                <a:solidFill>
                  <a:srgbClr val="000000"/>
                </a:solidFill>
              </a:rPr>
              <a:t> </a:t>
            </a:r>
            <a:r>
              <a:rPr sz="3200">
                <a:solidFill>
                  <a:srgbClr val="000000"/>
                </a:solidFill>
              </a:rPr>
              <a:t>Processamento(CPU)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355598"/>
            <a:ext cx="6553200" cy="160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Exemplo</a:t>
            </a:r>
            <a:endParaRPr sz="2800">
              <a:latin typeface="Arial"/>
              <a:cs typeface="Arial"/>
            </a:endParaRPr>
          </a:p>
          <a:p>
            <a:pPr marL="332740" marR="5080" indent="-320040">
              <a:lnSpc>
                <a:spcPct val="150000"/>
              </a:lnSpc>
              <a:spcBef>
                <a:spcPts val="4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1484630" algn="l"/>
                <a:tab pos="1858010" algn="l"/>
                <a:tab pos="3129280" algn="l"/>
                <a:tab pos="3673475" algn="l"/>
                <a:tab pos="5641340" algn="l"/>
              </a:tabLst>
            </a:pPr>
            <a:r>
              <a:rPr sz="2400">
                <a:latin typeface="Arial"/>
                <a:cs typeface="Arial"/>
              </a:rPr>
              <a:t>B)Qual	</a:t>
            </a:r>
            <a:r>
              <a:rPr sz="2400" spc="-5">
                <a:latin typeface="Arial"/>
                <a:cs typeface="Arial"/>
              </a:rPr>
              <a:t>o	impacto	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-5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des</a:t>
            </a:r>
            <a:r>
              <a:rPr sz="2400" spc="-15">
                <a:latin typeface="Arial"/>
                <a:cs typeface="Arial"/>
              </a:rPr>
              <a:t>e</a:t>
            </a:r>
            <a:r>
              <a:rPr sz="2400" spc="-5">
                <a:latin typeface="Arial"/>
                <a:cs typeface="Arial"/>
              </a:rPr>
              <a:t>m</a:t>
            </a:r>
            <a:r>
              <a:rPr sz="2400" spc="5">
                <a:latin typeface="Arial"/>
                <a:cs typeface="Arial"/>
              </a:rPr>
              <a:t>p</a:t>
            </a:r>
            <a:r>
              <a:rPr sz="2400" spc="-5">
                <a:latin typeface="Arial"/>
                <a:cs typeface="Arial"/>
              </a:rPr>
              <a:t>enho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glo</a:t>
            </a:r>
            <a:r>
              <a:rPr sz="2400">
                <a:latin typeface="Arial"/>
                <a:cs typeface="Arial"/>
              </a:rPr>
              <a:t>b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 spc="-15">
                <a:latin typeface="Arial"/>
                <a:cs typeface="Arial"/>
              </a:rPr>
              <a:t>l</a:t>
            </a:r>
            <a:r>
              <a:rPr sz="2400">
                <a:latin typeface="Arial"/>
                <a:cs typeface="Arial"/>
              </a:rPr>
              <a:t>,  </a:t>
            </a:r>
            <a:r>
              <a:rPr sz="2400" spc="-5">
                <a:latin typeface="Arial"/>
                <a:cs typeface="Arial"/>
              </a:rPr>
              <a:t>desempenho</a:t>
            </a:r>
            <a:r>
              <a:rPr sz="2400" spc="3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op. de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ponto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flutuante</a:t>
            </a:r>
            <a:r>
              <a:rPr sz="2400">
                <a:latin typeface="Arial"/>
                <a:cs typeface="Arial"/>
              </a:rPr>
              <a:t> 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0715" y="2015490"/>
            <a:ext cx="182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990" algn="l"/>
                <a:tab pos="1641475" algn="l"/>
              </a:tabLst>
            </a:pPr>
            <a:r>
              <a:rPr sz="2400" spc="-10">
                <a:latin typeface="Arial"/>
                <a:cs typeface="Arial"/>
              </a:rPr>
              <a:t>a</a:t>
            </a:r>
            <a:r>
              <a:rPr sz="2400" spc="-5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dobrar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11939" y="4519020"/>
            <a:ext cx="299720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091" y="0"/>
                </a:lnTo>
              </a:path>
            </a:pathLst>
          </a:custGeom>
          <a:ln w="7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2073" y="4025648"/>
            <a:ext cx="1588770" cy="0"/>
          </a:xfrm>
          <a:custGeom>
            <a:avLst/>
            <a:gdLst/>
            <a:ahLst/>
            <a:cxnLst/>
            <a:rect l="l" t="t" r="r" b="b"/>
            <a:pathLst>
              <a:path w="1588770">
                <a:moveTo>
                  <a:pt x="0" y="0"/>
                </a:moveTo>
                <a:lnTo>
                  <a:pt x="1588592" y="0"/>
                </a:lnTo>
              </a:path>
            </a:pathLst>
          </a:custGeom>
          <a:ln w="16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74651" y="4519020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1694" y="0"/>
                </a:lnTo>
              </a:path>
            </a:pathLst>
          </a:custGeom>
          <a:ln w="78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12415" y="4025648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390" y="0"/>
                </a:lnTo>
              </a:path>
            </a:pathLst>
          </a:custGeom>
          <a:ln w="165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46179" y="3470684"/>
            <a:ext cx="2364105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74875" algn="l"/>
              </a:tabLst>
            </a:pPr>
            <a:r>
              <a:rPr sz="3100" spc="-170">
                <a:latin typeface="Times New Roman"/>
                <a:cs typeface="Times New Roman"/>
              </a:rPr>
              <a:t>1	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85036" y="3718545"/>
            <a:ext cx="2164715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190">
                <a:latin typeface="Symbol"/>
                <a:cs typeface="Symbol"/>
              </a:rPr>
              <a:t></a:t>
            </a:r>
            <a:r>
              <a:rPr sz="3100" spc="-434">
                <a:latin typeface="Times New Roman"/>
                <a:cs typeface="Times New Roman"/>
              </a:rPr>
              <a:t> </a:t>
            </a:r>
            <a:r>
              <a:rPr sz="3100" spc="-430">
                <a:latin typeface="Times New Roman"/>
                <a:cs typeface="Times New Roman"/>
              </a:rPr>
              <a:t>1</a:t>
            </a:r>
            <a:r>
              <a:rPr sz="3100" spc="-85">
                <a:latin typeface="Times New Roman"/>
                <a:cs typeface="Times New Roman"/>
              </a:rPr>
              <a:t>,</a:t>
            </a:r>
            <a:r>
              <a:rPr sz="3100" spc="-440">
                <a:latin typeface="Times New Roman"/>
                <a:cs typeface="Times New Roman"/>
              </a:rPr>
              <a:t> </a:t>
            </a:r>
            <a:r>
              <a:rPr sz="3100" spc="-170">
                <a:latin typeface="Times New Roman"/>
                <a:cs typeface="Times New Roman"/>
              </a:rPr>
              <a:t>42</a:t>
            </a:r>
            <a:r>
              <a:rPr sz="3100" spc="-180">
                <a:latin typeface="Times New Roman"/>
                <a:cs typeface="Times New Roman"/>
              </a:rPr>
              <a:t>8</a:t>
            </a:r>
            <a:r>
              <a:rPr sz="3100" spc="-170">
                <a:latin typeface="Times New Roman"/>
                <a:cs typeface="Times New Roman"/>
              </a:rPr>
              <a:t>5</a:t>
            </a:r>
            <a:r>
              <a:rPr sz="3100" spc="-220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</a:t>
            </a:r>
            <a:r>
              <a:rPr sz="3100" spc="-440">
                <a:latin typeface="Times New Roman"/>
                <a:cs typeface="Times New Roman"/>
              </a:rPr>
              <a:t> </a:t>
            </a:r>
            <a:r>
              <a:rPr sz="3100" spc="-430">
                <a:latin typeface="Times New Roman"/>
                <a:cs typeface="Times New Roman"/>
              </a:rPr>
              <a:t>1</a:t>
            </a:r>
            <a:r>
              <a:rPr sz="3100" spc="-85">
                <a:latin typeface="Times New Roman"/>
                <a:cs typeface="Times New Roman"/>
              </a:rPr>
              <a:t>,</a:t>
            </a:r>
            <a:r>
              <a:rPr sz="3100" spc="-440">
                <a:latin typeface="Times New Roman"/>
                <a:cs typeface="Times New Roman"/>
              </a:rPr>
              <a:t> </a:t>
            </a:r>
            <a:r>
              <a:rPr sz="3100" spc="-170">
                <a:latin typeface="Times New Roman"/>
                <a:cs typeface="Times New Roman"/>
              </a:rPr>
              <a:t>43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8872" y="3718545"/>
            <a:ext cx="808990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i="1" spc="-265">
                <a:latin typeface="Times New Roman"/>
                <a:cs typeface="Times New Roman"/>
              </a:rPr>
              <a:t>G</a:t>
            </a:r>
            <a:r>
              <a:rPr sz="3100" i="1" spc="-250">
                <a:latin typeface="Times New Roman"/>
                <a:cs typeface="Times New Roman"/>
              </a:rPr>
              <a:t>D</a:t>
            </a:r>
            <a:r>
              <a:rPr sz="3100" i="1" spc="-100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220" y="3718545"/>
            <a:ext cx="218440" cy="49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190">
                <a:latin typeface="Symbol"/>
                <a:cs typeface="Symbol"/>
              </a:rPr>
              <a:t>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891" y="4211917"/>
            <a:ext cx="4019550" cy="798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ts val="3050"/>
              </a:lnSpc>
              <a:spcBef>
                <a:spcPts val="90"/>
              </a:spcBef>
              <a:tabLst>
                <a:tab pos="2022475" algn="l"/>
              </a:tabLst>
            </a:pPr>
            <a:r>
              <a:rPr sz="3100" spc="-350">
                <a:latin typeface="Times New Roman"/>
                <a:cs typeface="Times New Roman"/>
              </a:rPr>
              <a:t>(</a:t>
            </a:r>
            <a:r>
              <a:rPr sz="3100" spc="45">
                <a:latin typeface="Times New Roman"/>
                <a:cs typeface="Times New Roman"/>
              </a:rPr>
              <a:t>1</a:t>
            </a:r>
            <a:r>
              <a:rPr sz="3100" spc="-190">
                <a:latin typeface="Symbol"/>
                <a:cs typeface="Symbol"/>
              </a:rPr>
              <a:t></a:t>
            </a:r>
            <a:r>
              <a:rPr sz="3100" spc="-225">
                <a:latin typeface="Times New Roman"/>
                <a:cs typeface="Times New Roman"/>
              </a:rPr>
              <a:t> </a:t>
            </a:r>
            <a:r>
              <a:rPr sz="3100" i="1" spc="-210">
                <a:latin typeface="Times New Roman"/>
                <a:cs typeface="Times New Roman"/>
              </a:rPr>
              <a:t>F</a:t>
            </a:r>
            <a:r>
              <a:rPr sz="3100" i="1" spc="-484">
                <a:latin typeface="Times New Roman"/>
                <a:cs typeface="Times New Roman"/>
              </a:rPr>
              <a:t> </a:t>
            </a:r>
            <a:r>
              <a:rPr sz="3100" spc="-114">
                <a:latin typeface="Times New Roman"/>
                <a:cs typeface="Times New Roman"/>
              </a:rPr>
              <a:t>)</a:t>
            </a:r>
            <a:r>
              <a:rPr sz="3100" spc="-315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</a:t>
            </a:r>
            <a:r>
              <a:rPr sz="3100" spc="50">
                <a:latin typeface="Times New Roman"/>
                <a:cs typeface="Times New Roman"/>
              </a:rPr>
              <a:t> </a:t>
            </a:r>
            <a:r>
              <a:rPr sz="4650" i="1" spc="-315" baseline="34050">
                <a:latin typeface="Times New Roman"/>
                <a:cs typeface="Times New Roman"/>
              </a:rPr>
              <a:t>F</a:t>
            </a:r>
            <a:r>
              <a:rPr sz="4650" i="1" baseline="34050">
                <a:latin typeface="Times New Roman"/>
                <a:cs typeface="Times New Roman"/>
              </a:rPr>
              <a:t>	</a:t>
            </a:r>
            <a:r>
              <a:rPr sz="3100" spc="-350">
                <a:latin typeface="Times New Roman"/>
                <a:cs typeface="Times New Roman"/>
              </a:rPr>
              <a:t>(</a:t>
            </a:r>
            <a:r>
              <a:rPr sz="3100" spc="45">
                <a:latin typeface="Times New Roman"/>
                <a:cs typeface="Times New Roman"/>
              </a:rPr>
              <a:t>1</a:t>
            </a:r>
            <a:r>
              <a:rPr sz="3100" spc="-190">
                <a:latin typeface="Symbol"/>
                <a:cs typeface="Symbol"/>
              </a:rPr>
              <a:t></a:t>
            </a:r>
            <a:r>
              <a:rPr sz="3100" spc="-360">
                <a:latin typeface="Times New Roman"/>
                <a:cs typeface="Times New Roman"/>
              </a:rPr>
              <a:t> </a:t>
            </a:r>
            <a:r>
              <a:rPr sz="3100" spc="-220">
                <a:latin typeface="Times New Roman"/>
                <a:cs typeface="Times New Roman"/>
              </a:rPr>
              <a:t>0</a:t>
            </a:r>
            <a:r>
              <a:rPr sz="3100" spc="-85">
                <a:latin typeface="Times New Roman"/>
                <a:cs typeface="Times New Roman"/>
              </a:rPr>
              <a:t>,</a:t>
            </a:r>
            <a:r>
              <a:rPr sz="3100" spc="-480">
                <a:latin typeface="Times New Roman"/>
                <a:cs typeface="Times New Roman"/>
              </a:rPr>
              <a:t> </a:t>
            </a:r>
            <a:r>
              <a:rPr sz="3100" spc="-145">
                <a:latin typeface="Times New Roman"/>
                <a:cs typeface="Times New Roman"/>
              </a:rPr>
              <a:t>6)</a:t>
            </a:r>
            <a:r>
              <a:rPr sz="3100" spc="-310">
                <a:latin typeface="Times New Roman"/>
                <a:cs typeface="Times New Roman"/>
              </a:rPr>
              <a:t> </a:t>
            </a:r>
            <a:r>
              <a:rPr sz="3100" spc="-190">
                <a:latin typeface="Symbol"/>
                <a:cs typeface="Symbol"/>
              </a:rPr>
              <a:t></a:t>
            </a:r>
            <a:r>
              <a:rPr sz="3100" spc="-75">
                <a:latin typeface="Times New Roman"/>
                <a:cs typeface="Times New Roman"/>
              </a:rPr>
              <a:t> </a:t>
            </a:r>
            <a:r>
              <a:rPr sz="4650" spc="-330" baseline="34050">
                <a:latin typeface="Times New Roman"/>
                <a:cs typeface="Times New Roman"/>
              </a:rPr>
              <a:t>0</a:t>
            </a:r>
            <a:r>
              <a:rPr sz="4650" spc="-127" baseline="34050">
                <a:latin typeface="Times New Roman"/>
                <a:cs typeface="Times New Roman"/>
              </a:rPr>
              <a:t>,</a:t>
            </a:r>
            <a:r>
              <a:rPr sz="4650" spc="-719" baseline="34050">
                <a:latin typeface="Times New Roman"/>
                <a:cs typeface="Times New Roman"/>
              </a:rPr>
              <a:t> </a:t>
            </a:r>
            <a:r>
              <a:rPr sz="4650" spc="-254" baseline="34050">
                <a:latin typeface="Times New Roman"/>
                <a:cs typeface="Times New Roman"/>
              </a:rPr>
              <a:t>6</a:t>
            </a:r>
            <a:endParaRPr sz="4650" baseline="34050">
              <a:latin typeface="Times New Roman"/>
              <a:cs typeface="Times New Roman"/>
            </a:endParaRPr>
          </a:p>
          <a:p>
            <a:pPr marL="1358265">
              <a:lnSpc>
                <a:spcPts val="3050"/>
              </a:lnSpc>
              <a:tabLst>
                <a:tab pos="3636645" algn="l"/>
              </a:tabLst>
            </a:pPr>
            <a:r>
              <a:rPr sz="3100" i="1" spc="-170">
                <a:latin typeface="Times New Roman"/>
                <a:cs typeface="Times New Roman"/>
              </a:rPr>
              <a:t>S	</a:t>
            </a:r>
            <a:r>
              <a:rPr sz="3100" spc="-17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24" y="1107947"/>
            <a:ext cx="7921752" cy="5315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155194"/>
            <a:ext cx="85344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2.1</a:t>
            </a:r>
            <a:r>
              <a:rPr sz="3200" spc="-2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Estrutura</a:t>
            </a:r>
            <a:r>
              <a:rPr sz="3200" spc="-4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de</a:t>
            </a:r>
            <a:r>
              <a:rPr sz="32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um</a:t>
            </a:r>
            <a:r>
              <a:rPr sz="3200" spc="-5">
                <a:solidFill>
                  <a:srgbClr val="3D3C2C"/>
                </a:solidFill>
                <a:latin typeface="Arial"/>
                <a:cs typeface="Arial"/>
              </a:rPr>
              <a:t> Sistema</a:t>
            </a:r>
            <a:r>
              <a:rPr sz="3200" spc="-2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Computacional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2794"/>
            <a:ext cx="33864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>
                <a:solidFill>
                  <a:srgbClr val="3D3C2C"/>
                </a:solidFill>
              </a:rPr>
              <a:t>2.1</a:t>
            </a:r>
            <a:r>
              <a:rPr sz="4400" spc="-85">
                <a:solidFill>
                  <a:srgbClr val="3D3C2C"/>
                </a:solidFill>
              </a:rPr>
              <a:t> </a:t>
            </a:r>
            <a:r>
              <a:rPr sz="4400">
                <a:solidFill>
                  <a:srgbClr val="3D3C2C"/>
                </a:solidFill>
              </a:rPr>
              <a:t>Introdução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5965" y="1353769"/>
            <a:ext cx="8270875" cy="4869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0840" indent="-320040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60227"/>
              <a:buFont typeface="Wingdings"/>
              <a:buChar char=""/>
              <a:tabLst>
                <a:tab pos="370840" algn="l"/>
              </a:tabLst>
            </a:pPr>
            <a:r>
              <a:rPr sz="4400">
                <a:solidFill>
                  <a:srgbClr val="04607A"/>
                </a:solidFill>
                <a:latin typeface="Tw Cen MT"/>
                <a:cs typeface="Tw Cen MT"/>
              </a:rPr>
              <a:t>:</a:t>
            </a:r>
            <a:r>
              <a:rPr sz="4400" spc="-15">
                <a:solidFill>
                  <a:srgbClr val="04607A"/>
                </a:solidFill>
                <a:latin typeface="Tw Cen MT"/>
                <a:cs typeface="Tw Cen MT"/>
              </a:rPr>
              <a:t> </a:t>
            </a:r>
            <a:r>
              <a:rPr sz="4000" spc="-15">
                <a:solidFill>
                  <a:srgbClr val="04607A"/>
                </a:solidFill>
                <a:latin typeface="Tw Cen MT"/>
                <a:cs typeface="Tw Cen MT"/>
              </a:rPr>
              <a:t>Evolução</a:t>
            </a:r>
            <a:r>
              <a:rPr sz="4000">
                <a:solidFill>
                  <a:srgbClr val="04607A"/>
                </a:solidFill>
                <a:latin typeface="Tw Cen MT"/>
                <a:cs typeface="Tw Cen MT"/>
              </a:rPr>
              <a:t> </a:t>
            </a:r>
            <a:r>
              <a:rPr sz="4000" spc="-5">
                <a:solidFill>
                  <a:srgbClr val="04607A"/>
                </a:solidFill>
                <a:latin typeface="Tw Cen MT"/>
                <a:cs typeface="Tw Cen MT"/>
              </a:rPr>
              <a:t>dos</a:t>
            </a:r>
            <a:r>
              <a:rPr sz="4000" spc="5">
                <a:solidFill>
                  <a:srgbClr val="04607A"/>
                </a:solidFill>
                <a:latin typeface="Tw Cen MT"/>
                <a:cs typeface="Tw Cen MT"/>
              </a:rPr>
              <a:t> </a:t>
            </a:r>
            <a:r>
              <a:rPr sz="4000" spc="-10">
                <a:solidFill>
                  <a:srgbClr val="04607A"/>
                </a:solidFill>
                <a:latin typeface="Tw Cen MT"/>
                <a:cs typeface="Tw Cen MT"/>
              </a:rPr>
              <a:t>Processadores</a:t>
            </a:r>
            <a:endParaRPr sz="4000">
              <a:latin typeface="Tw Cen MT"/>
              <a:cs typeface="Tw Cen MT"/>
            </a:endParaRPr>
          </a:p>
          <a:p>
            <a:pPr marL="370205" marR="43180" indent="-320040" algn="just">
              <a:lnSpc>
                <a:spcPct val="150000"/>
              </a:lnSpc>
              <a:spcBef>
                <a:spcPts val="12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70840" algn="l"/>
              </a:tabLst>
            </a:pPr>
            <a:r>
              <a:rPr sz="2400" b="1" spc="-15">
                <a:latin typeface="Arial"/>
                <a:cs typeface="Arial"/>
              </a:rPr>
              <a:t>Velocidade </a:t>
            </a:r>
            <a:r>
              <a:rPr sz="2400" b="1" spc="-5">
                <a:latin typeface="Arial"/>
                <a:cs typeface="Arial"/>
              </a:rPr>
              <a:t>de </a:t>
            </a:r>
            <a:r>
              <a:rPr sz="2400" b="1">
                <a:latin typeface="Arial"/>
                <a:cs typeface="Arial"/>
              </a:rPr>
              <a:t>clock: </a:t>
            </a:r>
            <a:r>
              <a:rPr sz="2400" spc="-5">
                <a:latin typeface="Arial"/>
                <a:cs typeface="Arial"/>
              </a:rPr>
              <a:t>De 108.000 Hz (108 </a:t>
            </a:r>
            <a:r>
              <a:rPr sz="2400">
                <a:latin typeface="Arial"/>
                <a:cs typeface="Arial"/>
              </a:rPr>
              <a:t>kHz </a:t>
            </a:r>
            <a:r>
              <a:rPr sz="2400" spc="-5">
                <a:latin typeface="Arial"/>
                <a:cs typeface="Arial"/>
              </a:rPr>
              <a:t>do </a:t>
            </a:r>
            <a:r>
              <a:rPr sz="2400" spc="-10">
                <a:latin typeface="Arial"/>
                <a:cs typeface="Arial"/>
              </a:rPr>
              <a:t>4004 </a:t>
            </a:r>
            <a:r>
              <a:rPr sz="2400" spc="-5">
                <a:latin typeface="Arial"/>
                <a:cs typeface="Arial"/>
              </a:rPr>
              <a:t> de 1971)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à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3.000.000.000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Hz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(3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GHz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do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Pentium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4)</a:t>
            </a:r>
            <a:endParaRPr sz="2400">
              <a:latin typeface="Arial"/>
              <a:cs typeface="Arial"/>
            </a:endParaRPr>
          </a:p>
          <a:p>
            <a:pPr marL="370840" indent="-320040">
              <a:lnSpc>
                <a:spcPct val="100000"/>
              </a:lnSpc>
              <a:spcBef>
                <a:spcPts val="215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70205" algn="l"/>
                <a:tab pos="370840" algn="l"/>
                <a:tab pos="1681480" algn="l"/>
                <a:tab pos="2196465" algn="l"/>
                <a:tab pos="4202430" algn="l"/>
                <a:tab pos="4751070" algn="l"/>
                <a:tab pos="5673090" algn="l"/>
                <a:tab pos="6614159" algn="l"/>
                <a:tab pos="7112000" algn="l"/>
                <a:tab pos="8051165" algn="l"/>
              </a:tabLst>
            </a:pPr>
            <a:r>
              <a:rPr sz="2400" b="1" spc="-5">
                <a:latin typeface="Arial"/>
                <a:cs typeface="Arial"/>
              </a:rPr>
              <a:t>Número	de	transistores:	</a:t>
            </a:r>
            <a:r>
              <a:rPr sz="2400" spc="-5">
                <a:latin typeface="Arial"/>
                <a:cs typeface="Arial"/>
              </a:rPr>
              <a:t>De	2.300	(4004	de	1971)	à</a:t>
            </a:r>
            <a:endParaRPr sz="2400">
              <a:latin typeface="Arial"/>
              <a:cs typeface="Arial"/>
            </a:endParaRPr>
          </a:p>
          <a:p>
            <a:pPr marL="370205" algn="just">
              <a:lnSpc>
                <a:spcPct val="100000"/>
              </a:lnSpc>
              <a:spcBef>
                <a:spcPts val="1440"/>
              </a:spcBef>
            </a:pP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100milhões</a:t>
            </a:r>
            <a:r>
              <a:rPr sz="2400" spc="-5">
                <a:latin typeface="Arial"/>
                <a:cs typeface="Arial"/>
              </a:rPr>
              <a:t>(Pentium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4).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995</a:t>
            </a:r>
            <a:r>
              <a:rPr sz="2400" b="1" u="sng" spc="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milhões</a:t>
            </a:r>
            <a:r>
              <a:rPr sz="2400" b="1" spc="-3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(i7-2600K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)</a:t>
            </a:r>
          </a:p>
          <a:p>
            <a:pPr marL="370205" marR="43180" indent="-320040" algn="just">
              <a:lnSpc>
                <a:spcPct val="150000"/>
              </a:lnSpc>
              <a:spcBef>
                <a:spcPts val="695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70840" algn="l"/>
              </a:tabLst>
            </a:pPr>
            <a:r>
              <a:rPr sz="2400">
                <a:latin typeface="Arial"/>
                <a:cs typeface="Arial"/>
              </a:rPr>
              <a:t>Os </a:t>
            </a:r>
            <a:r>
              <a:rPr sz="2400" spc="-5">
                <a:latin typeface="Arial"/>
                <a:cs typeface="Arial"/>
              </a:rPr>
              <a:t>computadores atuais são mais de 100 vezes </a:t>
            </a:r>
            <a:r>
              <a:rPr sz="2400">
                <a:latin typeface="Arial"/>
                <a:cs typeface="Arial"/>
              </a:rPr>
              <a:t>menores 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do</a:t>
            </a:r>
            <a:r>
              <a:rPr sz="2400" spc="4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que</a:t>
            </a:r>
            <a:r>
              <a:rPr sz="2400" spc="459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os</a:t>
            </a:r>
            <a:r>
              <a:rPr sz="2400" spc="459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</a:t>
            </a:r>
            <a:r>
              <a:rPr sz="2400" spc="45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1</a:t>
            </a:r>
            <a:r>
              <a:rPr sz="2400" spc="-7" baseline="24305">
                <a:latin typeface="Arial"/>
                <a:cs typeface="Arial"/>
              </a:rPr>
              <a:t>ª</a:t>
            </a:r>
            <a:r>
              <a:rPr sz="2400" spc="345" baseline="2430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Geração</a:t>
            </a:r>
            <a:r>
              <a:rPr sz="2400" spc="4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 spc="459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um</a:t>
            </a:r>
            <a:r>
              <a:rPr sz="2400" spc="459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único</a:t>
            </a:r>
            <a:r>
              <a:rPr sz="2400" spc="459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chip</a:t>
            </a:r>
            <a:r>
              <a:rPr sz="2400" spc="46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hoje</a:t>
            </a:r>
            <a:r>
              <a:rPr sz="2400" spc="459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é</a:t>
            </a:r>
            <a:r>
              <a:rPr sz="2400" spc="450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bem </a:t>
            </a:r>
            <a:r>
              <a:rPr sz="2400" spc="-6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mais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poderoso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que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ENIAC.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5842"/>
            <a:ext cx="7822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>
                <a:solidFill>
                  <a:srgbClr val="3D3C2C"/>
                </a:solidFill>
                <a:latin typeface="Arial"/>
                <a:cs typeface="Arial"/>
              </a:rPr>
              <a:t>2.1</a:t>
            </a:r>
            <a:r>
              <a:rPr sz="4400" spc="-16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4400">
                <a:latin typeface="Arial"/>
                <a:cs typeface="Arial"/>
              </a:rPr>
              <a:t>Arquitetura</a:t>
            </a:r>
            <a:r>
              <a:rPr sz="4400" spc="-30">
                <a:latin typeface="Arial"/>
                <a:cs typeface="Arial"/>
              </a:rPr>
              <a:t> </a:t>
            </a:r>
            <a:r>
              <a:rPr sz="4400" spc="-110">
                <a:latin typeface="Arial"/>
                <a:cs typeface="Arial"/>
              </a:rPr>
              <a:t>Von</a:t>
            </a:r>
            <a:r>
              <a:rPr sz="4400" spc="-10">
                <a:latin typeface="Arial"/>
                <a:cs typeface="Arial"/>
              </a:rPr>
              <a:t> </a:t>
            </a:r>
            <a:r>
              <a:rPr sz="4400" spc="-5">
                <a:latin typeface="Arial"/>
                <a:cs typeface="Arial"/>
              </a:rPr>
              <a:t>Neumann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8267" y="1072718"/>
            <a:ext cx="60604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60227"/>
              <a:buFont typeface="Wingdings"/>
              <a:buChar char=""/>
              <a:tabLst>
                <a:tab pos="332740" algn="l"/>
              </a:tabLst>
            </a:pPr>
            <a:r>
              <a:rPr sz="4400" spc="-10">
                <a:solidFill>
                  <a:srgbClr val="04607A"/>
                </a:solidFill>
                <a:latin typeface="Tw Cen MT"/>
                <a:cs typeface="Tw Cen MT"/>
              </a:rPr>
              <a:t>Arquitetura</a:t>
            </a:r>
            <a:r>
              <a:rPr sz="4400" spc="-55">
                <a:solidFill>
                  <a:srgbClr val="04607A"/>
                </a:solidFill>
                <a:latin typeface="Tw Cen MT"/>
                <a:cs typeface="Tw Cen MT"/>
              </a:rPr>
              <a:t> </a:t>
            </a:r>
            <a:r>
              <a:rPr sz="4400" spc="-85">
                <a:solidFill>
                  <a:srgbClr val="04607A"/>
                </a:solidFill>
                <a:latin typeface="Tw Cen MT"/>
                <a:cs typeface="Tw Cen MT"/>
              </a:rPr>
              <a:t>Von</a:t>
            </a:r>
            <a:r>
              <a:rPr sz="4400" spc="-40">
                <a:solidFill>
                  <a:srgbClr val="04607A"/>
                </a:solidFill>
                <a:latin typeface="Tw Cen MT"/>
                <a:cs typeface="Tw Cen MT"/>
              </a:rPr>
              <a:t> </a:t>
            </a:r>
            <a:r>
              <a:rPr sz="4400">
                <a:solidFill>
                  <a:srgbClr val="04607A"/>
                </a:solidFill>
                <a:latin typeface="Tw Cen MT"/>
                <a:cs typeface="Tw Cen MT"/>
              </a:rPr>
              <a:t>Neumann</a:t>
            </a:r>
            <a:endParaRPr sz="44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868" y="1854068"/>
            <a:ext cx="8135378" cy="410172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4271"/>
            <a:ext cx="8776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2.2</a:t>
            </a:r>
            <a:r>
              <a:rPr sz="3200" spc="-20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Unidade</a:t>
            </a:r>
            <a:r>
              <a:rPr sz="32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Central</a:t>
            </a:r>
            <a:r>
              <a:rPr sz="32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de</a:t>
            </a:r>
            <a:r>
              <a:rPr sz="3200" spc="-1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 spc="-5">
                <a:solidFill>
                  <a:srgbClr val="3D3C2C"/>
                </a:solidFill>
                <a:latin typeface="Arial"/>
                <a:cs typeface="Arial"/>
              </a:rPr>
              <a:t>Processamento</a:t>
            </a:r>
            <a:r>
              <a:rPr sz="3200" spc="-35">
                <a:solidFill>
                  <a:srgbClr val="3D3C2C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3D3C2C"/>
                </a:solidFill>
                <a:latin typeface="Arial"/>
                <a:cs typeface="Arial"/>
              </a:rPr>
              <a:t>(CPU)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804163"/>
            <a:ext cx="8287384" cy="463359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332740" indent="-320040" algn="just">
              <a:lnSpc>
                <a:spcPct val="100000"/>
              </a:lnSpc>
              <a:spcBef>
                <a:spcPts val="1695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CPU:</a:t>
            </a:r>
            <a:r>
              <a:rPr sz="2400" b="1" u="sng" spc="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Unidade</a:t>
            </a:r>
            <a:r>
              <a:rPr sz="2400" b="1" u="sng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 de</a:t>
            </a:r>
            <a:r>
              <a:rPr sz="24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Processamento.</a:t>
            </a:r>
            <a:endParaRPr sz="2400">
              <a:latin typeface="Arial"/>
              <a:cs typeface="Arial"/>
            </a:endParaRPr>
          </a:p>
          <a:p>
            <a:pPr marL="904240" marR="7620" lvl="1" indent="-457834" algn="just">
              <a:lnSpc>
                <a:spcPct val="150100"/>
              </a:lnSpc>
              <a:spcBef>
                <a:spcPts val="155"/>
              </a:spcBef>
              <a:buClr>
                <a:srgbClr val="70685A"/>
              </a:buClr>
              <a:buSzPct val="60416"/>
              <a:buAutoNum type="arabicPeriod"/>
              <a:tabLst>
                <a:tab pos="904875" algn="l"/>
              </a:tabLst>
            </a:pP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ULA</a:t>
            </a:r>
            <a:r>
              <a:rPr sz="2400" spc="-5">
                <a:latin typeface="Arial"/>
                <a:cs typeface="Arial"/>
              </a:rPr>
              <a:t>: </a:t>
            </a:r>
            <a:r>
              <a:rPr sz="2400">
                <a:latin typeface="Arial"/>
                <a:cs typeface="Arial"/>
              </a:rPr>
              <a:t>responsável </a:t>
            </a:r>
            <a:r>
              <a:rPr sz="2400" spc="-5">
                <a:latin typeface="Arial"/>
                <a:cs typeface="Arial"/>
              </a:rPr>
              <a:t>pelos </a:t>
            </a:r>
            <a:r>
              <a:rPr sz="2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cálculos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 </a:t>
            </a:r>
            <a:r>
              <a:rPr sz="2400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comparações</a:t>
            </a:r>
            <a:r>
              <a:rPr sz="2400" spc="-5">
                <a:latin typeface="Arial"/>
                <a:cs typeface="Arial"/>
              </a:rPr>
              <a:t> </a:t>
            </a:r>
            <a:r>
              <a:rPr sz="2400" spc="-10">
                <a:latin typeface="Arial"/>
                <a:cs typeface="Arial"/>
              </a:rPr>
              <a:t>em </a:t>
            </a:r>
            <a:r>
              <a:rPr sz="2400" spc="-5">
                <a:latin typeface="Arial"/>
                <a:cs typeface="Arial"/>
              </a:rPr>
              <a:t> um processamento.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(Aritméticos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Lógicos).</a:t>
            </a:r>
            <a:endParaRPr sz="2400">
              <a:latin typeface="Arial"/>
              <a:cs typeface="Arial"/>
            </a:endParaRPr>
          </a:p>
          <a:p>
            <a:pPr marL="904240" marR="5080" lvl="1" indent="-457834" algn="just">
              <a:lnSpc>
                <a:spcPct val="150100"/>
              </a:lnSpc>
              <a:spcBef>
                <a:spcPts val="705"/>
              </a:spcBef>
              <a:buClr>
                <a:srgbClr val="70685A"/>
              </a:buClr>
              <a:buSzPct val="60416"/>
              <a:buAutoNum type="arabicPeriod"/>
              <a:tabLst>
                <a:tab pos="904875" algn="l"/>
              </a:tabLst>
            </a:pP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UC:</a:t>
            </a:r>
            <a:r>
              <a:rPr sz="2400" b="1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Realiza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lógica</a:t>
            </a:r>
            <a:r>
              <a:rPr sz="2400">
                <a:latin typeface="Arial"/>
                <a:cs typeface="Arial"/>
              </a:rPr>
              <a:t> necessária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para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realizar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 </a:t>
            </a:r>
            <a:r>
              <a:rPr sz="2400">
                <a:latin typeface="Arial"/>
                <a:cs typeface="Arial"/>
              </a:rPr>
              <a:t> movimentação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dados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instruções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da</a:t>
            </a:r>
            <a:r>
              <a:rPr sz="2400" spc="6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memória 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para a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CPU.</a:t>
            </a:r>
            <a:endParaRPr sz="2400">
              <a:latin typeface="Arial"/>
              <a:cs typeface="Arial"/>
            </a:endParaRPr>
          </a:p>
          <a:p>
            <a:pPr marL="1530350" marR="6985" lvl="2" indent="-457200">
              <a:lnSpc>
                <a:spcPct val="150000"/>
              </a:lnSpc>
              <a:spcBef>
                <a:spcPts val="695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1530350" algn="l"/>
                <a:tab pos="1530985" algn="l"/>
                <a:tab pos="3128010" algn="l"/>
                <a:tab pos="4129404" algn="l"/>
                <a:tab pos="5693410" algn="l"/>
                <a:tab pos="7308850" algn="l"/>
              </a:tabLst>
            </a:pPr>
            <a:r>
              <a:rPr sz="2400">
                <a:latin typeface="Arial"/>
                <a:cs typeface="Arial"/>
              </a:rPr>
              <a:t>Ex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cuta	três	</a:t>
            </a:r>
            <a:r>
              <a:rPr sz="2400" spc="-5">
                <a:latin typeface="Arial"/>
                <a:cs typeface="Arial"/>
              </a:rPr>
              <a:t>funções</a:t>
            </a:r>
            <a:r>
              <a:rPr sz="2400">
                <a:latin typeface="Arial"/>
                <a:cs typeface="Arial"/>
              </a:rPr>
              <a:t>	</a:t>
            </a:r>
            <a:r>
              <a:rPr sz="2400" spc="-5">
                <a:latin typeface="Arial"/>
                <a:cs typeface="Arial"/>
              </a:rPr>
              <a:t>bás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 spc="5">
                <a:latin typeface="Arial"/>
                <a:cs typeface="Arial"/>
              </a:rPr>
              <a:t>c</a:t>
            </a:r>
            <a:r>
              <a:rPr sz="2400" spc="-5">
                <a:latin typeface="Arial"/>
                <a:cs typeface="Arial"/>
              </a:rPr>
              <a:t>a</a:t>
            </a:r>
            <a:r>
              <a:rPr sz="2400" spc="10">
                <a:latin typeface="Arial"/>
                <a:cs typeface="Arial"/>
              </a:rPr>
              <a:t>s</a:t>
            </a:r>
            <a:r>
              <a:rPr sz="2400">
                <a:latin typeface="Arial"/>
                <a:cs typeface="Arial"/>
              </a:rPr>
              <a:t>:	</a:t>
            </a:r>
            <a:r>
              <a:rPr sz="2400" b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</a:t>
            </a:r>
            <a:r>
              <a:rPr sz="2400" b="1" u="sng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2400" b="1" u="sng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, 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decodificação</a:t>
            </a:r>
            <a:r>
              <a:rPr sz="2400" b="1" spc="-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e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execução</a:t>
            </a:r>
            <a:r>
              <a:rPr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3603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</a:rPr>
              <a:t>2.2</a:t>
            </a:r>
            <a:r>
              <a:rPr sz="3200" spc="-10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Unidade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 spc="5">
                <a:solidFill>
                  <a:srgbClr val="3D3C2C"/>
                </a:solidFill>
              </a:rPr>
              <a:t>Central</a:t>
            </a:r>
            <a:r>
              <a:rPr sz="3200" spc="-2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Processamento(CPU)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/>
          </a:p>
        </p:txBody>
      </p:sp>
      <p:pic>
        <p:nvPicPr>
          <p:cNvPr id="6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95612127-142A-479E-ACAD-FDD478D7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1086074"/>
            <a:ext cx="6117770" cy="5328109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5E9D3D63-7276-449B-9A32-A7AD02D1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7" y="1210356"/>
            <a:ext cx="1817914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3603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</a:rPr>
              <a:t>2.2</a:t>
            </a:r>
            <a:r>
              <a:rPr sz="3200" spc="-10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Unidade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 spc="5">
                <a:solidFill>
                  <a:srgbClr val="3D3C2C"/>
                </a:solidFill>
              </a:rPr>
              <a:t>Central</a:t>
            </a:r>
            <a:r>
              <a:rPr sz="3200" spc="-2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Processamento(CPU)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9590" y="1121155"/>
            <a:ext cx="8287384" cy="408812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2740" indent="-320040" algn="just">
              <a:lnSpc>
                <a:spcPct val="100000"/>
              </a:lnSpc>
              <a:spcBef>
                <a:spcPts val="100"/>
              </a:spcBef>
              <a:buClr>
                <a:srgbClr val="70685A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CPU:</a:t>
            </a:r>
            <a:r>
              <a:rPr sz="2400" b="1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Unidade</a:t>
            </a:r>
            <a:r>
              <a:rPr sz="24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Central de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spc="-5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Processamento</a:t>
            </a:r>
            <a:r>
              <a:rPr sz="24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904240" marR="5080" indent="-457200" algn="just">
              <a:lnSpc>
                <a:spcPct val="150000"/>
              </a:lnSpc>
              <a:spcBef>
                <a:spcPts val="650"/>
              </a:spcBef>
            </a:pPr>
            <a:r>
              <a:rPr sz="2400" b="1" spc="-5" dirty="0">
                <a:latin typeface="Arial"/>
                <a:cs typeface="Arial"/>
              </a:rPr>
              <a:t>OBS: </a:t>
            </a:r>
            <a:r>
              <a:rPr lang="pt-BR" sz="2400" b="1" spc="-5" dirty="0">
                <a:latin typeface="Arial"/>
                <a:cs typeface="Arial"/>
              </a:rPr>
              <a:t>UC-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garante</a:t>
            </a:r>
            <a:r>
              <a:rPr sz="2400" b="1" spc="-5" dirty="0">
                <a:latin typeface="Arial"/>
                <a:cs typeface="Arial"/>
              </a:rPr>
              <a:t> a </a:t>
            </a:r>
            <a:r>
              <a:rPr sz="2400" b="1" spc="-5" dirty="0" err="1">
                <a:latin typeface="Arial"/>
                <a:cs typeface="Arial"/>
              </a:rPr>
              <a:t>execução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correta</a:t>
            </a:r>
            <a:r>
              <a:rPr sz="2400" b="1" spc="-5" dirty="0">
                <a:latin typeface="Arial"/>
                <a:cs typeface="Arial"/>
              </a:rPr>
              <a:t> dos</a:t>
            </a:r>
            <a:r>
              <a:rPr lang="pt-BR" sz="2400" b="1" spc="-5" dirty="0">
                <a:latin typeface="Arial"/>
                <a:cs typeface="Arial"/>
              </a:rPr>
              <a:t> 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programas</a:t>
            </a:r>
            <a:r>
              <a:rPr sz="2400" b="1" spc="-5" dirty="0">
                <a:latin typeface="Arial"/>
                <a:cs typeface="Arial"/>
              </a:rPr>
              <a:t> e a </a:t>
            </a:r>
            <a:r>
              <a:rPr sz="2400" b="1" spc="-5" dirty="0" err="1">
                <a:latin typeface="Arial"/>
                <a:cs typeface="Arial"/>
              </a:rPr>
              <a:t>utilização</a:t>
            </a:r>
            <a:r>
              <a:rPr sz="2400" b="1" spc="-5" dirty="0">
                <a:latin typeface="Arial"/>
                <a:cs typeface="Arial"/>
              </a:rPr>
              <a:t> dos dados </a:t>
            </a:r>
            <a:r>
              <a:rPr sz="2400" b="1" spc="-5" dirty="0" err="1">
                <a:latin typeface="Arial"/>
                <a:cs typeface="Arial"/>
              </a:rPr>
              <a:t>corretos</a:t>
            </a:r>
            <a:r>
              <a:rPr lang="pt-BR" sz="2400" b="1" spc="-5" dirty="0">
                <a:latin typeface="Arial"/>
                <a:cs typeface="Arial"/>
              </a:rPr>
              <a:t> 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nas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operações</a:t>
            </a:r>
            <a:r>
              <a:rPr sz="2400" b="1" spc="-5" dirty="0">
                <a:latin typeface="Arial"/>
                <a:cs typeface="Arial"/>
              </a:rPr>
              <a:t> que as </a:t>
            </a:r>
            <a:r>
              <a:rPr sz="2400" b="1" spc="-5" dirty="0" err="1">
                <a:latin typeface="Arial"/>
                <a:cs typeface="Arial"/>
              </a:rPr>
              <a:t>manipulam</a:t>
            </a:r>
            <a:r>
              <a:rPr sz="2400" b="1" spc="-5" dirty="0">
                <a:latin typeface="Arial"/>
                <a:cs typeface="Arial"/>
              </a:rPr>
              <a:t>.</a:t>
            </a:r>
          </a:p>
          <a:p>
            <a:pPr marL="1358265" lvl="1" indent="-318770" algn="just">
              <a:lnSpc>
                <a:spcPct val="100000"/>
              </a:lnSpc>
              <a:spcBef>
                <a:spcPts val="2195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1358900" algn="l"/>
              </a:tabLst>
            </a:pPr>
            <a:r>
              <a:rPr sz="2400" b="1" spc="-5" dirty="0" err="1">
                <a:latin typeface="Arial"/>
                <a:cs typeface="Arial"/>
              </a:rPr>
              <a:t>Sequenciar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as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operações</a:t>
            </a:r>
            <a:r>
              <a:rPr sz="2400" b="1" spc="-5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  <a:p>
            <a:pPr marL="1358265" lvl="1" indent="-318770" algn="just">
              <a:lnSpc>
                <a:spcPct val="100000"/>
              </a:lnSpc>
              <a:spcBef>
                <a:spcPts val="2135"/>
              </a:spcBef>
              <a:buClr>
                <a:srgbClr val="70685A"/>
              </a:buClr>
              <a:buSzPct val="60416"/>
              <a:buFont typeface="Wingdings"/>
              <a:buChar char=""/>
              <a:tabLst>
                <a:tab pos="1358900" algn="l"/>
              </a:tabLst>
            </a:pPr>
            <a:r>
              <a:rPr sz="2400" b="1" dirty="0" err="1">
                <a:latin typeface="Arial"/>
                <a:cs typeface="Arial"/>
              </a:rPr>
              <a:t>Assegurar</a:t>
            </a:r>
            <a:r>
              <a:rPr sz="2400" b="1" spc="4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que</a:t>
            </a:r>
            <a:r>
              <a:rPr sz="2400" b="1" spc="45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os</a:t>
            </a:r>
            <a:r>
              <a:rPr sz="2400" b="1" spc="4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dados</a:t>
            </a:r>
            <a:r>
              <a:rPr sz="2400" b="1" spc="459" dirty="0">
                <a:latin typeface="Arial"/>
                <a:cs typeface="Arial"/>
              </a:rPr>
              <a:t> </a:t>
            </a:r>
            <a:r>
              <a:rPr sz="2400" b="1" dirty="0" err="1">
                <a:latin typeface="Arial"/>
                <a:cs typeface="Arial"/>
              </a:rPr>
              <a:t>corretos</a:t>
            </a:r>
            <a:r>
              <a:rPr sz="2400" b="1" spc="455" dirty="0">
                <a:latin typeface="Arial"/>
                <a:cs typeface="Arial"/>
              </a:rPr>
              <a:t> </a:t>
            </a:r>
            <a:r>
              <a:rPr sz="2400" b="1" dirty="0" err="1">
                <a:latin typeface="Arial"/>
                <a:cs typeface="Arial"/>
              </a:rPr>
              <a:t>estão</a:t>
            </a:r>
            <a:r>
              <a:rPr sz="2400" b="1" spc="45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onde</a:t>
            </a:r>
            <a:endParaRPr sz="2400" dirty="0" err="1">
              <a:latin typeface="Arial"/>
              <a:cs typeface="Arial"/>
            </a:endParaRPr>
          </a:p>
          <a:p>
            <a:pPr marL="37465" algn="ctr">
              <a:lnSpc>
                <a:spcPct val="100000"/>
              </a:lnSpc>
              <a:spcBef>
                <a:spcPts val="1445"/>
              </a:spcBef>
            </a:pPr>
            <a:r>
              <a:rPr sz="2400" b="1" spc="-5" dirty="0" err="1">
                <a:latin typeface="Arial"/>
                <a:cs typeface="Arial"/>
              </a:rPr>
              <a:t>eles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devem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estar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no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 err="1">
                <a:latin typeface="Arial"/>
                <a:cs typeface="Arial"/>
              </a:rPr>
              <a:t>momento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 err="1">
                <a:latin typeface="Arial"/>
                <a:cs typeface="Arial"/>
              </a:rPr>
              <a:t>correto</a:t>
            </a:r>
            <a:r>
              <a:rPr sz="2400" b="1" dirty="0">
                <a:latin typeface="Arial"/>
                <a:cs typeface="Arial"/>
              </a:rPr>
              <a:t>;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13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33603"/>
            <a:ext cx="7539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rgbClr val="3D3C2C"/>
                </a:solidFill>
              </a:rPr>
              <a:t>2.2</a:t>
            </a:r>
            <a:r>
              <a:rPr sz="3200" spc="-10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Unidade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 spc="5">
                <a:solidFill>
                  <a:srgbClr val="3D3C2C"/>
                </a:solidFill>
              </a:rPr>
              <a:t>Central</a:t>
            </a:r>
            <a:r>
              <a:rPr sz="3200" spc="-2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de</a:t>
            </a:r>
            <a:r>
              <a:rPr sz="3200" spc="-5">
                <a:solidFill>
                  <a:srgbClr val="3D3C2C"/>
                </a:solidFill>
              </a:rPr>
              <a:t> </a:t>
            </a:r>
            <a:r>
              <a:rPr sz="3200">
                <a:solidFill>
                  <a:srgbClr val="3D3C2C"/>
                </a:solidFill>
              </a:rPr>
              <a:t>Processamento(CPU)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/>
              <a:t>ARQUITETURA</a:t>
            </a:r>
            <a:r>
              <a:rPr spc="30"/>
              <a:t> </a:t>
            </a:r>
            <a:r>
              <a:rPr spc="-10"/>
              <a:t>DE </a:t>
            </a:r>
            <a:r>
              <a:rPr spc="-5"/>
              <a:t>COMPUTADORES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4266" y="1130300"/>
            <a:ext cx="8211820" cy="4850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5"/>
              </a:spcBef>
              <a:buClr>
                <a:srgbClr val="70685A"/>
              </a:buClr>
              <a:buSzPct val="59615"/>
              <a:buAutoNum type="arabicPeriod" startAt="3"/>
              <a:tabLst>
                <a:tab pos="469900" algn="l"/>
              </a:tabLst>
            </a:pPr>
            <a:r>
              <a:rPr sz="26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Registradores</a:t>
            </a:r>
            <a:endParaRPr sz="2600">
              <a:latin typeface="Arial"/>
              <a:cs typeface="Arial"/>
            </a:endParaRPr>
          </a:p>
          <a:p>
            <a:pPr marL="1280795" marR="5715" lvl="1" indent="-457834" algn="just">
              <a:lnSpc>
                <a:spcPct val="150000"/>
              </a:lnSpc>
              <a:spcBef>
                <a:spcPts val="695"/>
              </a:spcBef>
              <a:buClr>
                <a:srgbClr val="70685A"/>
              </a:buClr>
              <a:buSzPct val="59615"/>
              <a:buFont typeface="Wingdings"/>
              <a:buChar char=""/>
              <a:tabLst>
                <a:tab pos="1281430" algn="l"/>
              </a:tabLst>
            </a:pPr>
            <a:r>
              <a:rPr sz="26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Definição</a:t>
            </a:r>
            <a:r>
              <a:rPr sz="2600" b="1">
                <a:latin typeface="Arial"/>
                <a:cs typeface="Arial"/>
              </a:rPr>
              <a:t>: </a:t>
            </a:r>
            <a:r>
              <a:rPr sz="2600">
                <a:latin typeface="Arial"/>
                <a:cs typeface="Arial"/>
              </a:rPr>
              <a:t>É um </a:t>
            </a:r>
            <a:r>
              <a:rPr sz="2600" spc="-5">
                <a:latin typeface="Arial"/>
                <a:cs typeface="Arial"/>
              </a:rPr>
              <a:t>dispositivos </a:t>
            </a:r>
            <a:r>
              <a:rPr sz="2600">
                <a:latin typeface="Arial"/>
                <a:cs typeface="Arial"/>
              </a:rPr>
              <a:t>de hardware que </a:t>
            </a:r>
            <a:r>
              <a:rPr sz="2600" spc="-71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armazena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dados</a:t>
            </a:r>
            <a:r>
              <a:rPr sz="2600" spc="-1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binários.</a:t>
            </a:r>
          </a:p>
          <a:p>
            <a:pPr marL="1280795" marR="5080" lvl="1" indent="-457834" algn="just">
              <a:lnSpc>
                <a:spcPct val="150000"/>
              </a:lnSpc>
              <a:spcBef>
                <a:spcPts val="700"/>
              </a:spcBef>
              <a:buClr>
                <a:srgbClr val="70685A"/>
              </a:buClr>
              <a:buSzPct val="59615"/>
              <a:buFont typeface="Wingdings"/>
              <a:buChar char=""/>
              <a:tabLst>
                <a:tab pos="1372870" algn="l"/>
              </a:tabLst>
            </a:pPr>
            <a:r>
              <a:t>	</a:t>
            </a:r>
            <a:r>
              <a:rPr sz="26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Função</a:t>
            </a:r>
            <a:r>
              <a:rPr sz="2600">
                <a:latin typeface="Arial"/>
                <a:cs typeface="Arial"/>
              </a:rPr>
              <a:t>: Armazenar uma variedade de dados </a:t>
            </a:r>
            <a:r>
              <a:rPr sz="2600" spc="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(</a:t>
            </a:r>
            <a:r>
              <a:rPr sz="26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endereços</a:t>
            </a:r>
            <a:r>
              <a:rPr sz="2600">
                <a:latin typeface="Arial"/>
                <a:cs typeface="Arial"/>
              </a:rPr>
              <a:t>,</a:t>
            </a:r>
            <a:r>
              <a:rPr sz="2600" spc="5">
                <a:latin typeface="Arial"/>
                <a:cs typeface="Arial"/>
              </a:rPr>
              <a:t> </a:t>
            </a:r>
            <a:r>
              <a:rPr sz="26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contadores</a:t>
            </a:r>
            <a:r>
              <a:rPr sz="2600" b="1" u="sng" spc="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2600" b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b="1" u="sng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programa</a:t>
            </a:r>
            <a:r>
              <a:rPr sz="2600" b="1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ou </a:t>
            </a:r>
            <a:r>
              <a:rPr sz="2600" spc="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dados</a:t>
            </a:r>
            <a:r>
              <a:rPr sz="2600" spc="-1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para execução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de</a:t>
            </a:r>
            <a:r>
              <a:rPr sz="2600" spc="1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programa.</a:t>
            </a:r>
          </a:p>
          <a:p>
            <a:pPr marL="1280795" marR="5715" lvl="1" indent="-457834" algn="just">
              <a:lnSpc>
                <a:spcPct val="150100"/>
              </a:lnSpc>
              <a:spcBef>
                <a:spcPts val="705"/>
              </a:spcBef>
              <a:buClr>
                <a:srgbClr val="70685A"/>
              </a:buClr>
              <a:buSzPct val="59615"/>
              <a:buFont typeface="Wingdings"/>
              <a:buChar char=""/>
              <a:tabLst>
                <a:tab pos="1281430" algn="l"/>
              </a:tabLst>
            </a:pPr>
            <a:r>
              <a:rPr sz="2600">
                <a:latin typeface="Arial"/>
                <a:cs typeface="Arial"/>
              </a:rPr>
              <a:t>OBS: Registradores não são endereçados da </a:t>
            </a:r>
            <a:r>
              <a:rPr sz="2600" spc="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mesma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maneira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que a memória.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Apresentação na tela (4:3)</PresentationFormat>
  <Slides>20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Office Theme</vt:lpstr>
      <vt:lpstr>Apresentação do PowerPoint</vt:lpstr>
      <vt:lpstr>4.0 Unidade Central de Processamento (CPU)</vt:lpstr>
      <vt:lpstr>2.1 Estrutura de um Sistema Computacional</vt:lpstr>
      <vt:lpstr>2.1 Introdução</vt:lpstr>
      <vt:lpstr>2.1 Arquitetura Von Neumann</vt:lpstr>
      <vt:lpstr>2.2 Unidade Central de Processamento (CPU)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  <vt:lpstr>2.2 Unidade Central de Processamento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  <vt:lpstr>2.2 Unidade Central de Processamento(CPU)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asdfasdfasdf</dc:title>
  <dc:creator>Sávio</dc:creator>
  <cp:lastModifiedBy>Usuário desconhecido</cp:lastModifiedBy>
  <cp:revision>259</cp:revision>
  <dcterms:created xsi:type="dcterms:W3CDTF">2021-07-15T13:10:54Z</dcterms:created>
  <dcterms:modified xsi:type="dcterms:W3CDTF">2022-03-16T23:41:27Z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2021-07-15T00:00:00Z</vt:filetime>
  </property>
</Properties>
</file>