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256" r:id="rId2"/>
    <p:sldId id="405" r:id="rId3"/>
    <p:sldId id="407" r:id="rId4"/>
    <p:sldId id="359" r:id="rId5"/>
    <p:sldId id="406" r:id="rId6"/>
    <p:sldId id="324" r:id="rId7"/>
    <p:sldId id="408" r:id="rId8"/>
    <p:sldId id="409" r:id="rId9"/>
    <p:sldId id="413" r:id="rId10"/>
    <p:sldId id="410" r:id="rId11"/>
    <p:sldId id="411" r:id="rId12"/>
    <p:sldId id="412" r:id="rId13"/>
    <p:sldId id="414" r:id="rId14"/>
    <p:sldId id="415" r:id="rId15"/>
    <p:sldId id="416" r:id="rId16"/>
    <p:sldId id="417" r:id="rId17"/>
    <p:sldId id="418" r:id="rId18"/>
    <p:sldId id="419" r:id="rId19"/>
    <p:sldId id="424" r:id="rId20"/>
    <p:sldId id="430" r:id="rId21"/>
    <p:sldId id="425" r:id="rId22"/>
    <p:sldId id="426" r:id="rId23"/>
    <p:sldId id="428" r:id="rId24"/>
    <p:sldId id="427" r:id="rId25"/>
    <p:sldId id="319" r:id="rId26"/>
    <p:sldId id="423" r:id="rId2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 autoAdjust="0"/>
    <p:restoredTop sz="87465" autoAdjust="0"/>
  </p:normalViewPr>
  <p:slideViewPr>
    <p:cSldViewPr>
      <p:cViewPr varScale="1">
        <p:scale>
          <a:sx n="107" d="100"/>
          <a:sy n="107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3BF584-208D-4BE2-8FC5-6F6B98B2BF77}" type="datetimeFigureOut">
              <a:rPr lang="pt-BR" smtClean="0"/>
              <a:pPr/>
              <a:t>30/08/2022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05466-0F55-4C59-8DF6-43907003D18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0778-B033-48E0-AEE9-0B94F8DD18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8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2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21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0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01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2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3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38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1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3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305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257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8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97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Stallings</a:t>
            </a:r>
            <a:r>
              <a:rPr lang="pt-BR" baseline="0" dirty="0"/>
              <a:t>   =&gt; </a:t>
            </a:r>
            <a:r>
              <a:rPr lang="pt-BR" baseline="0" dirty="0" err="1"/>
              <a:t>cap</a:t>
            </a:r>
            <a:r>
              <a:rPr lang="pt-BR" baseline="0" dirty="0"/>
              <a:t> 10, 11</a:t>
            </a:r>
          </a:p>
          <a:p>
            <a:r>
              <a:rPr lang="pt-BR" baseline="0" dirty="0"/>
              <a:t>Patterson =&gt;  </a:t>
            </a:r>
            <a:r>
              <a:rPr lang="pt-BR" baseline="0" dirty="0" err="1"/>
              <a:t>apendice</a:t>
            </a:r>
            <a:r>
              <a:rPr lang="pt-BR" baseline="0"/>
              <a:t> 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Stallings</a:t>
            </a:r>
            <a:r>
              <a:rPr lang="pt-BR" baseline="0" dirty="0"/>
              <a:t>   =&gt; </a:t>
            </a:r>
            <a:r>
              <a:rPr lang="pt-BR" baseline="0" dirty="0" err="1"/>
              <a:t>cap</a:t>
            </a:r>
            <a:r>
              <a:rPr lang="pt-BR" baseline="0" dirty="0"/>
              <a:t> 10, 11</a:t>
            </a:r>
          </a:p>
          <a:p>
            <a:r>
              <a:rPr lang="pt-BR" baseline="0" dirty="0"/>
              <a:t>Patterson =&gt;  </a:t>
            </a:r>
            <a:r>
              <a:rPr lang="pt-BR" baseline="0" dirty="0" err="1"/>
              <a:t>apendice</a:t>
            </a:r>
            <a:r>
              <a:rPr lang="pt-BR" baseline="0"/>
              <a:t> 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1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7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9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2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19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ED3E-D274-467A-BF4F-FEA4A6FF3ACE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294-2CDE-4C78-85A9-B498FE63AB24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F6C5-EE49-4959-85DD-4565C7918FC0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381D-D0F6-4A45-8A70-B11FCB0F25AD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38B4-2F48-4FE8-A4E9-3D7930C20812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6F3-8B4C-4CA4-97AA-46BE15A8266C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A093-300B-4154-B8EF-1BD1BA49B3DD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3783-2175-462F-AA7F-D32D1D6EE906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0D20-F392-419B-A982-8E4AD9016219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222C-A2D2-48FB-B16D-5BC816BAF2AE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1AB-0D7F-4669-80A6-D8C0E239963A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F996A6-D6C0-4A2C-A0BB-828BC52E5E45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7632848" cy="129614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Introdução à disciplina de Redes de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509120"/>
            <a:ext cx="7814102" cy="21722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300" dirty="0">
                <a:solidFill>
                  <a:schemeClr val="accent2">
                    <a:lumMod val="75000"/>
                  </a:schemeClr>
                </a:solidFill>
              </a:rPr>
              <a:t>Instituto Federal de Educação, Ciência e Tecnologia do Ceará</a:t>
            </a:r>
          </a:p>
          <a:p>
            <a:r>
              <a:rPr lang="pt-BR" sz="2300" b="1" dirty="0"/>
              <a:t>Disciplina</a:t>
            </a:r>
            <a:r>
              <a:rPr lang="pt-BR" sz="2300" dirty="0"/>
              <a:t>:  Redes de Computadores</a:t>
            </a:r>
          </a:p>
          <a:p>
            <a:r>
              <a:rPr lang="pt-BR" sz="2300" b="1" dirty="0"/>
              <a:t>Semestre</a:t>
            </a:r>
            <a:r>
              <a:rPr lang="pt-BR" sz="2300" dirty="0"/>
              <a:t>: 2022.1</a:t>
            </a:r>
          </a:p>
          <a:p>
            <a:r>
              <a:rPr lang="pt-BR" sz="2300" b="1" dirty="0"/>
              <a:t>Professor</a:t>
            </a:r>
            <a:r>
              <a:rPr lang="pt-BR" sz="2300" dirty="0"/>
              <a:t>:  Rogério Diógenes</a:t>
            </a:r>
          </a:p>
          <a:p>
            <a:r>
              <a:rPr lang="pt-BR" sz="2300" b="1" dirty="0"/>
              <a:t>Campus</a:t>
            </a:r>
            <a:r>
              <a:rPr lang="pt-BR" sz="2300" dirty="0"/>
              <a:t>: Morada Nova</a:t>
            </a:r>
          </a:p>
        </p:txBody>
      </p:sp>
      <p:pic>
        <p:nvPicPr>
          <p:cNvPr id="1026" name="Picture 2" descr="http://4.bp.blogspot.com/-1I4lrqARDLU/TbWN0m-IAbI/AAAAAAAAACI/bJKj_raKDTM/s1600/IFC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276"/>
            <a:ext cx="5508104" cy="2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Unidade III -  Arquiteturas de redes de computadores</a:t>
            </a:r>
            <a:endParaRPr lang="pt-BR" dirty="0"/>
          </a:p>
          <a:p>
            <a:pPr lvl="1"/>
            <a:r>
              <a:rPr lang="pt-BR" dirty="0"/>
              <a:t>Arquitetura de redes de computadores</a:t>
            </a:r>
          </a:p>
          <a:p>
            <a:pPr lvl="1"/>
            <a:r>
              <a:rPr lang="pt-BR" dirty="0"/>
              <a:t>Modelo de Referência OSI</a:t>
            </a:r>
          </a:p>
          <a:p>
            <a:pPr lvl="1"/>
            <a:r>
              <a:rPr lang="pt-BR" dirty="0"/>
              <a:t>O padrão IEEE802</a:t>
            </a:r>
          </a:p>
          <a:p>
            <a:pPr lvl="1"/>
            <a:r>
              <a:rPr lang="pt-BR" dirty="0"/>
              <a:t>A arquitetura Internet TCP/IP</a:t>
            </a:r>
          </a:p>
          <a:p>
            <a:r>
              <a:rPr lang="pt-BR" b="1" dirty="0"/>
              <a:t>Unidade IV -  Nível Físico</a:t>
            </a:r>
            <a:endParaRPr lang="pt-BR" dirty="0"/>
          </a:p>
          <a:p>
            <a:r>
              <a:rPr lang="pt-BR" b="1" dirty="0"/>
              <a:t>Unidade V -  Nível de Enlace</a:t>
            </a:r>
            <a:endParaRPr lang="pt-BR" dirty="0"/>
          </a:p>
          <a:p>
            <a:pPr lvl="1"/>
            <a:r>
              <a:rPr lang="pt-BR" dirty="0"/>
              <a:t>Protocolos de acesso ao meio</a:t>
            </a:r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3 – 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6531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Unidade VI - Padrões para nível físico e de enlace</a:t>
            </a:r>
            <a:endParaRPr lang="pt-BR" dirty="0"/>
          </a:p>
          <a:p>
            <a:pPr lvl="1"/>
            <a:r>
              <a:rPr lang="en-US" dirty="0"/>
              <a:t>IEEE 802.3 – CSMA/CD</a:t>
            </a:r>
            <a:endParaRPr lang="pt-BR" dirty="0"/>
          </a:p>
          <a:p>
            <a:pPr lvl="1"/>
            <a:r>
              <a:rPr lang="en-US" dirty="0"/>
              <a:t>IEEE 802.4 – Token Bus</a:t>
            </a:r>
            <a:endParaRPr lang="pt-BR" dirty="0"/>
          </a:p>
          <a:p>
            <a:pPr lvl="1"/>
            <a:r>
              <a:rPr lang="en-US" dirty="0"/>
              <a:t>IEEE 802.5 – Token Ring</a:t>
            </a:r>
            <a:endParaRPr lang="pt-BR" dirty="0"/>
          </a:p>
          <a:p>
            <a:pPr lvl="1"/>
            <a:r>
              <a:rPr lang="en-US" dirty="0"/>
              <a:t>IEEE 802.6 – DQDB</a:t>
            </a:r>
            <a:endParaRPr lang="pt-BR" dirty="0"/>
          </a:p>
          <a:p>
            <a:pPr lvl="1"/>
            <a:r>
              <a:rPr lang="en-US" dirty="0"/>
              <a:t>ANSI X3T9.5 – FDDI</a:t>
            </a:r>
            <a:endParaRPr lang="pt-BR" dirty="0"/>
          </a:p>
          <a:p>
            <a:pPr lvl="1"/>
            <a:r>
              <a:rPr lang="pt-BR" dirty="0"/>
              <a:t>IEEE 802.2 – LLC</a:t>
            </a:r>
          </a:p>
          <a:p>
            <a:r>
              <a:rPr lang="pt-BR" b="1" dirty="0"/>
              <a:t>Unidade VII - Nível de Rede</a:t>
            </a:r>
            <a:endParaRPr lang="pt-BR" dirty="0"/>
          </a:p>
          <a:p>
            <a:pPr lvl="1"/>
            <a:r>
              <a:rPr lang="pt-BR" dirty="0"/>
              <a:t>Protocolo IP</a:t>
            </a:r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3 – 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14248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Unidade VIII -  Ligações Inter – Redes</a:t>
            </a:r>
            <a:endParaRPr lang="pt-BR" dirty="0"/>
          </a:p>
          <a:p>
            <a:pPr lvl="1"/>
            <a:r>
              <a:rPr lang="pt-BR" dirty="0"/>
              <a:t>Repetidores, Pontes, Roteadores e Gateways</a:t>
            </a:r>
          </a:p>
          <a:p>
            <a:endParaRPr lang="pt-BR" b="1" dirty="0"/>
          </a:p>
          <a:p>
            <a:r>
              <a:rPr lang="pt-BR" b="1" dirty="0"/>
              <a:t>Unidade IX -  Nível de Transporte</a:t>
            </a:r>
            <a:endParaRPr lang="pt-BR" dirty="0"/>
          </a:p>
          <a:p>
            <a:pPr lvl="1"/>
            <a:r>
              <a:rPr lang="pt-BR" dirty="0"/>
              <a:t>Protocolo TCP e UDP</a:t>
            </a:r>
          </a:p>
          <a:p>
            <a:pPr marL="82296" indent="0">
              <a:buNone/>
            </a:pPr>
            <a:r>
              <a:rPr lang="pt-BR" dirty="0"/>
              <a:t> </a:t>
            </a:r>
          </a:p>
          <a:p>
            <a:r>
              <a:rPr lang="pt-BR" b="1" dirty="0"/>
              <a:t>Unidade X -  Nível de Aplicação</a:t>
            </a:r>
            <a:endParaRPr lang="pt-BR" dirty="0"/>
          </a:p>
          <a:p>
            <a:pPr lvl="1"/>
            <a:r>
              <a:rPr lang="pt-BR" dirty="0"/>
              <a:t>Nível de aplicação Internet TCP/IP (DNS, Telnet, FTP, NFS, SMTP, WWW).</a:t>
            </a:r>
            <a:endParaRPr lang="pt-BR" sz="22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3 – 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07030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167179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4 – Material Didático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A9D5E1-F96A-4169-94FB-7547EF5E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25" y="1253344"/>
            <a:ext cx="3638550" cy="4787657"/>
          </a:xfrm>
          <a:prstGeom prst="rect">
            <a:avLst/>
          </a:prstGeom>
        </p:spPr>
      </p:pic>
      <p:pic>
        <p:nvPicPr>
          <p:cNvPr id="8" name="Imagem 7" descr="Uma imagem contendo ao ar livre, neve, esquiando, céu&#10;&#10;Descrição gerada com muito alta confiança">
            <a:extLst>
              <a:ext uri="{FF2B5EF4-FFF2-40B4-BE49-F238E27FC236}">
                <a16:creationId xmlns:a16="http://schemas.microsoft.com/office/drawing/2014/main" id="{DBD3A2B8-6452-43C0-9DE4-0A82BA07F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22" y="1278501"/>
            <a:ext cx="3638550" cy="4762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9E17343-01E0-4897-ABE5-B2DA5558A462}"/>
              </a:ext>
            </a:extLst>
          </p:cNvPr>
          <p:cNvSpPr txBox="1"/>
          <p:nvPr/>
        </p:nvSpPr>
        <p:spPr>
          <a:xfrm>
            <a:off x="1403648" y="61653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Gratuito. Disponibilizarei.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2F43A9-9FB8-4BAE-B900-2B47A9F1FB7F}"/>
              </a:ext>
            </a:extLst>
          </p:cNvPr>
          <p:cNvSpPr txBox="1"/>
          <p:nvPr/>
        </p:nvSpPr>
        <p:spPr>
          <a:xfrm>
            <a:off x="5265276" y="60621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Pesquisar na internet.</a:t>
            </a:r>
          </a:p>
        </p:txBody>
      </p:sp>
    </p:spTree>
    <p:extLst>
      <p:ext uri="{BB962C8B-B14F-4D97-AF65-F5344CB8AC3E}">
        <p14:creationId xmlns:p14="http://schemas.microsoft.com/office/powerpoint/2010/main" val="341669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4 – Material Didático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A9D5E1-F96A-4169-94FB-7547EF5E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4" y="1253344"/>
            <a:ext cx="3552992" cy="47876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D3A2B8-6452-43C0-9DE4-0A82BA07F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48" y="1252069"/>
            <a:ext cx="3552991" cy="478414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9E17343-01E0-4897-ABE5-B2DA5558A462}"/>
              </a:ext>
            </a:extLst>
          </p:cNvPr>
          <p:cNvSpPr txBox="1"/>
          <p:nvPr/>
        </p:nvSpPr>
        <p:spPr>
          <a:xfrm>
            <a:off x="1403648" y="61653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BVU.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2F43A9-9FB8-4BAE-B900-2B47A9F1FB7F}"/>
              </a:ext>
            </a:extLst>
          </p:cNvPr>
          <p:cNvSpPr txBox="1"/>
          <p:nvPr/>
        </p:nvSpPr>
        <p:spPr>
          <a:xfrm>
            <a:off x="5265276" y="60621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Biblioteca e BVU. </a:t>
            </a:r>
          </a:p>
        </p:txBody>
      </p:sp>
    </p:spTree>
    <p:extLst>
      <p:ext uri="{BB962C8B-B14F-4D97-AF65-F5344CB8AC3E}">
        <p14:creationId xmlns:p14="http://schemas.microsoft.com/office/powerpoint/2010/main" val="52927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4 – Material Didático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A4BFF6-8837-4C4F-9536-E4644DB20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87" y="1275367"/>
            <a:ext cx="3206370" cy="320637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B32852-A3DB-4F03-A023-9B53ECC7CF44}"/>
              </a:ext>
            </a:extLst>
          </p:cNvPr>
          <p:cNvSpPr txBox="1"/>
          <p:nvPr/>
        </p:nvSpPr>
        <p:spPr>
          <a:xfrm>
            <a:off x="1193509" y="1331822"/>
            <a:ext cx="43160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Cisco Networking </a:t>
            </a:r>
            <a:r>
              <a:rPr lang="pt-BR" sz="3200" dirty="0" err="1"/>
              <a:t>Academy</a:t>
            </a:r>
            <a:r>
              <a:rPr lang="pt-BR" sz="3200" dirty="0"/>
              <a:t> é um programa de capacitação profissional e desenvolvimento de carreiras no setor de TI para instituições de ensino e pessoas em todo o mundo. </a:t>
            </a:r>
          </a:p>
        </p:txBody>
      </p:sp>
    </p:spTree>
    <p:extLst>
      <p:ext uri="{BB962C8B-B14F-4D97-AF65-F5344CB8AC3E}">
        <p14:creationId xmlns:p14="http://schemas.microsoft.com/office/powerpoint/2010/main" val="351547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127538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Envio de material, lista de exercício, apostilas, entre outros materiais:</a:t>
            </a:r>
          </a:p>
          <a:p>
            <a:pPr lvl="1"/>
            <a:r>
              <a:rPr lang="pt-BR" dirty="0"/>
              <a:t>E-mail;</a:t>
            </a:r>
          </a:p>
          <a:p>
            <a:pPr lvl="2"/>
            <a:r>
              <a:rPr lang="pt-BR" dirty="0"/>
              <a:t>Criar lista de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Acadêmico.</a:t>
            </a:r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5 – Comunicação Professor - Aluno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22634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21103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182161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Segundo o ROD:</a:t>
            </a:r>
          </a:p>
          <a:p>
            <a:endParaRPr lang="pt-BR" b="1" dirty="0"/>
          </a:p>
          <a:p>
            <a:pPr marL="82296" indent="0">
              <a:buNone/>
            </a:pPr>
            <a:endParaRPr lang="pt-BR" b="1" dirty="0"/>
          </a:p>
          <a:p>
            <a:pPr marL="82296" indent="0">
              <a:buNone/>
            </a:pPr>
            <a:endParaRPr lang="pt-BR" b="1" dirty="0"/>
          </a:p>
          <a:p>
            <a:r>
              <a:rPr lang="pt-BR" b="1" dirty="0"/>
              <a:t>N1</a:t>
            </a:r>
          </a:p>
          <a:p>
            <a:pPr lvl="1"/>
            <a:r>
              <a:rPr lang="pt-BR" b="1" dirty="0"/>
              <a:t>Prova escrita e lista de exercício em sala de aula valendo 1 ponto.</a:t>
            </a:r>
          </a:p>
          <a:p>
            <a:r>
              <a:rPr lang="pt-BR" b="1" dirty="0"/>
              <a:t>N2</a:t>
            </a:r>
          </a:p>
          <a:p>
            <a:pPr lvl="1"/>
            <a:r>
              <a:rPr lang="pt-BR" b="1" dirty="0"/>
              <a:t>Prova escrita, Trabalho e Seminário.</a:t>
            </a:r>
          </a:p>
          <a:p>
            <a:endParaRPr lang="pt-BR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6 – Sistema de avaliação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6DC083-F0DC-4F31-B7E3-FC5E5428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038718"/>
            <a:ext cx="4392488" cy="14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2797551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238861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pt-BR" sz="4400" b="1" dirty="0"/>
              <a:t>O que é redes de computadores?</a:t>
            </a:r>
            <a:endParaRPr lang="pt-BR" sz="44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8 – Início do conteúdo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6" name="Imagem 5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F400F1A6-DBD4-4AAB-9388-C5F6FE80C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22" y="314096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0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Obrigado pela atenção!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Alguma dúvida?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41F03214-17A4-4BE9-96B4-71BCDF18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5673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TANENBAUM, Andrew S. et al. </a:t>
            </a:r>
            <a:r>
              <a:rPr lang="pt-BR" b="1" dirty="0"/>
              <a:t>Redes de computadores.</a:t>
            </a:r>
            <a:r>
              <a:rPr lang="pt-BR" dirty="0"/>
              <a:t> 5. ed. São Paulo, SP: Pearson Prentice Hall, 2011. 582 p. Inclui bibliografia. ISBN 9788576059240.</a:t>
            </a:r>
          </a:p>
          <a:p>
            <a:r>
              <a:rPr lang="pt-BR" dirty="0"/>
              <a:t>KUROSE, James F. et al. </a:t>
            </a:r>
            <a:r>
              <a:rPr lang="pt-BR" b="1" dirty="0"/>
              <a:t>Redes de computadores e a internet:</a:t>
            </a:r>
            <a:r>
              <a:rPr lang="pt-BR" dirty="0"/>
              <a:t> uma abordagem top-</a:t>
            </a:r>
            <a:r>
              <a:rPr lang="pt-BR" dirty="0" err="1"/>
              <a:t>down</a:t>
            </a:r>
            <a:r>
              <a:rPr lang="pt-BR" dirty="0"/>
              <a:t>. 6. ed. São Paulo, SP: Pearson </a:t>
            </a:r>
            <a:r>
              <a:rPr lang="pt-BR" dirty="0" err="1"/>
              <a:t>Education</a:t>
            </a:r>
            <a:r>
              <a:rPr lang="pt-BR" dirty="0"/>
              <a:t> do Brasil, 2013. 634 p. Bibliografia. ISBN 9788581436777.</a:t>
            </a:r>
          </a:p>
          <a:p>
            <a:r>
              <a:rPr lang="pt-BR" dirty="0"/>
              <a:t>COMER, Douglas E.; LIMA, Álvaro </a:t>
            </a:r>
            <a:r>
              <a:rPr lang="pt-BR" dirty="0" err="1"/>
              <a:t>Strube</a:t>
            </a:r>
            <a:r>
              <a:rPr lang="pt-BR" dirty="0"/>
              <a:t> de; LIMA, José </a:t>
            </a:r>
            <a:r>
              <a:rPr lang="pt-BR" dirty="0" err="1"/>
              <a:t>Valdeni</a:t>
            </a:r>
            <a:r>
              <a:rPr lang="pt-BR" dirty="0"/>
              <a:t> de. </a:t>
            </a:r>
            <a:r>
              <a:rPr lang="pt-BR" b="1" dirty="0"/>
              <a:t>Redes de computadores e internet:</a:t>
            </a:r>
            <a:r>
              <a:rPr lang="pt-BR" dirty="0"/>
              <a:t> abrange transmissão de dados, ligações </a:t>
            </a:r>
            <a:r>
              <a:rPr lang="pt-BR" dirty="0" err="1"/>
              <a:t>inter-redes</a:t>
            </a:r>
            <a:r>
              <a:rPr lang="pt-BR" dirty="0"/>
              <a:t> web e aplicações. </a:t>
            </a:r>
            <a:r>
              <a:rPr lang="en-US" dirty="0"/>
              <a:t>4. ed. Porto Alegre, RS: Bookman, 2007. 632 p. </a:t>
            </a:r>
            <a:r>
              <a:rPr lang="en-US" dirty="0" err="1"/>
              <a:t>Inclui</a:t>
            </a:r>
            <a:r>
              <a:rPr lang="en-US" dirty="0"/>
              <a:t> </a:t>
            </a:r>
            <a:r>
              <a:rPr lang="en-US" dirty="0" err="1"/>
              <a:t>bibliografia</a:t>
            </a:r>
            <a:r>
              <a:rPr lang="en-US" dirty="0"/>
              <a:t>. ISBN 9788560031368.</a:t>
            </a:r>
            <a:endParaRPr lang="pt-BR" sz="2400" dirty="0"/>
          </a:p>
          <a:p>
            <a:endParaRPr lang="en-US" sz="2400" dirty="0"/>
          </a:p>
          <a:p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60AE6349-00DF-46D5-9411-89A949FE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FOROUZAN, </a:t>
            </a:r>
            <a:r>
              <a:rPr lang="pt-BR" dirty="0" err="1"/>
              <a:t>Behrouz</a:t>
            </a:r>
            <a:r>
              <a:rPr lang="pt-BR" dirty="0"/>
              <a:t> A.; OLIVEIRA, Jonas Santiago de; FEGAN, Sophia </a:t>
            </a:r>
            <a:r>
              <a:rPr lang="pt-BR" dirty="0" err="1"/>
              <a:t>Chung</a:t>
            </a:r>
            <a:r>
              <a:rPr lang="pt-BR" dirty="0"/>
              <a:t> (</a:t>
            </a:r>
            <a:r>
              <a:rPr lang="pt-BR" dirty="0" err="1"/>
              <a:t>Colab</a:t>
            </a:r>
            <a:r>
              <a:rPr lang="pt-BR" dirty="0"/>
              <a:t>.). </a:t>
            </a:r>
            <a:r>
              <a:rPr lang="pt-BR" b="1" dirty="0"/>
              <a:t>Comunicação de dados e redes de computadores</a:t>
            </a:r>
            <a:r>
              <a:rPr lang="pt-BR" dirty="0"/>
              <a:t>. 4. ed. São Paulo, SP: McGraw-Hill, 2008. 1134 p. Inclui bibliografia. ISBN 9788586804885.</a:t>
            </a:r>
          </a:p>
          <a:p>
            <a:r>
              <a:rPr lang="pt-BR" dirty="0"/>
              <a:t>STALLINGS, William; PENNA, Manoel Camillo; VIEIRA, Daniel (</a:t>
            </a:r>
            <a:r>
              <a:rPr lang="pt-BR" dirty="0" err="1"/>
              <a:t>adap</a:t>
            </a:r>
            <a:r>
              <a:rPr lang="pt-BR" dirty="0"/>
              <a:t>.). </a:t>
            </a:r>
            <a:r>
              <a:rPr lang="pt-BR" b="1" dirty="0"/>
              <a:t>Redes e sistemas de comunicação de dados:</a:t>
            </a:r>
            <a:r>
              <a:rPr lang="pt-BR" dirty="0"/>
              <a:t> teoria e aplicações corporativas. 5. ed. Rio de Janeiro, RJ: </a:t>
            </a:r>
            <a:r>
              <a:rPr lang="pt-BR" dirty="0" err="1"/>
              <a:t>Elsevier</a:t>
            </a:r>
            <a:r>
              <a:rPr lang="pt-BR" dirty="0"/>
              <a:t>, 2005. 449 p. Inclui bibliografia. ISBN 9788535217312.</a:t>
            </a:r>
          </a:p>
          <a:p>
            <a:pPr marL="82296" indent="0">
              <a:buNone/>
            </a:pPr>
            <a:endParaRPr lang="en-US" sz="2400" dirty="0"/>
          </a:p>
          <a:p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60AE6349-00DF-46D5-9411-89A949FE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9518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27056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282575" indent="-282575" algn="just">
              <a:spcBef>
                <a:spcPts val="0"/>
              </a:spcBef>
            </a:pPr>
            <a:r>
              <a:rPr lang="pt-BR" b="1" dirty="0"/>
              <a:t>Formação : </a:t>
            </a:r>
          </a:p>
          <a:p>
            <a:pPr marL="542925" indent="-2825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800" dirty="0"/>
              <a:t>Engenharia de Telecomunicações (IFCE / 2013 )</a:t>
            </a:r>
          </a:p>
          <a:p>
            <a:pPr marL="542925" indent="-2825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800" dirty="0"/>
              <a:t>Especialista em Inovação Tecnológica (IFCE / 2015)</a:t>
            </a:r>
          </a:p>
          <a:p>
            <a:pPr marL="542925" indent="-2825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800" dirty="0"/>
              <a:t>Mestre em Eng. de Telecomunicações (IFCE / 2016).</a:t>
            </a:r>
          </a:p>
          <a:p>
            <a:pPr marL="457200" indent="-457200" algn="just">
              <a:spcBef>
                <a:spcPts val="0"/>
              </a:spcBef>
            </a:pPr>
            <a:r>
              <a:rPr lang="pt-BR" sz="2800" b="1" dirty="0"/>
              <a:t>Profissional : </a:t>
            </a:r>
          </a:p>
          <a:p>
            <a:pPr marL="541338" indent="-3651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800" dirty="0"/>
              <a:t>Pesquisador de P&amp;D&amp;I desde 2009</a:t>
            </a:r>
          </a:p>
          <a:p>
            <a:pPr marL="815658" lvl="1" indent="-3651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400" dirty="0"/>
              <a:t>Trabalhou em mais de 10 projetos de P&amp;D&amp;I.</a:t>
            </a:r>
          </a:p>
          <a:p>
            <a:pPr marL="541338" indent="-3651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800" dirty="0"/>
              <a:t>Diretor Comercial da Hexa Tecnologia (2014 – 2017).</a:t>
            </a:r>
          </a:p>
          <a:p>
            <a:pPr marL="541338" indent="-3651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800" dirty="0"/>
              <a:t>Atualmente Professor e Pesquisador do IFCE.</a:t>
            </a:r>
          </a:p>
          <a:p>
            <a:pPr marL="973138" indent="-4572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Professor :  Rogério Diógenes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289815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33270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endParaRPr lang="pt-BR" sz="2600" dirty="0"/>
          </a:p>
          <a:p>
            <a:pPr algn="just"/>
            <a:r>
              <a:rPr lang="pt-BR" dirty="0"/>
              <a:t>Nome;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Idade;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Porque escolhi Redes de Computadores?</a:t>
            </a:r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2 – Apresentação dos alunos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o docente;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Conhecer a turma;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Apresentar PUD da disciplina;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Material Didático;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modelo de comunicação;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Apresentar sistema de avaliação;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Regras Gerais;</a:t>
            </a:r>
          </a:p>
          <a:p>
            <a:pPr marL="596646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>
                <a:solidFill>
                  <a:schemeClr val="bg1">
                    <a:lumMod val="75000"/>
                  </a:schemeClr>
                </a:solidFill>
              </a:rPr>
              <a:t>Início do conteúdo.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10397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Ementa</a:t>
            </a:r>
          </a:p>
          <a:p>
            <a:pPr lvl="1" algn="just"/>
            <a:r>
              <a:rPr lang="pt-BR" dirty="0"/>
              <a:t>Princípios de Comunicação, Topologias, Arquiteturas de redes de computadores, Nível físico, Nível de Enlace, Padrões para nível físico e de enlace, Nível de rede, Ligação Inter – Redes, Nível de aplicação e atividade prática em laboratório físico ou virtual.</a:t>
            </a:r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3 – 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61392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Unidade I - Princípios de comunicação</a:t>
            </a:r>
            <a:endParaRPr lang="pt-BR" dirty="0"/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Evolução, história e conceitos básicos.</a:t>
            </a:r>
          </a:p>
          <a:p>
            <a:endParaRPr lang="pt-BR" b="1" dirty="0"/>
          </a:p>
          <a:p>
            <a:r>
              <a:rPr lang="pt-BR" b="1" dirty="0"/>
              <a:t>Unidade II -  Topologias</a:t>
            </a:r>
            <a:endParaRPr lang="pt-BR" dirty="0"/>
          </a:p>
          <a:p>
            <a:pPr lvl="1"/>
            <a:r>
              <a:rPr lang="pt-BR" dirty="0"/>
              <a:t>Estrela</a:t>
            </a:r>
          </a:p>
          <a:p>
            <a:pPr lvl="1"/>
            <a:r>
              <a:rPr lang="pt-BR" dirty="0"/>
              <a:t>Anel</a:t>
            </a:r>
          </a:p>
          <a:p>
            <a:pPr lvl="1"/>
            <a:r>
              <a:rPr lang="pt-BR" dirty="0"/>
              <a:t>Barra</a:t>
            </a:r>
          </a:p>
          <a:p>
            <a:pPr lvl="1"/>
            <a:r>
              <a:rPr lang="pt-BR" dirty="0"/>
              <a:t>Hubs e </a:t>
            </a:r>
            <a:r>
              <a:rPr lang="pt-BR" dirty="0" err="1"/>
              <a:t>Switchs</a:t>
            </a:r>
            <a:endParaRPr lang="pt-BR" dirty="0"/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3 – 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4202606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ício">
  <a:themeElements>
    <a:clrScheme name="Personalizada 3">
      <a:dk1>
        <a:sysClr val="windowText" lastClr="000000"/>
      </a:dk1>
      <a:lt1>
        <a:sysClr val="window" lastClr="FFFFFF"/>
      </a:lt1>
      <a:dk2>
        <a:srgbClr val="4F271C"/>
      </a:dk2>
      <a:lt2>
        <a:srgbClr val="92D050"/>
      </a:lt2>
      <a:accent1>
        <a:srgbClr val="000000"/>
      </a:accent1>
      <a:accent2>
        <a:srgbClr val="FEB80A"/>
      </a:accent2>
      <a:accent3>
        <a:srgbClr val="C0000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9549</TotalTime>
  <Words>1825</Words>
  <Application>Microsoft Office PowerPoint</Application>
  <PresentationFormat>Apresentação na tela (4:3)</PresentationFormat>
  <Paragraphs>348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Solstício</vt:lpstr>
      <vt:lpstr>Introdução à disciplina de Redes de Computadores</vt:lpstr>
      <vt:lpstr>Conteúdo da aula de hoje</vt:lpstr>
      <vt:lpstr>Conteúdo da aula de hoje</vt:lpstr>
      <vt:lpstr>Professor :  Rogério Diógenes</vt:lpstr>
      <vt:lpstr>Conteúdo da aula de hoje</vt:lpstr>
      <vt:lpstr>2 – Apresentação dos alunos</vt:lpstr>
      <vt:lpstr>Conteúdo da aula de hoje</vt:lpstr>
      <vt:lpstr>3 – PUD Disciplina</vt:lpstr>
      <vt:lpstr>3 – PUD Disciplina</vt:lpstr>
      <vt:lpstr>3 – PUD Disciplina</vt:lpstr>
      <vt:lpstr>3 – PUD Disciplina</vt:lpstr>
      <vt:lpstr>3 – PUD Disciplina</vt:lpstr>
      <vt:lpstr>Conteúdo da aula de hoje</vt:lpstr>
      <vt:lpstr>4 – Material Didático</vt:lpstr>
      <vt:lpstr>4 – Material Didático</vt:lpstr>
      <vt:lpstr>4 – Material Didático</vt:lpstr>
      <vt:lpstr>Conteúdo da aula de hoje</vt:lpstr>
      <vt:lpstr>5 – Comunicação Professor - Aluno</vt:lpstr>
      <vt:lpstr>Conteúdo da aula de hoje</vt:lpstr>
      <vt:lpstr>6 – Sistema de avaliação</vt:lpstr>
      <vt:lpstr>Conteúdo da aula de hoje</vt:lpstr>
      <vt:lpstr>Conteúdo da aula de hoje</vt:lpstr>
      <vt:lpstr>8 – Início do conteúdo</vt:lpstr>
      <vt:lpstr>Obrigado pela atenção!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Modelagem de Sistemas</dc:title>
  <cp:lastModifiedBy>carlabeatrizdasilva2203@gmail.com</cp:lastModifiedBy>
  <cp:revision>627</cp:revision>
  <cp:lastPrinted>2014-06-24T18:15:02Z</cp:lastPrinted>
  <dcterms:modified xsi:type="dcterms:W3CDTF">2022-08-31T01:26:21Z</dcterms:modified>
</cp:coreProperties>
</file>