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4"/>
  </p:notesMasterIdLst>
  <p:sldIdLst>
    <p:sldId id="256" r:id="rId2"/>
    <p:sldId id="451" r:id="rId3"/>
    <p:sldId id="475" r:id="rId4"/>
    <p:sldId id="476" r:id="rId5"/>
    <p:sldId id="452" r:id="rId6"/>
    <p:sldId id="473" r:id="rId7"/>
    <p:sldId id="477" r:id="rId8"/>
    <p:sldId id="479" r:id="rId9"/>
    <p:sldId id="480" r:id="rId10"/>
    <p:sldId id="481" r:id="rId11"/>
    <p:sldId id="482" r:id="rId12"/>
    <p:sldId id="483" r:id="rId13"/>
    <p:sldId id="478" r:id="rId14"/>
    <p:sldId id="484" r:id="rId15"/>
    <p:sldId id="485" r:id="rId16"/>
    <p:sldId id="486" r:id="rId17"/>
    <p:sldId id="494" r:id="rId18"/>
    <p:sldId id="487" r:id="rId19"/>
    <p:sldId id="488" r:id="rId20"/>
    <p:sldId id="489" r:id="rId21"/>
    <p:sldId id="490" r:id="rId22"/>
    <p:sldId id="491" r:id="rId23"/>
    <p:sldId id="492" r:id="rId24"/>
    <p:sldId id="493" r:id="rId25"/>
    <p:sldId id="496" r:id="rId26"/>
    <p:sldId id="497" r:id="rId27"/>
    <p:sldId id="498" r:id="rId28"/>
    <p:sldId id="499" r:id="rId29"/>
    <p:sldId id="500" r:id="rId30"/>
    <p:sldId id="501" r:id="rId31"/>
    <p:sldId id="502" r:id="rId32"/>
    <p:sldId id="427" r:id="rId33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4570" autoAdjust="0"/>
  </p:normalViewPr>
  <p:slideViewPr>
    <p:cSldViewPr>
      <p:cViewPr varScale="1">
        <p:scale>
          <a:sx n="96" d="100"/>
          <a:sy n="96" d="100"/>
        </p:scale>
        <p:origin x="19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presProps" Target="presProps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 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 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 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43BF584-208D-4BE2-8FC5-6F6B98B2BF77}" type="datetimeFigureOut">
              <a:rPr lang="pt-BR" smtClean="0"/>
              <a:pPr/>
              <a:t>30/08/2022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4705466-0F55-4C59-8DF6-43907003D18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69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F0778-B033-48E0-AEE9-0B94F8DD1891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47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548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940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508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672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401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114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665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06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67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 </a:t>
            </a:r>
            <a:r>
              <a:rPr lang="pt-BR" sz="1300" dirty="0" err="1"/>
              <a:t>obs</a:t>
            </a:r>
            <a:r>
              <a:rPr lang="pt-BR" sz="1300" dirty="0"/>
              <a:t>: as vezes representados no sistema hexadecimal ;</a:t>
            </a:r>
          </a:p>
          <a:p>
            <a:pPr defTabSz="966612">
              <a:defRPr/>
            </a:pPr>
            <a:r>
              <a:rPr lang="pt-BR" sz="1300" dirty="0"/>
              <a:t>         Essas instruções, chamadas de código de máquina, são representadas por sequências de bits, normalmente limitadas pelo número de bits do </a:t>
            </a:r>
            <a:r>
              <a:rPr lang="pt-BR" sz="1300" b="1" dirty="0"/>
              <a:t>registrador principal </a:t>
            </a:r>
            <a:r>
              <a:rPr lang="pt-BR" sz="1300" dirty="0"/>
              <a:t>(8, 16, 32, 64 ou 128) da CPU.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988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480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794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Alguns provedores de nível 1 também são provedores de nível 2.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505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Alguns provedores de nível 1 também são provedores de nível 2.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986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Alguns provedores de nível 1 também são provedores de nível 2.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219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Alguns provedores de nível 1 também são provedores de nível 2.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28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Alguns provedores de nível 1 também são provedores de nível 2.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3892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Alguns provedores de nível 1 também são provedores de nível 2.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265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Alguns provedores de nível 1 também são provedores de nível 2.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097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Alguns provedores de nível 1 também são provedores de nível 2.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656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 </a:t>
            </a:r>
            <a:r>
              <a:rPr lang="pt-BR" sz="1300" dirty="0" err="1"/>
              <a:t>obs</a:t>
            </a:r>
            <a:r>
              <a:rPr lang="pt-BR" sz="1300" dirty="0"/>
              <a:t>: as vezes representados no sistema hexadecimal ;</a:t>
            </a:r>
          </a:p>
          <a:p>
            <a:pPr defTabSz="966612">
              <a:defRPr/>
            </a:pPr>
            <a:r>
              <a:rPr lang="pt-BR" sz="1300" dirty="0"/>
              <a:t>         Essas instruções, chamadas de código de máquina, são representadas por sequências de bits, normalmente limitadas pelo número de bits do </a:t>
            </a:r>
            <a:r>
              <a:rPr lang="pt-BR" sz="1300" b="1" dirty="0"/>
              <a:t>registrador principal </a:t>
            </a:r>
            <a:r>
              <a:rPr lang="pt-BR" sz="1300" dirty="0"/>
              <a:t>(8, 16, 32, 64 ou 128) da CPU.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34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Alguns provedores de nível 1 também são provedores de nível 2.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3503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Alguns provedores de nível 1 também são provedores de nível 2.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0030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797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82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779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75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Analogia Restaurante</a:t>
            </a:r>
          </a:p>
          <a:p>
            <a:r>
              <a:rPr lang="pt-BR" dirty="0"/>
              <a:t>Restaurante que exige reserva: Comutação de circuitos.</a:t>
            </a:r>
          </a:p>
          <a:p>
            <a:r>
              <a:rPr lang="pt-BR" dirty="0"/>
              <a:t>Restaurante que não exige reserva: Comutação de Pacotes.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046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042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0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ED3E-D274-467A-BF4F-FEA4A6FF3ACE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1294-2CDE-4C78-85A9-B498FE63AB24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F6C5-EE49-4959-85DD-4565C7918FC0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381D-D0F6-4A45-8A70-B11FCB0F25AD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38B4-2F48-4FE8-A4E9-3D7930C20812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46F3-8B4C-4CA4-97AA-46BE15A8266C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A093-300B-4154-B8EF-1BD1BA49B3DD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3783-2175-462F-AA7F-D32D1D6EE906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0D20-F392-419B-A982-8E4AD9016219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222C-A2D2-48FB-B16D-5BC816BAF2AE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91AB-0D7F-4669-80A6-D8C0E239963A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DF996A6-D6C0-4A2C-A0BB-828BC52E5E45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microsoft.com/office/2007/relationships/hdphoto" Target="../media/hdphoto1.wdp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6" Type="http://schemas.openxmlformats.org/officeDocument/2006/relationships/oleObject" Target="../embeddings/oleObject2.bin" /><Relationship Id="rId5" Type="http://schemas.openxmlformats.org/officeDocument/2006/relationships/image" Target="../media/image9.wmf" /><Relationship Id="rId4" Type="http://schemas.openxmlformats.org/officeDocument/2006/relationships/oleObject" Target="../embeddings/oleObject1.bin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6" Type="http://schemas.openxmlformats.org/officeDocument/2006/relationships/oleObject" Target="../embeddings/oleObject4.bin" /><Relationship Id="rId5" Type="http://schemas.openxmlformats.org/officeDocument/2006/relationships/image" Target="../media/image9.wmf" /><Relationship Id="rId4" Type="http://schemas.openxmlformats.org/officeDocument/2006/relationships/oleObject" Target="../embeddings/oleObject3.bin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6" Type="http://schemas.openxmlformats.org/officeDocument/2006/relationships/oleObject" Target="../embeddings/oleObject6.bin" /><Relationship Id="rId5" Type="http://schemas.openxmlformats.org/officeDocument/2006/relationships/image" Target="../media/image9.wmf" /><Relationship Id="rId4" Type="http://schemas.openxmlformats.org/officeDocument/2006/relationships/oleObject" Target="../embeddings/oleObject5.bin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.vml" /><Relationship Id="rId6" Type="http://schemas.openxmlformats.org/officeDocument/2006/relationships/oleObject" Target="../embeddings/oleObject8.bin" /><Relationship Id="rId5" Type="http://schemas.openxmlformats.org/officeDocument/2006/relationships/image" Target="../media/image9.wmf" /><Relationship Id="rId4" Type="http://schemas.openxmlformats.org/officeDocument/2006/relationships/oleObject" Target="../embeddings/oleObject7.bin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5.vml" /><Relationship Id="rId6" Type="http://schemas.openxmlformats.org/officeDocument/2006/relationships/oleObject" Target="../embeddings/oleObject10.bin" /><Relationship Id="rId5" Type="http://schemas.openxmlformats.org/officeDocument/2006/relationships/image" Target="../media/image9.wmf" /><Relationship Id="rId4" Type="http://schemas.openxmlformats.org/officeDocument/2006/relationships/oleObject" Target="../embeddings/oleObject9.bin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 /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png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6.vml" /><Relationship Id="rId5" Type="http://schemas.openxmlformats.org/officeDocument/2006/relationships/image" Target="../media/image14.wmf" /><Relationship Id="rId4" Type="http://schemas.openxmlformats.org/officeDocument/2006/relationships/oleObject" Target="../embeddings/oleObject11.bin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2.xml" /><Relationship Id="rId4" Type="http://schemas.microsoft.com/office/2007/relationships/hdphoto" Target="../media/hdphoto2.wdp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9632" y="2780928"/>
            <a:ext cx="7632848" cy="1296144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/>
              <a:t>Princípios de comunicação e Topologias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624" y="4509120"/>
            <a:ext cx="7814102" cy="21722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pt-BR" sz="2300" dirty="0">
                <a:solidFill>
                  <a:schemeClr val="accent2">
                    <a:lumMod val="75000"/>
                  </a:schemeClr>
                </a:solidFill>
              </a:rPr>
              <a:t>Instituto Federal de Educação, Ciência e Tecnologia do Ceará</a:t>
            </a:r>
          </a:p>
          <a:p>
            <a:r>
              <a:rPr lang="pt-BR" sz="2300" b="1" dirty="0"/>
              <a:t>Disciplina</a:t>
            </a:r>
            <a:r>
              <a:rPr lang="pt-BR" sz="2300" dirty="0"/>
              <a:t>:  Redes de Computadores</a:t>
            </a:r>
          </a:p>
          <a:p>
            <a:r>
              <a:rPr lang="pt-BR" sz="2300" b="1" dirty="0"/>
              <a:t>Semestre</a:t>
            </a:r>
            <a:r>
              <a:rPr lang="pt-BR" sz="2300" dirty="0"/>
              <a:t>: 2018.1</a:t>
            </a:r>
          </a:p>
          <a:p>
            <a:r>
              <a:rPr lang="pt-BR" sz="2300" b="1" dirty="0"/>
              <a:t>Professor</a:t>
            </a:r>
            <a:r>
              <a:rPr lang="pt-BR" sz="2300" dirty="0"/>
              <a:t>:  Rogério Diógenes</a:t>
            </a:r>
          </a:p>
          <a:p>
            <a:r>
              <a:rPr lang="pt-BR" sz="2300" b="1"/>
              <a:t>Campus</a:t>
            </a:r>
            <a:r>
              <a:rPr lang="pt-BR" sz="2300"/>
              <a:t>: Boa Viagem</a:t>
            </a:r>
            <a:endParaRPr lang="pt-BR" sz="2300" dirty="0"/>
          </a:p>
        </p:txBody>
      </p:sp>
      <p:pic>
        <p:nvPicPr>
          <p:cNvPr id="1026" name="Picture 2" descr="http://4.bp.blogspot.com/-1I4lrqARDLU/TbWN0m-IAbI/AAAAAAAAACI/bJKj_raKDTM/s1600/IFC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4276"/>
            <a:ext cx="5508104" cy="230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 que o comutador de pacotes deve receber o pacote inteiro antes de poder começar a transmitir o primeiro bit para o enlace de saída.</a:t>
            </a:r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Comutação de pacotes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9D6D93D-24FB-4B93-9A8D-33101F409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63" y="3194695"/>
            <a:ext cx="75533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34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 fontScale="550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Cada roteador possui uma tabela de encaminhamento que mapeia os endereços de destino para enlaces de saída desse roteador.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O processo de roteamento fim a fim é semelhante a um motorista que não quer consultar o mapa, preferindo pedir informações.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protocolo de roteamento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pode, por exemplo, determinar o caminho mais curto de cada roteador a cada destino e utilizar os resultados para configurar as tabelas de encaminhamento nos roteadores.</a:t>
            </a:r>
          </a:p>
          <a:p>
            <a:pPr marL="82296" lv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Tabelas de repasse e protocolos de roteamento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</p:spTree>
    <p:extLst>
      <p:ext uri="{BB962C8B-B14F-4D97-AF65-F5344CB8AC3E}">
        <p14:creationId xmlns:p14="http://schemas.microsoft.com/office/powerpoint/2010/main" val="111037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redes de telefonia tradicionais são exemplos de redes de computação de circuitos.</a:t>
            </a:r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Comutação de circuitos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D2852BC-91C5-40AE-B211-9009F5D5E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42" y="2564904"/>
            <a:ext cx="4808959" cy="339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50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Um circuito é implementado em um enlace por </a:t>
            </a:r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multiplexação por divisão de frequência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(FDM) ou por </a:t>
            </a:r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multiplexação por divisão de tempo 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(TDM).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Embora tanto a comutação de pacotes quanto a de circuitos predominem nas redes de telecomunicação de hoje, a tendência é, sem dúvida, a comutação de pacotes.</a:t>
            </a:r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Multiplexação em redes de comutação de circuitos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</p:spTree>
    <p:extLst>
      <p:ext uri="{BB962C8B-B14F-4D97-AF65-F5344CB8AC3E}">
        <p14:creationId xmlns:p14="http://schemas.microsoft.com/office/powerpoint/2010/main" val="416652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 FDM, cada circuito dispõe continuamente de uma fração da largura de banda.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 TDM, cada circuito dispõe de toda a largura de banda periodicamente, durante breves intervalos de tempo.</a:t>
            </a:r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Multiplexação em redes de comutação de circuitos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EBAA7D3-635B-4BCF-8288-4BA3D7D93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84" y="3888408"/>
            <a:ext cx="3780938" cy="235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2FEB721D-1E11-497A-B240-FB763EA3B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375" y="5269508"/>
            <a:ext cx="3244273" cy="9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48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Multiplexação em redes de comutação de circuitos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D6B6ED1E-32AA-4C48-A84E-CED90CF6A016}"/>
              </a:ext>
            </a:extLst>
          </p:cNvPr>
          <p:cNvGrpSpPr>
            <a:grpSpLocks/>
          </p:cNvGrpSpPr>
          <p:nvPr/>
        </p:nvGrpSpPr>
        <p:grpSpPr bwMode="auto">
          <a:xfrm>
            <a:off x="1178892" y="1518088"/>
            <a:ext cx="7239000" cy="2438400"/>
            <a:chOff x="288" y="1007"/>
            <a:chExt cx="4560" cy="1536"/>
          </a:xfrm>
        </p:grpSpPr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CEB422DE-ABB8-446E-9CD9-1F05153D4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007"/>
              <a:ext cx="5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2400" u="none">
                  <a:latin typeface="Arial" panose="020B0604020202020204" pitchFamily="34" charset="0"/>
                </a:rPr>
                <a:t>FDM</a:t>
              </a:r>
              <a:endParaRPr lang="fr-FR" altLang="pt-BR" sz="2400" u="none">
                <a:latin typeface="Arial" panose="020B0604020202020204" pitchFamily="34" charset="0"/>
              </a:endParaRPr>
            </a:p>
          </p:txBody>
        </p:sp>
        <p:grpSp>
          <p:nvGrpSpPr>
            <p:cNvPr id="12" name="Group 5">
              <a:extLst>
                <a:ext uri="{FF2B5EF4-FFF2-40B4-BE49-F238E27FC236}">
                  <a16:creationId xmlns:a16="http://schemas.microsoft.com/office/drawing/2014/main" id="{C26FD914-7448-450E-9744-7B456A44C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392"/>
              <a:ext cx="4128" cy="1151"/>
              <a:chOff x="720" y="1392"/>
              <a:chExt cx="4128" cy="1151"/>
            </a:xfrm>
          </p:grpSpPr>
          <p:sp>
            <p:nvSpPr>
              <p:cNvPr id="13" name="Line 6">
                <a:extLst>
                  <a:ext uri="{FF2B5EF4-FFF2-40B4-BE49-F238E27FC236}">
                    <a16:creationId xmlns:a16="http://schemas.microsoft.com/office/drawing/2014/main" id="{5F018102-98E9-4E18-B5DC-45D0E35D4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392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" name="Text Box 7">
                <a:extLst>
                  <a:ext uri="{FF2B5EF4-FFF2-40B4-BE49-F238E27FC236}">
                    <a16:creationId xmlns:a16="http://schemas.microsoft.com/office/drawing/2014/main" id="{E256C53A-625E-4809-8CDA-AB16FC1B31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1680"/>
                <a:ext cx="10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pt-BR" sz="2400" u="none">
                    <a:latin typeface="Arial" panose="020B0604020202020204" pitchFamily="34" charset="0"/>
                  </a:rPr>
                  <a:t>frequência</a:t>
                </a:r>
                <a:endParaRPr lang="fr-FR" altLang="pt-BR" sz="2400" u="none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Line 8">
                <a:extLst>
                  <a:ext uri="{FF2B5EF4-FFF2-40B4-BE49-F238E27FC236}">
                    <a16:creationId xmlns:a16="http://schemas.microsoft.com/office/drawing/2014/main" id="{33D95ABF-6269-4F40-A54F-712ED053D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31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Text Box 9">
                <a:extLst>
                  <a:ext uri="{FF2B5EF4-FFF2-40B4-BE49-F238E27FC236}">
                    <a16:creationId xmlns:a16="http://schemas.microsoft.com/office/drawing/2014/main" id="{622E1E19-71F1-4F52-89B9-3222EC4F2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" y="2255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pt-BR" sz="2400" u="none">
                    <a:latin typeface="Arial" panose="020B0604020202020204" pitchFamily="34" charset="0"/>
                  </a:rPr>
                  <a:t>tempo</a:t>
                </a:r>
                <a:endParaRPr lang="fr-FR" altLang="pt-BR" sz="2400" u="none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10">
                <a:extLst>
                  <a:ext uri="{FF2B5EF4-FFF2-40B4-BE49-F238E27FC236}">
                    <a16:creationId xmlns:a16="http://schemas.microsoft.com/office/drawing/2014/main" id="{2B5BBA8A-504E-4CB5-91D3-A3E34B172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2880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8" name="Rectangle 11">
            <a:extLst>
              <a:ext uri="{FF2B5EF4-FFF2-40B4-BE49-F238E27FC236}">
                <a16:creationId xmlns:a16="http://schemas.microsoft.com/office/drawing/2014/main" id="{7A1707B0-7DB4-497A-9F38-5EC7BA077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392" y="2446775"/>
            <a:ext cx="45720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C864F7B5-9B04-449D-9904-92292EBEF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392" y="2675375"/>
            <a:ext cx="45720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62C63A0D-8F5A-408D-AFAE-8345DB22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392" y="2903975"/>
            <a:ext cx="457200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EDAE2838-3F44-4F1E-8D1B-31F9C2740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392" y="3132575"/>
            <a:ext cx="45720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grpSp>
        <p:nvGrpSpPr>
          <p:cNvPr id="22" name="Group 15">
            <a:extLst>
              <a:ext uri="{FF2B5EF4-FFF2-40B4-BE49-F238E27FC236}">
                <a16:creationId xmlns:a16="http://schemas.microsoft.com/office/drawing/2014/main" id="{7A7F16C4-2A21-4924-AB13-6A68966B896D}"/>
              </a:ext>
            </a:extLst>
          </p:cNvPr>
          <p:cNvGrpSpPr>
            <a:grpSpLocks/>
          </p:cNvGrpSpPr>
          <p:nvPr/>
        </p:nvGrpSpPr>
        <p:grpSpPr bwMode="auto">
          <a:xfrm>
            <a:off x="1166192" y="3969188"/>
            <a:ext cx="7239000" cy="2516187"/>
            <a:chOff x="288" y="2543"/>
            <a:chExt cx="4560" cy="1585"/>
          </a:xfrm>
        </p:grpSpPr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381F208F-9D00-4696-AF24-77CF62545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543"/>
              <a:ext cx="5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2400" u="none">
                  <a:latin typeface="Arial" panose="020B0604020202020204" pitchFamily="34" charset="0"/>
                </a:rPr>
                <a:t>TDM</a:t>
              </a:r>
              <a:endParaRPr lang="fr-FR" altLang="pt-BR" sz="2400" u="none">
                <a:latin typeface="Arial" panose="020B0604020202020204" pitchFamily="34" charset="0"/>
              </a:endParaRPr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8729393C-5B3C-4AB4-BA6C-8334C5BCA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2977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 Box 18">
              <a:extLst>
                <a:ext uri="{FF2B5EF4-FFF2-40B4-BE49-F238E27FC236}">
                  <a16:creationId xmlns:a16="http://schemas.microsoft.com/office/drawing/2014/main" id="{2D573082-1F9E-442E-86A3-B523EB3BC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265"/>
              <a:ext cx="10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2400" u="none">
                  <a:latin typeface="Arial" panose="020B0604020202020204" pitchFamily="34" charset="0"/>
                </a:rPr>
                <a:t>frequência</a:t>
              </a:r>
              <a:endParaRPr lang="fr-FR" altLang="pt-BR" sz="2400" u="none">
                <a:latin typeface="Arial" panose="020B0604020202020204" pitchFamily="34" charset="0"/>
              </a:endParaRPr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1EAF8A0B-0C76-4776-AE2B-B40A65CBA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793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8BD9269E-FF49-45C5-8AE5-C8135E14D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" y="3840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2400" u="none">
                  <a:latin typeface="Arial" panose="020B0604020202020204" pitchFamily="34" charset="0"/>
                </a:rPr>
                <a:t>tempo</a:t>
              </a:r>
              <a:endParaRPr lang="fr-FR" altLang="pt-BR" sz="2400" u="none">
                <a:latin typeface="Arial" panose="020B0604020202020204" pitchFamily="34" charset="0"/>
              </a:endParaRPr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4D50EEAA-4514-4522-80F5-5BB68DBB3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168"/>
              <a:ext cx="288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" name="Group 22">
            <a:extLst>
              <a:ext uri="{FF2B5EF4-FFF2-40B4-BE49-F238E27FC236}">
                <a16:creationId xmlns:a16="http://schemas.microsoft.com/office/drawing/2014/main" id="{77D61469-8211-478C-9109-6E9CECFE6FE0}"/>
              </a:ext>
            </a:extLst>
          </p:cNvPr>
          <p:cNvGrpSpPr>
            <a:grpSpLocks/>
          </p:cNvGrpSpPr>
          <p:nvPr/>
        </p:nvGrpSpPr>
        <p:grpSpPr bwMode="auto">
          <a:xfrm>
            <a:off x="3528392" y="4961375"/>
            <a:ext cx="3886200" cy="914400"/>
            <a:chOff x="1776" y="3168"/>
            <a:chExt cx="2448" cy="576"/>
          </a:xfrm>
        </p:grpSpPr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11C17B74-4980-482D-90E0-9B4F958BB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B0D5C2E8-0E85-4027-B65C-C4374AB33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59E82D3F-3AA6-4FB1-80E6-C648AE34F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33" name="Rectangle 26">
              <a:extLst>
                <a:ext uri="{FF2B5EF4-FFF2-40B4-BE49-F238E27FC236}">
                  <a16:creationId xmlns:a16="http://schemas.microsoft.com/office/drawing/2014/main" id="{B9791BC1-3A8A-4298-A1E1-C85F4F772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B6FD744A-DB7A-43F1-ACFE-120AFF7F7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5" name="Group 28">
            <a:extLst>
              <a:ext uri="{FF2B5EF4-FFF2-40B4-BE49-F238E27FC236}">
                <a16:creationId xmlns:a16="http://schemas.microsoft.com/office/drawing/2014/main" id="{1180BF6C-2E88-4435-AC3A-87A36E068CA2}"/>
              </a:ext>
            </a:extLst>
          </p:cNvPr>
          <p:cNvGrpSpPr>
            <a:grpSpLocks/>
          </p:cNvGrpSpPr>
          <p:nvPr/>
        </p:nvGrpSpPr>
        <p:grpSpPr bwMode="auto">
          <a:xfrm>
            <a:off x="3756992" y="4961375"/>
            <a:ext cx="3886200" cy="914400"/>
            <a:chOff x="1920" y="3168"/>
            <a:chExt cx="2448" cy="576"/>
          </a:xfrm>
        </p:grpSpPr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A0362560-B956-4D6A-AF2C-B98D2B10F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0">
              <a:extLst>
                <a:ext uri="{FF2B5EF4-FFF2-40B4-BE49-F238E27FC236}">
                  <a16:creationId xmlns:a16="http://schemas.microsoft.com/office/drawing/2014/main" id="{DE107A2A-4308-4826-9A88-98FFB889C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14BFE51F-6DC2-4DC0-A845-3BB5175F8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00A21D6F-B32B-4CAD-A2A7-E3B4BDE8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60BCF617-9292-4A0B-B991-205ECBAA0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" name="Group 34">
            <a:extLst>
              <a:ext uri="{FF2B5EF4-FFF2-40B4-BE49-F238E27FC236}">
                <a16:creationId xmlns:a16="http://schemas.microsoft.com/office/drawing/2014/main" id="{4FE23615-C1ED-41B9-9127-E5DD6A6583E8}"/>
              </a:ext>
            </a:extLst>
          </p:cNvPr>
          <p:cNvGrpSpPr>
            <a:grpSpLocks/>
          </p:cNvGrpSpPr>
          <p:nvPr/>
        </p:nvGrpSpPr>
        <p:grpSpPr bwMode="auto">
          <a:xfrm>
            <a:off x="3985592" y="4961375"/>
            <a:ext cx="3886200" cy="914400"/>
            <a:chOff x="2064" y="3168"/>
            <a:chExt cx="2448" cy="576"/>
          </a:xfrm>
        </p:grpSpPr>
        <p:sp>
          <p:nvSpPr>
            <p:cNvPr id="42" name="Rectangle 35">
              <a:extLst>
                <a:ext uri="{FF2B5EF4-FFF2-40B4-BE49-F238E27FC236}">
                  <a16:creationId xmlns:a16="http://schemas.microsoft.com/office/drawing/2014/main" id="{9C9EECC4-1B98-4558-82AC-C3E5D73F7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36">
              <a:extLst>
                <a:ext uri="{FF2B5EF4-FFF2-40B4-BE49-F238E27FC236}">
                  <a16:creationId xmlns:a16="http://schemas.microsoft.com/office/drawing/2014/main" id="{0F30C4DC-C36D-4F5C-B9A0-8B62F04A9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37">
              <a:extLst>
                <a:ext uri="{FF2B5EF4-FFF2-40B4-BE49-F238E27FC236}">
                  <a16:creationId xmlns:a16="http://schemas.microsoft.com/office/drawing/2014/main" id="{AFEFEF12-84BE-4E9F-95D2-90E9ABDDD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F6277A41-C863-4B46-9757-8D7863A4A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39">
              <a:extLst>
                <a:ext uri="{FF2B5EF4-FFF2-40B4-BE49-F238E27FC236}">
                  <a16:creationId xmlns:a16="http://schemas.microsoft.com/office/drawing/2014/main" id="{6D37FE5E-DC51-46A6-82E5-98CB76BD7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" name="Group 40">
            <a:extLst>
              <a:ext uri="{FF2B5EF4-FFF2-40B4-BE49-F238E27FC236}">
                <a16:creationId xmlns:a16="http://schemas.microsoft.com/office/drawing/2014/main" id="{44DFF4C6-7540-4A5A-A87C-B8C20FBFFA5C}"/>
              </a:ext>
            </a:extLst>
          </p:cNvPr>
          <p:cNvGrpSpPr>
            <a:grpSpLocks/>
          </p:cNvGrpSpPr>
          <p:nvPr/>
        </p:nvGrpSpPr>
        <p:grpSpPr bwMode="auto">
          <a:xfrm>
            <a:off x="4214192" y="4961375"/>
            <a:ext cx="3886200" cy="914400"/>
            <a:chOff x="2208" y="3168"/>
            <a:chExt cx="2448" cy="576"/>
          </a:xfrm>
        </p:grpSpPr>
        <p:sp>
          <p:nvSpPr>
            <p:cNvPr id="48" name="Rectangle 41">
              <a:extLst>
                <a:ext uri="{FF2B5EF4-FFF2-40B4-BE49-F238E27FC236}">
                  <a16:creationId xmlns:a16="http://schemas.microsoft.com/office/drawing/2014/main" id="{8FF02E7A-E8DD-4F2F-8AA7-8BEF82787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2">
              <a:extLst>
                <a:ext uri="{FF2B5EF4-FFF2-40B4-BE49-F238E27FC236}">
                  <a16:creationId xmlns:a16="http://schemas.microsoft.com/office/drawing/2014/main" id="{594CC91F-42B3-402C-A651-6E91CD5FB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3">
              <a:extLst>
                <a:ext uri="{FF2B5EF4-FFF2-40B4-BE49-F238E27FC236}">
                  <a16:creationId xmlns:a16="http://schemas.microsoft.com/office/drawing/2014/main" id="{2320D603-AB5E-4C51-BE84-F8C8F23A2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44">
              <a:extLst>
                <a:ext uri="{FF2B5EF4-FFF2-40B4-BE49-F238E27FC236}">
                  <a16:creationId xmlns:a16="http://schemas.microsoft.com/office/drawing/2014/main" id="{6E70888B-A0FA-4177-BC9A-087296F87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1A95BBEE-AF48-4939-94ED-9631D8981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3" name="Group 46">
            <a:extLst>
              <a:ext uri="{FF2B5EF4-FFF2-40B4-BE49-F238E27FC236}">
                <a16:creationId xmlns:a16="http://schemas.microsoft.com/office/drawing/2014/main" id="{38541CED-4E1C-4443-B9DC-1A2B6D36DB92}"/>
              </a:ext>
            </a:extLst>
          </p:cNvPr>
          <p:cNvGrpSpPr>
            <a:grpSpLocks/>
          </p:cNvGrpSpPr>
          <p:nvPr/>
        </p:nvGrpSpPr>
        <p:grpSpPr bwMode="auto">
          <a:xfrm>
            <a:off x="3528392" y="2675375"/>
            <a:ext cx="4572000" cy="457200"/>
            <a:chOff x="1776" y="1728"/>
            <a:chExt cx="2880" cy="288"/>
          </a:xfrm>
        </p:grpSpPr>
        <p:sp>
          <p:nvSpPr>
            <p:cNvPr id="54" name="Line 47">
              <a:extLst>
                <a:ext uri="{FF2B5EF4-FFF2-40B4-BE49-F238E27FC236}">
                  <a16:creationId xmlns:a16="http://schemas.microsoft.com/office/drawing/2014/main" id="{B448ACCE-99B6-486C-A098-0393E6953D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2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Line 48">
              <a:extLst>
                <a:ext uri="{FF2B5EF4-FFF2-40B4-BE49-F238E27FC236}">
                  <a16:creationId xmlns:a16="http://schemas.microsoft.com/office/drawing/2014/main" id="{02120F79-06A6-484C-AF43-2B4CC75E4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8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Line 49">
              <a:extLst>
                <a:ext uri="{FF2B5EF4-FFF2-40B4-BE49-F238E27FC236}">
                  <a16:creationId xmlns:a16="http://schemas.microsoft.com/office/drawing/2014/main" id="{23717DC6-0172-4000-9E99-F99E320F6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01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7" name="Group 50">
            <a:extLst>
              <a:ext uri="{FF2B5EF4-FFF2-40B4-BE49-F238E27FC236}">
                <a16:creationId xmlns:a16="http://schemas.microsoft.com/office/drawing/2014/main" id="{C2BB72F9-CE3F-4A14-BC55-3E31A47096B8}"/>
              </a:ext>
            </a:extLst>
          </p:cNvPr>
          <p:cNvGrpSpPr>
            <a:grpSpLocks/>
          </p:cNvGrpSpPr>
          <p:nvPr/>
        </p:nvGrpSpPr>
        <p:grpSpPr bwMode="auto">
          <a:xfrm>
            <a:off x="3756992" y="4961375"/>
            <a:ext cx="4114800" cy="914400"/>
            <a:chOff x="1920" y="3168"/>
            <a:chExt cx="2592" cy="576"/>
          </a:xfrm>
        </p:grpSpPr>
        <p:sp>
          <p:nvSpPr>
            <p:cNvPr id="58" name="Line 51">
              <a:extLst>
                <a:ext uri="{FF2B5EF4-FFF2-40B4-BE49-F238E27FC236}">
                  <a16:creationId xmlns:a16="http://schemas.microsoft.com/office/drawing/2014/main" id="{F5EA0BD2-BBEC-4886-A9D8-BCCBC8DF4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Line 52">
              <a:extLst>
                <a:ext uri="{FF2B5EF4-FFF2-40B4-BE49-F238E27FC236}">
                  <a16:creationId xmlns:a16="http://schemas.microsoft.com/office/drawing/2014/main" id="{A4850CE2-A062-4DF2-9B4D-E2A467C34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Line 53">
              <a:extLst>
                <a:ext uri="{FF2B5EF4-FFF2-40B4-BE49-F238E27FC236}">
                  <a16:creationId xmlns:a16="http://schemas.microsoft.com/office/drawing/2014/main" id="{EFC8F687-77CB-446C-A1B7-2148E8473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Line 54">
              <a:extLst>
                <a:ext uri="{FF2B5EF4-FFF2-40B4-BE49-F238E27FC236}">
                  <a16:creationId xmlns:a16="http://schemas.microsoft.com/office/drawing/2014/main" id="{4AB6B421-D690-47F9-9F24-EF84E25B8B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Line 55">
              <a:extLst>
                <a:ext uri="{FF2B5EF4-FFF2-40B4-BE49-F238E27FC236}">
                  <a16:creationId xmlns:a16="http://schemas.microsoft.com/office/drawing/2014/main" id="{8213C3FB-18EF-4CBC-A24D-53F0FCA63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Line 56">
              <a:extLst>
                <a:ext uri="{FF2B5EF4-FFF2-40B4-BE49-F238E27FC236}">
                  <a16:creationId xmlns:a16="http://schemas.microsoft.com/office/drawing/2014/main" id="{F7A5EB58-C6C6-4D5C-902E-61295696B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Line 57">
              <a:extLst>
                <a:ext uri="{FF2B5EF4-FFF2-40B4-BE49-F238E27FC236}">
                  <a16:creationId xmlns:a16="http://schemas.microsoft.com/office/drawing/2014/main" id="{C907059E-B39B-43A7-A99E-D63DD3E9D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Line 58">
              <a:extLst>
                <a:ext uri="{FF2B5EF4-FFF2-40B4-BE49-F238E27FC236}">
                  <a16:creationId xmlns:a16="http://schemas.microsoft.com/office/drawing/2014/main" id="{555EFC6E-C49E-47A6-8E67-A6D687BA3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Line 59">
              <a:extLst>
                <a:ext uri="{FF2B5EF4-FFF2-40B4-BE49-F238E27FC236}">
                  <a16:creationId xmlns:a16="http://schemas.microsoft.com/office/drawing/2014/main" id="{BA18412A-BC1D-4FA5-ABDD-193DE379D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Line 60">
              <a:extLst>
                <a:ext uri="{FF2B5EF4-FFF2-40B4-BE49-F238E27FC236}">
                  <a16:creationId xmlns:a16="http://schemas.microsoft.com/office/drawing/2014/main" id="{9971947A-49E6-41AD-88FE-BC59F8CB9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Line 61">
              <a:extLst>
                <a:ext uri="{FF2B5EF4-FFF2-40B4-BE49-F238E27FC236}">
                  <a16:creationId xmlns:a16="http://schemas.microsoft.com/office/drawing/2014/main" id="{004BE495-19E9-4881-A8FC-988361720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Line 62">
              <a:extLst>
                <a:ext uri="{FF2B5EF4-FFF2-40B4-BE49-F238E27FC236}">
                  <a16:creationId xmlns:a16="http://schemas.microsoft.com/office/drawing/2014/main" id="{12463E72-1D58-4D54-8312-1DCC9D714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Line 63">
              <a:extLst>
                <a:ext uri="{FF2B5EF4-FFF2-40B4-BE49-F238E27FC236}">
                  <a16:creationId xmlns:a16="http://schemas.microsoft.com/office/drawing/2014/main" id="{FE7BBADA-0194-4454-A7EF-A4D549EEB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Line 64">
              <a:extLst>
                <a:ext uri="{FF2B5EF4-FFF2-40B4-BE49-F238E27FC236}">
                  <a16:creationId xmlns:a16="http://schemas.microsoft.com/office/drawing/2014/main" id="{EE43CDF1-B599-42DF-A2DB-FCA841ADC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Line 65">
              <a:extLst>
                <a:ext uri="{FF2B5EF4-FFF2-40B4-BE49-F238E27FC236}">
                  <a16:creationId xmlns:a16="http://schemas.microsoft.com/office/drawing/2014/main" id="{50B3A9EC-FC44-4C26-8E70-4CD6D5CA6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Line 66">
              <a:extLst>
                <a:ext uri="{FF2B5EF4-FFF2-40B4-BE49-F238E27FC236}">
                  <a16:creationId xmlns:a16="http://schemas.microsoft.com/office/drawing/2014/main" id="{68983F3D-799B-4937-9A14-EBEF882DE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Line 67">
              <a:extLst>
                <a:ext uri="{FF2B5EF4-FFF2-40B4-BE49-F238E27FC236}">
                  <a16:creationId xmlns:a16="http://schemas.microsoft.com/office/drawing/2014/main" id="{C1E3F3A1-559B-4F41-A8B9-52D69BA52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Line 68">
              <a:extLst>
                <a:ext uri="{FF2B5EF4-FFF2-40B4-BE49-F238E27FC236}">
                  <a16:creationId xmlns:a16="http://schemas.microsoft.com/office/drawing/2014/main" id="{37ED7BA2-03FA-4E62-92EA-C9BD57972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Line 69">
              <a:extLst>
                <a:ext uri="{FF2B5EF4-FFF2-40B4-BE49-F238E27FC236}">
                  <a16:creationId xmlns:a16="http://schemas.microsoft.com/office/drawing/2014/main" id="{9DB98E2D-D4AE-40BA-B510-B6DE5087E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7" name="Group 70">
            <a:extLst>
              <a:ext uri="{FF2B5EF4-FFF2-40B4-BE49-F238E27FC236}">
                <a16:creationId xmlns:a16="http://schemas.microsoft.com/office/drawing/2014/main" id="{3768B057-CC53-41B6-8831-1C4912E91B76}"/>
              </a:ext>
            </a:extLst>
          </p:cNvPr>
          <p:cNvGrpSpPr>
            <a:grpSpLocks/>
          </p:cNvGrpSpPr>
          <p:nvPr/>
        </p:nvGrpSpPr>
        <p:grpSpPr bwMode="auto">
          <a:xfrm>
            <a:off x="3528392" y="2561075"/>
            <a:ext cx="4572000" cy="685800"/>
            <a:chOff x="1776" y="1656"/>
            <a:chExt cx="2880" cy="432"/>
          </a:xfrm>
        </p:grpSpPr>
        <p:sp>
          <p:nvSpPr>
            <p:cNvPr id="78" name="Line 71">
              <a:extLst>
                <a:ext uri="{FF2B5EF4-FFF2-40B4-BE49-F238E27FC236}">
                  <a16:creationId xmlns:a16="http://schemas.microsoft.com/office/drawing/2014/main" id="{017FDC1D-BBCD-4ECB-85CF-2AC6224BE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5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Line 72">
              <a:extLst>
                <a:ext uri="{FF2B5EF4-FFF2-40B4-BE49-F238E27FC236}">
                  <a16:creationId xmlns:a16="http://schemas.microsoft.com/office/drawing/2014/main" id="{B819A226-0D4B-4693-9585-BEF01EB65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800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Line 73">
              <a:extLst>
                <a:ext uri="{FF2B5EF4-FFF2-40B4-BE49-F238E27FC236}">
                  <a16:creationId xmlns:a16="http://schemas.microsoft.com/office/drawing/2014/main" id="{4B65810B-0848-4CFD-8921-6528FD42A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4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Line 74">
              <a:extLst>
                <a:ext uri="{FF2B5EF4-FFF2-40B4-BE49-F238E27FC236}">
                  <a16:creationId xmlns:a16="http://schemas.microsoft.com/office/drawing/2014/main" id="{D7522096-64A0-44EA-860C-55CDA27EC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8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2" name="Group 75">
            <a:extLst>
              <a:ext uri="{FF2B5EF4-FFF2-40B4-BE49-F238E27FC236}">
                <a16:creationId xmlns:a16="http://schemas.microsoft.com/office/drawing/2014/main" id="{FA9B0042-A346-422A-93A3-E847536A1F5C}"/>
              </a:ext>
            </a:extLst>
          </p:cNvPr>
          <p:cNvGrpSpPr>
            <a:grpSpLocks/>
          </p:cNvGrpSpPr>
          <p:nvPr/>
        </p:nvGrpSpPr>
        <p:grpSpPr bwMode="auto">
          <a:xfrm>
            <a:off x="3642692" y="4961375"/>
            <a:ext cx="4343400" cy="914400"/>
            <a:chOff x="1848" y="3168"/>
            <a:chExt cx="2736" cy="576"/>
          </a:xfrm>
        </p:grpSpPr>
        <p:sp>
          <p:nvSpPr>
            <p:cNvPr id="83" name="Line 76">
              <a:extLst>
                <a:ext uri="{FF2B5EF4-FFF2-40B4-BE49-F238E27FC236}">
                  <a16:creationId xmlns:a16="http://schemas.microsoft.com/office/drawing/2014/main" id="{7C4EC95D-4981-47AE-97F1-D984D50E4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Line 77">
              <a:extLst>
                <a:ext uri="{FF2B5EF4-FFF2-40B4-BE49-F238E27FC236}">
                  <a16:creationId xmlns:a16="http://schemas.microsoft.com/office/drawing/2014/main" id="{8A73044D-304F-4E22-AB4D-43B78506B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Line 78">
              <a:extLst>
                <a:ext uri="{FF2B5EF4-FFF2-40B4-BE49-F238E27FC236}">
                  <a16:creationId xmlns:a16="http://schemas.microsoft.com/office/drawing/2014/main" id="{8E71EF25-0808-4141-9904-8D768D1F7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Line 79">
              <a:extLst>
                <a:ext uri="{FF2B5EF4-FFF2-40B4-BE49-F238E27FC236}">
                  <a16:creationId xmlns:a16="http://schemas.microsoft.com/office/drawing/2014/main" id="{5A076667-0B6C-48FB-A0DB-895E52D81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Line 80">
              <a:extLst>
                <a:ext uri="{FF2B5EF4-FFF2-40B4-BE49-F238E27FC236}">
                  <a16:creationId xmlns:a16="http://schemas.microsoft.com/office/drawing/2014/main" id="{A0A21406-1FE4-4FD5-87D9-172795A26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Line 81">
              <a:extLst>
                <a:ext uri="{FF2B5EF4-FFF2-40B4-BE49-F238E27FC236}">
                  <a16:creationId xmlns:a16="http://schemas.microsoft.com/office/drawing/2014/main" id="{23646173-A54D-41A8-BCDA-754DC4FFC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Line 82">
              <a:extLst>
                <a:ext uri="{FF2B5EF4-FFF2-40B4-BE49-F238E27FC236}">
                  <a16:creationId xmlns:a16="http://schemas.microsoft.com/office/drawing/2014/main" id="{01DDD29F-39BF-4AB1-9D8F-9D1CC7E0A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Line 83">
              <a:extLst>
                <a:ext uri="{FF2B5EF4-FFF2-40B4-BE49-F238E27FC236}">
                  <a16:creationId xmlns:a16="http://schemas.microsoft.com/office/drawing/2014/main" id="{16D5A2AD-5755-471A-8FFE-8B9E2B940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Line 84">
              <a:extLst>
                <a:ext uri="{FF2B5EF4-FFF2-40B4-BE49-F238E27FC236}">
                  <a16:creationId xmlns:a16="http://schemas.microsoft.com/office/drawing/2014/main" id="{751ED7E9-33AB-4405-9839-8212384B7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Line 85">
              <a:extLst>
                <a:ext uri="{FF2B5EF4-FFF2-40B4-BE49-F238E27FC236}">
                  <a16:creationId xmlns:a16="http://schemas.microsoft.com/office/drawing/2014/main" id="{F935E72E-4898-4FD5-9A71-35019651F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Line 86">
              <a:extLst>
                <a:ext uri="{FF2B5EF4-FFF2-40B4-BE49-F238E27FC236}">
                  <a16:creationId xmlns:a16="http://schemas.microsoft.com/office/drawing/2014/main" id="{10F18425-E045-48FB-886A-71EC71522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" name="Line 87">
              <a:extLst>
                <a:ext uri="{FF2B5EF4-FFF2-40B4-BE49-F238E27FC236}">
                  <a16:creationId xmlns:a16="http://schemas.microsoft.com/office/drawing/2014/main" id="{DB3955DE-0DFB-49FB-B916-F2B77644A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" name="Line 88">
              <a:extLst>
                <a:ext uri="{FF2B5EF4-FFF2-40B4-BE49-F238E27FC236}">
                  <a16:creationId xmlns:a16="http://schemas.microsoft.com/office/drawing/2014/main" id="{5D70103E-144D-4925-BC3A-4313C6195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" name="Line 89">
              <a:extLst>
                <a:ext uri="{FF2B5EF4-FFF2-40B4-BE49-F238E27FC236}">
                  <a16:creationId xmlns:a16="http://schemas.microsoft.com/office/drawing/2014/main" id="{AB81002A-3802-40F8-8B96-E770BEF78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Line 90">
              <a:extLst>
                <a:ext uri="{FF2B5EF4-FFF2-40B4-BE49-F238E27FC236}">
                  <a16:creationId xmlns:a16="http://schemas.microsoft.com/office/drawing/2014/main" id="{D9A3D5D1-CA1A-4CCA-9733-86721F7CE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Line 91">
              <a:extLst>
                <a:ext uri="{FF2B5EF4-FFF2-40B4-BE49-F238E27FC236}">
                  <a16:creationId xmlns:a16="http://schemas.microsoft.com/office/drawing/2014/main" id="{021194B4-0D38-4AED-BA32-BB580F253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Line 92">
              <a:extLst>
                <a:ext uri="{FF2B5EF4-FFF2-40B4-BE49-F238E27FC236}">
                  <a16:creationId xmlns:a16="http://schemas.microsoft.com/office/drawing/2014/main" id="{6B01DE70-1422-4280-BA6D-091CFFA91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Line 93">
              <a:extLst>
                <a:ext uri="{FF2B5EF4-FFF2-40B4-BE49-F238E27FC236}">
                  <a16:creationId xmlns:a16="http://schemas.microsoft.com/office/drawing/2014/main" id="{93542FA2-8EA5-4CAD-B6F1-E328D5F35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1" name="Line 94">
              <a:extLst>
                <a:ext uri="{FF2B5EF4-FFF2-40B4-BE49-F238E27FC236}">
                  <a16:creationId xmlns:a16="http://schemas.microsoft.com/office/drawing/2014/main" id="{50A56523-BAA1-426D-898D-D0D275301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Line 95">
              <a:extLst>
                <a:ext uri="{FF2B5EF4-FFF2-40B4-BE49-F238E27FC236}">
                  <a16:creationId xmlns:a16="http://schemas.microsoft.com/office/drawing/2014/main" id="{AFC36EB1-16FF-4088-AD75-E1DFC680C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3" name="Group 100">
            <a:extLst>
              <a:ext uri="{FF2B5EF4-FFF2-40B4-BE49-F238E27FC236}">
                <a16:creationId xmlns:a16="http://schemas.microsoft.com/office/drawing/2014/main" id="{DF8DDF2E-D426-4856-8D2A-A77CF0FE679E}"/>
              </a:ext>
            </a:extLst>
          </p:cNvPr>
          <p:cNvGrpSpPr>
            <a:grpSpLocks/>
          </p:cNvGrpSpPr>
          <p:nvPr/>
        </p:nvGrpSpPr>
        <p:grpSpPr bwMode="auto">
          <a:xfrm>
            <a:off x="5871542" y="1684775"/>
            <a:ext cx="2992438" cy="457200"/>
            <a:chOff x="3477" y="288"/>
            <a:chExt cx="1707" cy="288"/>
          </a:xfrm>
        </p:grpSpPr>
        <p:sp>
          <p:nvSpPr>
            <p:cNvPr id="104" name="Text Box 101">
              <a:extLst>
                <a:ext uri="{FF2B5EF4-FFF2-40B4-BE49-F238E27FC236}">
                  <a16:creationId xmlns:a16="http://schemas.microsoft.com/office/drawing/2014/main" id="{ECF773E6-0548-4881-81C4-4BE414A88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7" y="288"/>
              <a:ext cx="10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2400" u="none">
                  <a:latin typeface="Arial" panose="020B0604020202020204" pitchFamily="34" charset="0"/>
                </a:rPr>
                <a:t>4 usuários</a:t>
              </a:r>
              <a:endParaRPr lang="fr-FR" altLang="pt-BR" sz="2400" u="none">
                <a:latin typeface="Arial" panose="020B0604020202020204" pitchFamily="34" charset="0"/>
              </a:endParaRPr>
            </a:p>
          </p:txBody>
        </p:sp>
        <p:sp>
          <p:nvSpPr>
            <p:cNvPr id="105" name="Rectangle 102">
              <a:extLst>
                <a:ext uri="{FF2B5EF4-FFF2-40B4-BE49-F238E27FC236}">
                  <a16:creationId xmlns:a16="http://schemas.microsoft.com/office/drawing/2014/main" id="{9A271BDB-345C-4490-8556-D28D5EB4F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52"/>
              <a:ext cx="144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06" name="Rectangle 103">
              <a:extLst>
                <a:ext uri="{FF2B5EF4-FFF2-40B4-BE49-F238E27FC236}">
                  <a16:creationId xmlns:a16="http://schemas.microsoft.com/office/drawing/2014/main" id="{1A17D549-A181-4538-B7A8-A78D81227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52"/>
              <a:ext cx="144" cy="144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07" name="Rectangle 104">
              <a:extLst>
                <a:ext uri="{FF2B5EF4-FFF2-40B4-BE49-F238E27FC236}">
                  <a16:creationId xmlns:a16="http://schemas.microsoft.com/office/drawing/2014/main" id="{3E46F46A-06F8-4EF6-A417-5183A6500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52"/>
              <a:ext cx="144" cy="14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08" name="Rectangle 105">
              <a:extLst>
                <a:ext uri="{FF2B5EF4-FFF2-40B4-BE49-F238E27FC236}">
                  <a16:creationId xmlns:a16="http://schemas.microsoft.com/office/drawing/2014/main" id="{9F2F602B-2FFB-4D10-ABE9-8E9AB4460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352"/>
              <a:ext cx="144" cy="144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</p:grpSp>
      <p:sp>
        <p:nvSpPr>
          <p:cNvPr id="109" name="Text Box 106">
            <a:extLst>
              <a:ext uri="{FF2B5EF4-FFF2-40B4-BE49-F238E27FC236}">
                <a16:creationId xmlns:a16="http://schemas.microsoft.com/office/drawing/2014/main" id="{F4273B65-53CF-463C-8EB6-BF06D308D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8880" y="1189475"/>
            <a:ext cx="145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 u="none">
                <a:latin typeface="Arial" panose="020B0604020202020204" pitchFamily="34" charset="0"/>
              </a:rPr>
              <a:t>Exemplo:</a:t>
            </a:r>
            <a:endParaRPr lang="fr-FR" altLang="pt-BR" sz="2400" u="non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25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Exemplo numérico: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pt-BR" sz="2800" b="1" dirty="0"/>
              <a:t>Quanto tempo leva para enviar um arquivo de 640.000 bits do hospedeiro A para o hospedeiro B em uma rede de comutação de circuitos?</a:t>
            </a:r>
          </a:p>
          <a:p>
            <a:pPr lvl="1"/>
            <a:r>
              <a:rPr lang="pt-BR" altLang="pt-BR" sz="2600" dirty="0"/>
              <a:t>todos os enlaces são de 1536 Mbps</a:t>
            </a:r>
          </a:p>
          <a:p>
            <a:pPr lvl="1"/>
            <a:r>
              <a:rPr lang="pt-BR" altLang="pt-BR" sz="2600" dirty="0"/>
              <a:t>cada enlace usa TDM com 24 slots/</a:t>
            </a:r>
            <a:r>
              <a:rPr lang="pt-BR" altLang="pt-BR" sz="2600" dirty="0" err="1"/>
              <a:t>seg</a:t>
            </a:r>
            <a:endParaRPr lang="pt-BR" altLang="pt-BR" sz="2600" dirty="0"/>
          </a:p>
          <a:p>
            <a:pPr lvl="1"/>
            <a:r>
              <a:rPr lang="pt-BR" altLang="pt-BR" sz="2600" dirty="0"/>
              <a:t>500 </a:t>
            </a:r>
            <a:r>
              <a:rPr lang="pt-BR" altLang="pt-BR" sz="2600" dirty="0" err="1"/>
              <a:t>ms</a:t>
            </a:r>
            <a:r>
              <a:rPr lang="pt-BR" altLang="pt-BR" sz="2600" dirty="0"/>
              <a:t> para estabelecer circuito fim a fim</a:t>
            </a:r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Multiplexação em redes de comutação de circuitos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</p:spTree>
    <p:extLst>
      <p:ext uri="{BB962C8B-B14F-4D97-AF65-F5344CB8AC3E}">
        <p14:creationId xmlns:p14="http://schemas.microsoft.com/office/powerpoint/2010/main" val="3678526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5" y="1331822"/>
            <a:ext cx="4126104" cy="4977498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Enlace de 1 Mb/s</a:t>
            </a:r>
          </a:p>
          <a:p>
            <a:r>
              <a:rPr lang="pt-BR" sz="2400" dirty="0"/>
              <a:t>Cada usuário:</a:t>
            </a:r>
          </a:p>
          <a:p>
            <a:pPr lvl="1"/>
            <a:r>
              <a:rPr lang="pt-BR" sz="2000" dirty="0"/>
              <a:t>100 </a:t>
            </a:r>
            <a:r>
              <a:rPr lang="pt-BR" sz="2000" dirty="0" err="1"/>
              <a:t>kb</a:t>
            </a:r>
            <a:r>
              <a:rPr lang="pt-BR" sz="2000" dirty="0"/>
              <a:t>/s quando “ativo”</a:t>
            </a:r>
          </a:p>
          <a:p>
            <a:pPr lvl="1"/>
            <a:r>
              <a:rPr lang="pt-BR" sz="2000" dirty="0"/>
              <a:t>Ativo 10% do tempo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r>
              <a:rPr lang="pt-BR" sz="2400" b="1" dirty="0"/>
              <a:t>Comutação de circuito:</a:t>
            </a:r>
          </a:p>
          <a:p>
            <a:pPr lvl="1"/>
            <a:r>
              <a:rPr lang="pt-BR" sz="2000" dirty="0"/>
              <a:t>10 usuários</a:t>
            </a:r>
          </a:p>
          <a:p>
            <a:pPr lvl="1"/>
            <a:endParaRPr lang="pt-BR" sz="2000" dirty="0"/>
          </a:p>
          <a:p>
            <a:r>
              <a:rPr lang="pt-BR" sz="2400" b="1" dirty="0"/>
              <a:t>Comutação de pacotes:</a:t>
            </a:r>
          </a:p>
          <a:p>
            <a:pPr lvl="1"/>
            <a:r>
              <a:rPr lang="pt-BR" sz="2000" dirty="0"/>
              <a:t>Com 35 usuários, </a:t>
            </a:r>
            <a:r>
              <a:rPr lang="pt-BR" sz="2000" b="1" dirty="0"/>
              <a:t>probabilidade &gt; 10 ativos ao mesmo tempo</a:t>
            </a:r>
            <a:r>
              <a:rPr lang="pt-BR" sz="2000" dirty="0"/>
              <a:t> é menor que 0,0004</a:t>
            </a:r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Comutação de pacotes: multiplexação estatística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grpSp>
        <p:nvGrpSpPr>
          <p:cNvPr id="203" name="Group 49">
            <a:extLst>
              <a:ext uri="{FF2B5EF4-FFF2-40B4-BE49-F238E27FC236}">
                <a16:creationId xmlns:a16="http://schemas.microsoft.com/office/drawing/2014/main" id="{73C6F0AA-44E2-48C7-9EEE-3FF4D6C7A891}"/>
              </a:ext>
            </a:extLst>
          </p:cNvPr>
          <p:cNvGrpSpPr>
            <a:grpSpLocks/>
          </p:cNvGrpSpPr>
          <p:nvPr/>
        </p:nvGrpSpPr>
        <p:grpSpPr bwMode="auto">
          <a:xfrm>
            <a:off x="6838485" y="1907734"/>
            <a:ext cx="1155700" cy="620712"/>
            <a:chOff x="3600" y="219"/>
            <a:chExt cx="360" cy="175"/>
          </a:xfrm>
        </p:grpSpPr>
        <p:sp>
          <p:nvSpPr>
            <p:cNvPr id="204" name="Oval 50">
              <a:extLst>
                <a:ext uri="{FF2B5EF4-FFF2-40B4-BE49-F238E27FC236}">
                  <a16:creationId xmlns:a16="http://schemas.microsoft.com/office/drawing/2014/main" id="{84F5AE76-AC56-4834-BB51-AFD4CF753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205" name="Line 51">
              <a:extLst>
                <a:ext uri="{FF2B5EF4-FFF2-40B4-BE49-F238E27FC236}">
                  <a16:creationId xmlns:a16="http://schemas.microsoft.com/office/drawing/2014/main" id="{E782D7AE-323D-4123-B6A9-EFDD1E6E4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" name="Line 52">
              <a:extLst>
                <a:ext uri="{FF2B5EF4-FFF2-40B4-BE49-F238E27FC236}">
                  <a16:creationId xmlns:a16="http://schemas.microsoft.com/office/drawing/2014/main" id="{7AD43D54-2934-4FCD-9D78-6DD0E8076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7" name="Rectangle 53">
              <a:extLst>
                <a:ext uri="{FF2B5EF4-FFF2-40B4-BE49-F238E27FC236}">
                  <a16:creationId xmlns:a16="http://schemas.microsoft.com/office/drawing/2014/main" id="{37F6BC49-E3B7-4F90-9056-CFAF8108E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208" name="Oval 54">
              <a:extLst>
                <a:ext uri="{FF2B5EF4-FFF2-40B4-BE49-F238E27FC236}">
                  <a16:creationId xmlns:a16="http://schemas.microsoft.com/office/drawing/2014/main" id="{2C8915C6-986C-42E8-B132-3AF261C33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grpSp>
          <p:nvGrpSpPr>
            <p:cNvPr id="209" name="Group 55">
              <a:extLst>
                <a:ext uri="{FF2B5EF4-FFF2-40B4-BE49-F238E27FC236}">
                  <a16:creationId xmlns:a16="http://schemas.microsoft.com/office/drawing/2014/main" id="{5EA52B0F-CB02-44BC-8D91-0970694726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4" name="Line 56">
                <a:extLst>
                  <a:ext uri="{FF2B5EF4-FFF2-40B4-BE49-F238E27FC236}">
                    <a16:creationId xmlns:a16="http://schemas.microsoft.com/office/drawing/2014/main" id="{66CD3FBC-EE3C-46E4-AB40-51B37E14A3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" name="Line 57">
                <a:extLst>
                  <a:ext uri="{FF2B5EF4-FFF2-40B4-BE49-F238E27FC236}">
                    <a16:creationId xmlns:a16="http://schemas.microsoft.com/office/drawing/2014/main" id="{56353A2B-1AF0-43E5-9D54-55794C118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6" name="Line 58">
                <a:extLst>
                  <a:ext uri="{FF2B5EF4-FFF2-40B4-BE49-F238E27FC236}">
                    <a16:creationId xmlns:a16="http://schemas.microsoft.com/office/drawing/2014/main" id="{54BC4CE6-3623-47EE-A0D5-BB47C2F55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0" name="Group 59">
              <a:extLst>
                <a:ext uri="{FF2B5EF4-FFF2-40B4-BE49-F238E27FC236}">
                  <a16:creationId xmlns:a16="http://schemas.microsoft.com/office/drawing/2014/main" id="{E637E06E-AA4C-40F5-ABFA-A6C7E739C93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1" name="Line 60">
                <a:extLst>
                  <a:ext uri="{FF2B5EF4-FFF2-40B4-BE49-F238E27FC236}">
                    <a16:creationId xmlns:a16="http://schemas.microsoft.com/office/drawing/2014/main" id="{72A48B4A-D948-4CC8-A8E6-312BA7889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2" name="Line 61">
                <a:extLst>
                  <a:ext uri="{FF2B5EF4-FFF2-40B4-BE49-F238E27FC236}">
                    <a16:creationId xmlns:a16="http://schemas.microsoft.com/office/drawing/2014/main" id="{EEE3F1E9-681A-496E-98EA-700587048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3" name="Line 62">
                <a:extLst>
                  <a:ext uri="{FF2B5EF4-FFF2-40B4-BE49-F238E27FC236}">
                    <a16:creationId xmlns:a16="http://schemas.microsoft.com/office/drawing/2014/main" id="{CBF20388-4B78-49A2-8646-0AFC76823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17" name="Line 15">
            <a:extLst>
              <a:ext uri="{FF2B5EF4-FFF2-40B4-BE49-F238E27FC236}">
                <a16:creationId xmlns:a16="http://schemas.microsoft.com/office/drawing/2014/main" id="{9C2E528B-18E7-4B4D-BDF1-17C5B3C2D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9622" y="1699771"/>
            <a:ext cx="8382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8" name="Line 16">
            <a:extLst>
              <a:ext uri="{FF2B5EF4-FFF2-40B4-BE49-F238E27FC236}">
                <a16:creationId xmlns:a16="http://schemas.microsoft.com/office/drawing/2014/main" id="{882AA00E-0DD4-4761-9C12-B908ACD3A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7822" y="2156971"/>
            <a:ext cx="20383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9" name="Line 17">
            <a:extLst>
              <a:ext uri="{FF2B5EF4-FFF2-40B4-BE49-F238E27FC236}">
                <a16:creationId xmlns:a16="http://schemas.microsoft.com/office/drawing/2014/main" id="{1B96D40E-49A8-4ABB-9B83-C39606A81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7822" y="2309371"/>
            <a:ext cx="20383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0" name="Line 18">
            <a:extLst>
              <a:ext uri="{FF2B5EF4-FFF2-40B4-BE49-F238E27FC236}">
                <a16:creationId xmlns:a16="http://schemas.microsoft.com/office/drawing/2014/main" id="{C629E2DC-35B0-4958-9E89-6891D21CB1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5822" y="2309371"/>
            <a:ext cx="7620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1" name="Text Box 19">
            <a:extLst>
              <a:ext uri="{FF2B5EF4-FFF2-40B4-BE49-F238E27FC236}">
                <a16:creationId xmlns:a16="http://schemas.microsoft.com/office/drawing/2014/main" id="{9972D8B0-5F03-4CB1-957A-F77C3BC98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985" y="1993459"/>
            <a:ext cx="1677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2400" u="none">
                <a:solidFill>
                  <a:schemeClr val="accent2"/>
                </a:solidFill>
                <a:latin typeface="Comic Sans MS" panose="030F0702030302020204" pitchFamily="66" charset="0"/>
              </a:rPr>
              <a:t>N usuários</a:t>
            </a:r>
            <a:endParaRPr lang="en-US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222" name="Line 47">
            <a:extLst>
              <a:ext uri="{FF2B5EF4-FFF2-40B4-BE49-F238E27FC236}">
                <a16:creationId xmlns:a16="http://schemas.microsoft.com/office/drawing/2014/main" id="{E8703285-AF5A-46C2-969C-D7E16C5A4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2747" y="2223646"/>
            <a:ext cx="171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223" name="Object 63">
            <a:extLst>
              <a:ext uri="{FF2B5EF4-FFF2-40B4-BE49-F238E27FC236}">
                <a16:creationId xmlns:a16="http://schemas.microsoft.com/office/drawing/2014/main" id="{95D20313-9D63-4CB9-9DE6-6B730C7BB8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143145"/>
              </p:ext>
            </p:extLst>
          </p:nvPr>
        </p:nvGraphicFramePr>
        <p:xfrm>
          <a:off x="5225585" y="1312421"/>
          <a:ext cx="6111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223" name="Object 63">
                        <a:extLst>
                          <a:ext uri="{FF2B5EF4-FFF2-40B4-BE49-F238E27FC236}">
                            <a16:creationId xmlns:a16="http://schemas.microsoft.com/office/drawing/2014/main" id="{95D20313-9D63-4CB9-9DE6-6B730C7BB8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5585" y="1312421"/>
                        <a:ext cx="6111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" name="Object 64">
            <a:extLst>
              <a:ext uri="{FF2B5EF4-FFF2-40B4-BE49-F238E27FC236}">
                <a16:creationId xmlns:a16="http://schemas.microsoft.com/office/drawing/2014/main" id="{C04A3BAB-5A61-49D8-AEAC-084F7A21A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294108"/>
              </p:ext>
            </p:extLst>
          </p:nvPr>
        </p:nvGraphicFramePr>
        <p:xfrm>
          <a:off x="5311310" y="2660209"/>
          <a:ext cx="6111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224" name="Object 64">
                        <a:extLst>
                          <a:ext uri="{FF2B5EF4-FFF2-40B4-BE49-F238E27FC236}">
                            <a16:creationId xmlns:a16="http://schemas.microsoft.com/office/drawing/2014/main" id="{C04A3BAB-5A61-49D8-AEAC-084F7A21A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310" y="2660209"/>
                        <a:ext cx="6111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8A2467E9-4BDA-4C13-BD88-8FD427464E12}"/>
              </a:ext>
            </a:extLst>
          </p:cNvPr>
          <p:cNvSpPr txBox="1"/>
          <p:nvPr/>
        </p:nvSpPr>
        <p:spPr>
          <a:xfrm>
            <a:off x="6087277" y="3599901"/>
            <a:ext cx="24279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/>
              <a:t>3x MAIS</a:t>
            </a:r>
          </a:p>
        </p:txBody>
      </p:sp>
    </p:spTree>
    <p:extLst>
      <p:ext uri="{BB962C8B-B14F-4D97-AF65-F5344CB8AC3E}">
        <p14:creationId xmlns:p14="http://schemas.microsoft.com/office/powerpoint/2010/main" val="229226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38 -0.01851 L -0.03438 -0.01851 C -0.03507 -0.02338 -0.03542 -0.02824 -0.03646 -0.0331 C -0.03681 -0.03472 -0.03802 -0.03588 -0.03872 -0.03726 C -0.04115 -0.04305 -0.04288 -0.04838 -0.0441 -0.05486 C -0.05243 -0.10139 -0.04445 -0.06689 -0.05174 -0.09398 C -0.05243 -0.09676 -0.05278 -0.09976 -0.05382 -0.10254 C -0.05573 -0.10717 -0.05834 -0.11111 -0.06042 -0.11551 C -0.06129 -0.11736 -0.06181 -0.11944 -0.06268 -0.12152 C -0.06406 -0.12476 -0.06563 -0.12801 -0.06702 -0.13148 C -0.06841 -0.13541 -0.06962 -0.13958 -0.07136 -0.14305 C -0.07431 -0.14953 -0.07778 -0.15578 -0.08108 -0.16203 C -0.08281 -0.16551 -0.08438 -0.16898 -0.08646 -0.17222 C -0.09271 -0.18148 -0.09966 -0.19143 -0.10382 -0.20254 C -0.10504 -0.20555 -0.10591 -0.20833 -0.10712 -0.21134 C -0.11077 -0.21944 -0.1158 -0.22685 -0.11806 -0.23588 C -0.12413 -0.26018 -0.11841 -0.23865 -0.12448 -0.25902 C -0.1257 -0.26296 -0.12656 -0.26689 -0.12778 -0.2706 C -0.12882 -0.27361 -0.13004 -0.27639 -0.13108 -0.27939 C -0.13229 -0.28264 -0.13334 -0.28611 -0.13438 -0.28958 C -0.13629 -0.3074 -0.13403 -0.29213 -0.13872 -0.30972 C -0.13959 -0.31319 -0.13993 -0.31666 -0.1408 -0.3199 C -0.14236 -0.32569 -0.14931 -0.34514 -0.1507 -0.34745 C -0.15174 -0.3493 -0.15295 -0.35139 -0.15382 -0.35324 C -0.15538 -0.35625 -0.1566 -0.35926 -0.15834 -0.36203 C -0.16042 -0.36527 -0.16979 -0.37754 -0.17344 -0.38078 C -0.17518 -0.38217 -0.17709 -0.38264 -0.179 -0.38379 C -0.19028 -0.39143 -0.18247 -0.38819 -0.1908 -0.39097 C -0.19271 -0.39236 -0.19445 -0.39398 -0.19636 -0.39537 C -0.1974 -0.39606 -0.19844 -0.39629 -0.19948 -0.39676 C -0.20243 -0.39791 -0.20538 -0.39861 -0.20834 -0.39976 C -0.21406 -0.40439 -0.21441 -0.40509 -0.22136 -0.40833 C -0.22275 -0.40902 -0.22413 -0.40926 -0.2257 -0.40972 C -0.22778 -0.4118 -0.22986 -0.41412 -0.23212 -0.41551 C -0.2342 -0.41689 -0.23646 -0.41759 -0.23872 -0.41851 C -0.24445 -0.4206 -0.25035 -0.42176 -0.25608 -0.4243 C -0.26337 -0.42754 -0.26372 -0.42801 -0.2724 -0.43009 C -0.27917 -0.43171 -0.29306 -0.43449 -0.29306 -0.43449 L -0.43976 -0.4331 C -0.44271 -0.43287 -0.44566 -0.43194 -0.44844 -0.43148 L -0.45834 -0.43009 L -0.48334 -0.42569 C -0.49896 -0.42338 -0.49236 -0.42476 -0.51372 -0.41851 C -0.52986 -0.41365 -0.54601 -0.40625 -0.56042 -0.39537 L -0.59306 -0.3706 C -0.60156 -0.36435 -0.60591 -0.36435 -0.61372 -0.35185 L -0.63004 -0.32569 C -0.63143 -0.32083 -0.63351 -0.3162 -0.63438 -0.31134 C -0.6375 -0.29444 -0.63785 -0.28287 -0.63872 -0.26643 C -0.63837 -0.25949 -0.63872 -0.25277 -0.63768 -0.24606 C -0.63716 -0.24328 -0.63507 -0.24143 -0.63438 -0.23889 C -0.63299 -0.23356 -0.63212 -0.22824 -0.63108 -0.22291 C -0.63143 -0.2118 -0.62952 -0.2 -0.63212 -0.18958 C -0.63542 -0.17708 -0.6533 -0.15671 -0.65938 -0.14606 C -0.66927 -0.1287 -0.67882 -0.11088 -0.68768 -0.09236 C -0.70625 -0.0537 -0.71389 -0.02338 -0.72466 0.02361 C -0.72813 0.03912 -0.72969 0.05533 -0.73212 0.0713 C -0.73038 0.09121 -0.73212 0.11204 -0.72674 0.13079 C -0.71754 0.16274 -0.69011 0.15672 -0.67136 0.15834 L -0.55712 0.1669 C -0.50903 0.14676 -0.45278 0.14699 -0.41268 0.10602 C -0.39254 0.08565 -0.3974 0.03982 -0.39966 0.00602 C -0.40434 -0.06481 -0.41841 -0.13426 -0.43334 -0.20254 C -0.49236 -0.47338 -0.50139 -0.48449 -0.62778 -0.71689 C -0.63368 -0.72777 -0.64341 -0.73379 -0.65174 -0.74143 C -0.68507 -0.77152 -0.6783 -0.76759 -0.6974 -0.77777 C -0.69879 -0.77708 -0.70156 -0.77824 -0.70174 -0.77615 C -0.70261 -0.76666 -0.70087 -0.75301 -0.69636 -0.74444 C -0.68472 -0.72176 -0.67275 -0.69953 -0.66042 -0.67777 C -0.64497 -0.65023 -0.63559 -0.64907 -0.6257 -0.60393 C -0.61927 -0.57453 -0.62153 -0.58773 -0.61806 -0.56481 C -0.61528 -0.49907 -0.6132 -0.51828 -0.62466 -0.44606 C -0.62552 -0.44051 -0.62726 -0.43518 -0.629 -0.43009 C -0.6342 -0.41412 -0.64011 -0.39838 -0.64531 -0.38217 C -0.66216 -0.33009 -0.62587 -0.42731 -0.66476 -0.33148 C -0.66684 -0.32639 -0.66788 -0.32037 -0.67031 -0.31551 C -0.67691 -0.30208 -0.6849 -0.28958 -0.69202 -0.27639 C -0.69757 -0.26643 -0.70295 -0.25625 -0.70834 -0.24606 C -0.71841 -0.22662 -0.73455 -0.19004 -0.73976 -0.17801 C -0.7474 -0.16041 -0.75243 -0.1375 -0.75712 -0.1199 C -0.75573 -0.09398 -0.75695 -0.06736 -0.75278 -0.04166 C -0.75139 -0.03287 -0.74549 -0.02662 -0.74097 -0.0199 C -0.72188 0.00811 -0.70347 0.0375 -0.68212 0.06274 C -0.67275 0.07361 -0.66111 0.08102 -0.64966 0.08727 C -0.60955 0.10857 -0.56875 0.12755 -0.52778 0.14514 C -0.49636 0.1588 -0.46406 0.16922 -0.43212 0.18149 C -0.41094 0.18959 -0.43212 0.18218 -0.40834 0.19028 C -0.37969 0.15209 -0.39653 0.17824 -0.3757 0.0669 C -0.3717 0.04584 -0.36667 0.02477 -0.36372 0.00324 C -0.35261 -0.08032 -0.34219 -0.20046 -0.33438 -0.28518 C -0.33542 -0.35324 -0.33525 -0.42152 -0.33768 -0.48958 C -0.33889 -0.52338 -0.34427 -0.55694 -0.34514 -0.59097 C -0.34566 -0.60694 -0.34323 -0.62291 -0.34202 -0.63865 C -0.34184 -0.64027 -0.34132 -0.64166 -0.3408 -0.64305 C -0.34028 -0.64467 -0.33941 -0.64606 -0.33872 -0.64745 C -0.33681 -0.64699 -0.33507 -0.64699 -0.33334 -0.64606 C -0.33212 -0.64537 -0.33125 -0.64398 -0.33004 -0.64305 C -0.329 -0.64236 -0.32778 -0.64236 -0.32674 -0.64166 C -0.32518 -0.64074 -0.32396 -0.63935 -0.3224 -0.63865 C -0.31268 -0.63449 -0.30278 -0.63125 -0.29306 -0.62708 C -0.27691 -0.62014 -0.25295 -0.59236 -0.2474 -0.58518 C -0.23247 -0.56574 -0.22518 -0.53518 -0.20712 -0.52129 C -0.20469 -0.51944 -0.20174 -0.51828 -0.19948 -0.51551 C -0.19393 -0.50856 -0.18924 -0.50023 -0.18438 -0.49236 C -0.18351 -0.49097 -0.18281 -0.48958 -0.18212 -0.48796 C -0.17917 -0.47986 -0.17604 -0.47176 -0.17344 -0.46342 C -0.1724 -0.46018 -0.17188 -0.45671 -0.17136 -0.45324 C -0.16754 -0.42847 -0.16754 -0.42824 -0.1658 -0.40972 C -0.17309 -0.37407 -0.17622 -0.33634 -0.18768 -0.30254 C -0.19323 -0.28564 -0.21372 -0.25995 -0.22778 -0.24606 C -0.23472 -0.23935 -0.26597 -0.20879 -0.279 -0.19976 C -0.30122 -0.18402 -0.32413 -0.1706 -0.34636 -0.15463 C -0.36597 -0.14074 -0.38629 -0.12801 -0.404 -0.10972 L -0.43768 -0.075 C -0.43906 -0.07361 -0.44202 -0.0706 -0.44202 -0.0706 C -0.44705 -0.05717 -0.45243 -0.04398 -0.45712 -0.03009 C -0.45799 -0.02777 -0.45834 -0.02523 -0.45834 -0.02291 C -0.45799 -0.01064 -0.46268 0.0051 -0.45608 0.01343 C -0.44254 0.03033 -0.42257 0.03519 -0.40504 0.04375 C -0.37344 0.05949 -0.31858 0.09098 -0.279 0.10024 C -0.24827 0.10741 -0.21719 0.11158 -0.18646 0.1176 C -0.1625 0.12269 -0.13889 0.13033 -0.11476 0.13357 C -0.09514 0.13635 -0.10747 0.13449 -0.07778 0.13936 C -0.07136 0.13218 -0.06302 0.12709 -0.05834 0.1176 C -0.05104 0.10324 -0.04983 0.08449 -0.04306 0.06991 C -0.03368 0.05 -0.03872 0.0625 -0.03004 0.03079 C -0.02969 0.01667 -0.02882 0.00278 -0.02882 -0.01134 C -0.02882 -0.01944 -0.03038 -0.02777 -0.03004 -0.03588 C -0.02986 -0.03726 -0.02865 -0.03796 -0.02778 -0.03889 C -0.02413 -0.04282 -0.02327 -0.04236 -0.01806 -0.04467 L -0.01476 -0.04606 C -0.01302 -0.04514 -0.01094 -0.04467 -0.00938 -0.04305 C -0.00729 -0.0412 -0.00382 -0.03588 -0.00382 -0.03588 C -0.00243 -0.03009 -0.00278 -0.0331 -0.00278 -0.02731 L 0.00798 -0.02291 L 0.0243 -0.02152 L 0.0625 -0.02152 L -0.04514 0.11621 L -0.01146 -0.02569 L 0.00486 -0.0199 " pathEditMode="relative" ptsTypes="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Aproximadamente hierárquica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ISP - Internet Service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(Provedor de Serviço de Internet)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Estrutura da Internet: rede de redes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pic>
        <p:nvPicPr>
          <p:cNvPr id="8" name="Picture 2" descr="Imagem relacionada">
            <a:extLst>
              <a:ext uri="{FF2B5EF4-FFF2-40B4-BE49-F238E27FC236}">
                <a16:creationId xmlns:a16="http://schemas.microsoft.com/office/drawing/2014/main" id="{BC8E7788-3C12-4234-B845-BA37550D1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24944"/>
            <a:ext cx="5572709" cy="368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98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No centro: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ISPs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nível 1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1722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Conectam-se diretamente a cada um dos outros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ISPs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nível 1;</a:t>
            </a:r>
          </a:p>
          <a:p>
            <a:pPr marL="61722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Conectam-se a um grande número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ISPs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nível 2 e outras redes clientes;</a:t>
            </a:r>
          </a:p>
          <a:p>
            <a:pPr marL="61722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Possuem cobertura internacional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Estrutura da Internet: rede de redes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9" name="Oval 33">
            <a:extLst>
              <a:ext uri="{FF2B5EF4-FFF2-40B4-BE49-F238E27FC236}">
                <a16:creationId xmlns:a16="http://schemas.microsoft.com/office/drawing/2014/main" id="{255939DD-4678-4169-92F8-5C5DFC802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615" y="5377131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 u="none">
                <a:solidFill>
                  <a:schemeClr val="bg1"/>
                </a:solidFill>
                <a:latin typeface="Comic Sans MS" panose="030F0702030302020204" pitchFamily="66" charset="0"/>
              </a:rPr>
              <a:t>ISP nível 1</a:t>
            </a:r>
            <a:endParaRPr lang="en-US" altLang="pt-BR" sz="2400" u="none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Oval 34">
            <a:extLst>
              <a:ext uri="{FF2B5EF4-FFF2-40B4-BE49-F238E27FC236}">
                <a16:creationId xmlns:a16="http://schemas.microsoft.com/office/drawing/2014/main" id="{AFEBE3F0-9EBF-4BE7-A5BA-628B782E1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152" y="4173806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 u="none" dirty="0">
                <a:solidFill>
                  <a:schemeClr val="bg1"/>
                </a:solidFill>
                <a:latin typeface="Comic Sans MS" panose="030F0702030302020204" pitchFamily="66" charset="0"/>
              </a:rPr>
              <a:t>ISP nível 1</a:t>
            </a:r>
            <a:endParaRPr lang="pt-BR" altLang="pt-BR" sz="2400" u="none" dirty="0">
              <a:latin typeface="Times New Roman" panose="02020603050405020304" pitchFamily="18" charset="0"/>
            </a:endParaRPr>
          </a:p>
        </p:txBody>
      </p:sp>
      <p:sp>
        <p:nvSpPr>
          <p:cNvPr id="11" name="Oval 35">
            <a:extLst>
              <a:ext uri="{FF2B5EF4-FFF2-40B4-BE49-F238E27FC236}">
                <a16:creationId xmlns:a16="http://schemas.microsoft.com/office/drawing/2014/main" id="{6BAF04F7-CAE0-4702-9EA2-E73C82BD5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52" y="5339031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 u="none">
                <a:solidFill>
                  <a:schemeClr val="bg1"/>
                </a:solidFill>
                <a:latin typeface="Comic Sans MS" panose="030F0702030302020204" pitchFamily="66" charset="0"/>
              </a:rPr>
              <a:t>ISP nível 1</a:t>
            </a:r>
            <a:endParaRPr lang="en-US" altLang="pt-BR" sz="2400" u="none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Oval 23">
            <a:extLst>
              <a:ext uri="{FF2B5EF4-FFF2-40B4-BE49-F238E27FC236}">
                <a16:creationId xmlns:a16="http://schemas.microsoft.com/office/drawing/2014/main" id="{85D83404-8AF9-43A1-9796-1BEE03486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490" y="5345381"/>
            <a:ext cx="166687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3" name="Oval 36">
            <a:extLst>
              <a:ext uri="{FF2B5EF4-FFF2-40B4-BE49-F238E27FC236}">
                <a16:creationId xmlns:a16="http://schemas.microsoft.com/office/drawing/2014/main" id="{9C62148A-CEE2-4FD4-A348-A1A0EAB0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640" y="4875481"/>
            <a:ext cx="166687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4" name="Oval 37">
            <a:extLst>
              <a:ext uri="{FF2B5EF4-FFF2-40B4-BE49-F238E27FC236}">
                <a16:creationId xmlns:a16="http://schemas.microsoft.com/office/drawing/2014/main" id="{F9614BB5-5DFA-4A37-AFC3-CFDD240F7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090" y="4900881"/>
            <a:ext cx="166687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5" name="Oval 38">
            <a:extLst>
              <a:ext uri="{FF2B5EF4-FFF2-40B4-BE49-F238E27FC236}">
                <a16:creationId xmlns:a16="http://schemas.microsoft.com/office/drawing/2014/main" id="{4338CA56-7220-43B2-B313-BB5218F44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190" y="5358081"/>
            <a:ext cx="166687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6" name="Oval 39">
            <a:extLst>
              <a:ext uri="{FF2B5EF4-FFF2-40B4-BE49-F238E27FC236}">
                <a16:creationId xmlns:a16="http://schemas.microsoft.com/office/drawing/2014/main" id="{66A274A7-6533-4356-BE27-C5D625EAD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490" y="5675581"/>
            <a:ext cx="166687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7" name="Oval 40">
            <a:extLst>
              <a:ext uri="{FF2B5EF4-FFF2-40B4-BE49-F238E27FC236}">
                <a16:creationId xmlns:a16="http://schemas.microsoft.com/office/drawing/2014/main" id="{DE4C1B9C-7BAA-402C-9748-6C24B9D6A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840" y="5662881"/>
            <a:ext cx="166687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8" name="Line 41">
            <a:extLst>
              <a:ext uri="{FF2B5EF4-FFF2-40B4-BE49-F238E27FC236}">
                <a16:creationId xmlns:a16="http://schemas.microsoft.com/office/drawing/2014/main" id="{E9D54336-775B-4644-8E71-DCA7D48234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4690" y="5732731"/>
            <a:ext cx="474662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" name="Line 42">
            <a:extLst>
              <a:ext uri="{FF2B5EF4-FFF2-40B4-BE49-F238E27FC236}">
                <a16:creationId xmlns:a16="http://schemas.microsoft.com/office/drawing/2014/main" id="{9EC3A600-1E16-44C0-BC0C-CC393802B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7440" y="4989781"/>
            <a:ext cx="458787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" name="Line 43">
            <a:extLst>
              <a:ext uri="{FF2B5EF4-FFF2-40B4-BE49-F238E27FC236}">
                <a16:creationId xmlns:a16="http://schemas.microsoft.com/office/drawing/2014/main" id="{3B905219-965C-4F4F-833A-2BE4AA3464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8115" y="5021531"/>
            <a:ext cx="490537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" name="Text Box 47">
            <a:extLst>
              <a:ext uri="{FF2B5EF4-FFF2-40B4-BE49-F238E27FC236}">
                <a16:creationId xmlns:a16="http://schemas.microsoft.com/office/drawing/2014/main" id="{DD213713-6D2B-414F-B4F8-09BA89B6C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515" y="4275406"/>
            <a:ext cx="1952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800" u="none">
                <a:latin typeface="Comic Sans MS" panose="030F0702030302020204" pitchFamily="66" charset="0"/>
              </a:rPr>
              <a:t>interconexão de provedores de nível 1 (peer) privadamente</a:t>
            </a:r>
          </a:p>
        </p:txBody>
      </p:sp>
      <p:sp>
        <p:nvSpPr>
          <p:cNvPr id="22" name="Line 48">
            <a:extLst>
              <a:ext uri="{FF2B5EF4-FFF2-40B4-BE49-F238E27FC236}">
                <a16:creationId xmlns:a16="http://schemas.microsoft.com/office/drawing/2014/main" id="{63D59DE1-D006-4C22-8F32-298BBAC2D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5977" y="4451619"/>
            <a:ext cx="2035175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21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r>
              <a:rPr lang="pt-BR" b="1" dirty="0"/>
              <a:t>Unidade I - Princípios de comunicação</a:t>
            </a:r>
            <a:endParaRPr lang="pt-BR" dirty="0"/>
          </a:p>
          <a:p>
            <a:pPr lvl="1"/>
            <a:r>
              <a:rPr lang="pt-BR" dirty="0"/>
              <a:t>Introdução</a:t>
            </a:r>
          </a:p>
          <a:p>
            <a:pPr lvl="1"/>
            <a:r>
              <a:rPr lang="pt-BR" dirty="0"/>
              <a:t>Evolução, história e conceitos básicos.</a:t>
            </a:r>
          </a:p>
          <a:p>
            <a:endParaRPr lang="pt-BR" b="1" dirty="0"/>
          </a:p>
          <a:p>
            <a:r>
              <a:rPr lang="pt-BR" b="1" dirty="0"/>
              <a:t>Unidade II -  Topologias</a:t>
            </a:r>
            <a:endParaRPr lang="pt-BR" dirty="0"/>
          </a:p>
          <a:p>
            <a:pPr lvl="1"/>
            <a:r>
              <a:rPr lang="pt-BR" dirty="0"/>
              <a:t>Estrela</a:t>
            </a:r>
          </a:p>
          <a:p>
            <a:pPr lvl="1"/>
            <a:r>
              <a:rPr lang="pt-BR" dirty="0"/>
              <a:t>Anel</a:t>
            </a:r>
          </a:p>
          <a:p>
            <a:pPr lvl="1"/>
            <a:r>
              <a:rPr lang="pt-BR" dirty="0"/>
              <a:t>Barra</a:t>
            </a:r>
          </a:p>
          <a:p>
            <a:pPr lvl="1"/>
            <a:r>
              <a:rPr lang="pt-BR" dirty="0"/>
              <a:t>Hubs e </a:t>
            </a:r>
            <a:r>
              <a:rPr lang="pt-BR" dirty="0" err="1"/>
              <a:t>Switchs</a:t>
            </a:r>
            <a:endParaRPr lang="pt-BR" dirty="0"/>
          </a:p>
          <a:p>
            <a:pPr algn="just"/>
            <a:endParaRPr lang="pt-BR" sz="2600" dirty="0"/>
          </a:p>
          <a:p>
            <a:pPr marL="82296" indent="0">
              <a:buNone/>
            </a:pPr>
            <a:endParaRPr lang="pt-BR" sz="2600" dirty="0"/>
          </a:p>
          <a:p>
            <a:pPr marL="82296" indent="0">
              <a:buNone/>
            </a:pPr>
            <a:endParaRPr lang="pt-BR" sz="2600" dirty="0"/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600" b="1" dirty="0"/>
              <a:t>PUD Disciplina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</p:spTree>
    <p:extLst>
      <p:ext uri="{BB962C8B-B14F-4D97-AF65-F5344CB8AC3E}">
        <p14:creationId xmlns:p14="http://schemas.microsoft.com/office/powerpoint/2010/main" val="1092669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ISPs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de nível 1 são conhecidos como:</a:t>
            </a:r>
          </a:p>
          <a:p>
            <a:pPr marL="274320" lvl="1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lvl="1" indent="0" algn="just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Redes de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backbone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da Internet.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Estrutura da Internet: rede de redes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</p:spTree>
    <p:extLst>
      <p:ext uri="{BB962C8B-B14F-4D97-AF65-F5344CB8AC3E}">
        <p14:creationId xmlns:p14="http://schemas.microsoft.com/office/powerpoint/2010/main" val="3084502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ISPs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nível 1</a:t>
            </a:r>
          </a:p>
          <a:p>
            <a:pPr marL="274320" lvl="1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lvl="1" indent="0" algn="just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Estrutura da Internet: rede de redes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pic>
        <p:nvPicPr>
          <p:cNvPr id="6146" name="Picture 2" descr="Resultado de imagem para backbone brasil">
            <a:extLst>
              <a:ext uri="{FF2B5EF4-FFF2-40B4-BE49-F238E27FC236}">
                <a16:creationId xmlns:a16="http://schemas.microsoft.com/office/drawing/2014/main" id="{1ED55AF3-91C2-498E-B578-C75387B75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682"/>
            <a:ext cx="9144000" cy="556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09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ISPs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nível 2</a:t>
            </a:r>
          </a:p>
          <a:p>
            <a:pPr marL="61722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Conectam a um ou a mais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ISPs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nível 1, possivelmente outros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ISPs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nível 2.</a:t>
            </a:r>
          </a:p>
          <a:p>
            <a:pPr marL="61722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Alcances regional ou nacional</a:t>
            </a:r>
          </a:p>
          <a:p>
            <a:pPr marL="274320" lvl="1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lvl="1" indent="0" algn="just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Estrutura da Internet: rede de redes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87D565DB-507E-4FEA-85C1-129AE3115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253" y="5295871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400" u="none">
                <a:solidFill>
                  <a:schemeClr val="bg1"/>
                </a:solidFill>
                <a:latin typeface="Comic Sans MS" panose="030F0702030302020204" pitchFamily="66" charset="0"/>
              </a:rPr>
              <a:t>ISP nível 1</a:t>
            </a:r>
            <a:endParaRPr lang="en-US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B7A827A-99D2-4ACE-AD2B-66C2D793C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803" y="4092546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400" u="none">
                <a:solidFill>
                  <a:schemeClr val="bg1"/>
                </a:solidFill>
                <a:latin typeface="Comic Sans MS" panose="030F0702030302020204" pitchFamily="66" charset="0"/>
              </a:rPr>
              <a:t>ISP nível 1</a:t>
            </a:r>
            <a:endParaRPr lang="en-US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8E1CE400-D09E-4F02-B458-DC1EFE5FD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803" y="5257771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400" u="none">
                <a:solidFill>
                  <a:schemeClr val="bg1"/>
                </a:solidFill>
                <a:latin typeface="Comic Sans MS" panose="030F0702030302020204" pitchFamily="66" charset="0"/>
              </a:rPr>
              <a:t>ISP nível 1</a:t>
            </a:r>
            <a:endParaRPr lang="en-US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41034C8C-02DB-418C-95AB-4F462DE95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478" y="5264121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829D5473-EC56-43E2-A1CF-CC08A1866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628" y="4794221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E956E761-4CAF-4431-8C86-CB2E07B1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078" y="4819621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CA6FED67-3311-4257-9B0C-1F7AC487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178" y="5276821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31422EFF-7009-450A-A1D2-BFD19B762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478" y="5594321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6C0283A1-406B-4906-93B5-7525255AC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828" y="5581621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08B2E5FE-A780-4C54-BCCC-3C4B8DC807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2003" y="5651471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D9EF29E3-E38E-4793-A4DB-F36AF03E9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1578" y="4908521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651D2C30-5898-487D-9B43-7E91ADD9D7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8603" y="4940271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20" name="Group 61">
            <a:extLst>
              <a:ext uri="{FF2B5EF4-FFF2-40B4-BE49-F238E27FC236}">
                <a16:creationId xmlns:a16="http://schemas.microsoft.com/office/drawing/2014/main" id="{07D0E659-239A-45FD-B016-BE42BCBB4166}"/>
              </a:ext>
            </a:extLst>
          </p:cNvPr>
          <p:cNvGrpSpPr>
            <a:grpSpLocks/>
          </p:cNvGrpSpPr>
          <p:nvPr/>
        </p:nvGrpSpPr>
        <p:grpSpPr bwMode="auto">
          <a:xfrm>
            <a:off x="2019478" y="3698846"/>
            <a:ext cx="6219825" cy="2838450"/>
            <a:chOff x="1226" y="2070"/>
            <a:chExt cx="3918" cy="1788"/>
          </a:xfrm>
        </p:grpSpPr>
        <p:grpSp>
          <p:nvGrpSpPr>
            <p:cNvPr id="21" name="Group 32">
              <a:extLst>
                <a:ext uri="{FF2B5EF4-FFF2-40B4-BE49-F238E27FC236}">
                  <a16:creationId xmlns:a16="http://schemas.microsoft.com/office/drawing/2014/main" id="{982D89D3-1EA7-497B-BD4A-FA272BC751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41" name="Oval 28">
                <a:extLst>
                  <a:ext uri="{FF2B5EF4-FFF2-40B4-BE49-F238E27FC236}">
                    <a16:creationId xmlns:a16="http://schemas.microsoft.com/office/drawing/2014/main" id="{F1E5BEAE-85B9-4107-9F8A-9F1B23F91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Text Box 30">
                <a:extLst>
                  <a:ext uri="{FF2B5EF4-FFF2-40B4-BE49-F238E27FC236}">
                    <a16:creationId xmlns:a16="http://schemas.microsoft.com/office/drawing/2014/main" id="{6BA4A0D3-F442-4E01-B0D7-E99917BF1C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latin typeface="Comic Sans MS" panose="030F0702030302020204" pitchFamily="66" charset="0"/>
                  </a:rPr>
                  <a:t>ISP nível 2</a:t>
                </a:r>
                <a:endParaRPr lang="en-US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Oval 29">
                <a:extLst>
                  <a:ext uri="{FF2B5EF4-FFF2-40B4-BE49-F238E27FC236}">
                    <a16:creationId xmlns:a16="http://schemas.microsoft.com/office/drawing/2014/main" id="{E3B164F1-4522-40FA-9102-666DF1E9D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37">
              <a:extLst>
                <a:ext uri="{FF2B5EF4-FFF2-40B4-BE49-F238E27FC236}">
                  <a16:creationId xmlns:a16="http://schemas.microsoft.com/office/drawing/2014/main" id="{6028A1E4-672F-48CC-8098-4628B2CB0F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38" name="Oval 34">
                <a:extLst>
                  <a:ext uri="{FF2B5EF4-FFF2-40B4-BE49-F238E27FC236}">
                    <a16:creationId xmlns:a16="http://schemas.microsoft.com/office/drawing/2014/main" id="{95AF915C-6C31-4DF1-BA22-BC623FA89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Text Box 35">
                <a:extLst>
                  <a:ext uri="{FF2B5EF4-FFF2-40B4-BE49-F238E27FC236}">
                    <a16:creationId xmlns:a16="http://schemas.microsoft.com/office/drawing/2014/main" id="{85DFE9E8-8315-4410-B9BD-A4DD78210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latin typeface="Comic Sans MS" panose="030F0702030302020204" pitchFamily="66" charset="0"/>
                  </a:rPr>
                  <a:t>ISP nível 2</a:t>
                </a:r>
                <a:endParaRPr lang="en-US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Oval 36">
                <a:extLst>
                  <a:ext uri="{FF2B5EF4-FFF2-40B4-BE49-F238E27FC236}">
                    <a16:creationId xmlns:a16="http://schemas.microsoft.com/office/drawing/2014/main" id="{AB92A10D-D7DF-4DC5-827B-EC122763E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oup 42">
              <a:extLst>
                <a:ext uri="{FF2B5EF4-FFF2-40B4-BE49-F238E27FC236}">
                  <a16:creationId xmlns:a16="http://schemas.microsoft.com/office/drawing/2014/main" id="{7C3CC695-7612-4B4B-AF7E-5CBB1E1ED8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35" name="Oval 39">
                <a:extLst>
                  <a:ext uri="{FF2B5EF4-FFF2-40B4-BE49-F238E27FC236}">
                    <a16:creationId xmlns:a16="http://schemas.microsoft.com/office/drawing/2014/main" id="{B4C59DCD-FBB3-4BB2-99DD-005AE6E8E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Text Box 40">
                <a:extLst>
                  <a:ext uri="{FF2B5EF4-FFF2-40B4-BE49-F238E27FC236}">
                    <a16:creationId xmlns:a16="http://schemas.microsoft.com/office/drawing/2014/main" id="{D5D17E05-AA1F-4DBD-BDE9-684FD22F84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latin typeface="Comic Sans MS" panose="030F0702030302020204" pitchFamily="66" charset="0"/>
                  </a:rPr>
                  <a:t>ISP nível 2</a:t>
                </a:r>
                <a:endParaRPr lang="en-US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Oval 41">
                <a:extLst>
                  <a:ext uri="{FF2B5EF4-FFF2-40B4-BE49-F238E27FC236}">
                    <a16:creationId xmlns:a16="http://schemas.microsoft.com/office/drawing/2014/main" id="{01E12BBB-52DD-4B37-BD9A-58641606A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Group 47">
              <a:extLst>
                <a:ext uri="{FF2B5EF4-FFF2-40B4-BE49-F238E27FC236}">
                  <a16:creationId xmlns:a16="http://schemas.microsoft.com/office/drawing/2014/main" id="{4F3ECF77-12A5-4A2E-A4C2-539723DA9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32" name="Oval 44">
                <a:extLst>
                  <a:ext uri="{FF2B5EF4-FFF2-40B4-BE49-F238E27FC236}">
                    <a16:creationId xmlns:a16="http://schemas.microsoft.com/office/drawing/2014/main" id="{EB2CA59C-65BC-4FAA-9C96-DEE561EF4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Text Box 45">
                <a:extLst>
                  <a:ext uri="{FF2B5EF4-FFF2-40B4-BE49-F238E27FC236}">
                    <a16:creationId xmlns:a16="http://schemas.microsoft.com/office/drawing/2014/main" id="{17299791-1422-4B46-80DF-B7658A291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latin typeface="Comic Sans MS" panose="030F0702030302020204" pitchFamily="66" charset="0"/>
                  </a:rPr>
                  <a:t>ISP nível 2</a:t>
                </a:r>
                <a:endParaRPr lang="en-US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Oval 46">
                <a:extLst>
                  <a:ext uri="{FF2B5EF4-FFF2-40B4-BE49-F238E27FC236}">
                    <a16:creationId xmlns:a16="http://schemas.microsoft.com/office/drawing/2014/main" id="{F23296F2-C002-40FB-BEB5-B71D9C9EB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52">
              <a:extLst>
                <a:ext uri="{FF2B5EF4-FFF2-40B4-BE49-F238E27FC236}">
                  <a16:creationId xmlns:a16="http://schemas.microsoft.com/office/drawing/2014/main" id="{A308DB50-B9AB-4DA8-81F8-86C444FF3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29" name="Oval 49">
                <a:extLst>
                  <a:ext uri="{FF2B5EF4-FFF2-40B4-BE49-F238E27FC236}">
                    <a16:creationId xmlns:a16="http://schemas.microsoft.com/office/drawing/2014/main" id="{DF79F195-DB59-4784-9A15-10C527CA2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Text Box 50">
                <a:extLst>
                  <a:ext uri="{FF2B5EF4-FFF2-40B4-BE49-F238E27FC236}">
                    <a16:creationId xmlns:a16="http://schemas.microsoft.com/office/drawing/2014/main" id="{FCCEA266-0331-41B4-BBEF-8A48909B30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latin typeface="Comic Sans MS" panose="030F0702030302020204" pitchFamily="66" charset="0"/>
                  </a:rPr>
                  <a:t>ISP nível 2</a:t>
                </a:r>
                <a:endParaRPr lang="en-US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Oval 51">
                <a:extLst>
                  <a:ext uri="{FF2B5EF4-FFF2-40B4-BE49-F238E27FC236}">
                    <a16:creationId xmlns:a16="http://schemas.microsoft.com/office/drawing/2014/main" id="{9D06C268-0914-45B2-8C8B-41FA4BE92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" name="Oval 54">
              <a:extLst>
                <a:ext uri="{FF2B5EF4-FFF2-40B4-BE49-F238E27FC236}">
                  <a16:creationId xmlns:a16="http://schemas.microsoft.com/office/drawing/2014/main" id="{8CB1F385-1BAD-47D9-AD34-4443D0C75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27" name="Line 55">
              <a:extLst>
                <a:ext uri="{FF2B5EF4-FFF2-40B4-BE49-F238E27FC236}">
                  <a16:creationId xmlns:a16="http://schemas.microsoft.com/office/drawing/2014/main" id="{25CD2611-7CAE-4C89-A9B1-42DDC4C13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Oval 56">
              <a:extLst>
                <a:ext uri="{FF2B5EF4-FFF2-40B4-BE49-F238E27FC236}">
                  <a16:creationId xmlns:a16="http://schemas.microsoft.com/office/drawing/2014/main" id="{DEA95BFC-EA4A-40D4-8181-7773B08F7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</p:grpSp>
      <p:sp>
        <p:nvSpPr>
          <p:cNvPr id="44" name="Text Box 53">
            <a:extLst>
              <a:ext uri="{FF2B5EF4-FFF2-40B4-BE49-F238E27FC236}">
                <a16:creationId xmlns:a16="http://schemas.microsoft.com/office/drawing/2014/main" id="{C0E8A4DD-0FBF-4641-9BB8-5FA9220F5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003" y="3819496"/>
            <a:ext cx="2309813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800" u="none">
                <a:latin typeface="Comic Sans MS" panose="030F0702030302020204" pitchFamily="66" charset="0"/>
              </a:rPr>
              <a:t>ISP de nível 2 paga ao ISP nível 1 por conectividade com restante da Internet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</a:pPr>
            <a:r>
              <a:rPr lang="pt-BR" altLang="pt-BR" sz="1800" u="none">
                <a:latin typeface="Comic Sans MS" panose="030F0702030302020204" pitchFamily="66" charset="0"/>
              </a:rPr>
              <a:t>ISP de nível 2 é </a:t>
            </a:r>
            <a:r>
              <a:rPr lang="pt-BR" altLang="pt-BR" sz="1800" i="1" u="none">
                <a:latin typeface="Comic Sans MS" panose="030F0702030302020204" pitchFamily="66" charset="0"/>
              </a:rPr>
              <a:t>cliente </a:t>
            </a:r>
            <a:r>
              <a:rPr lang="pt-BR" altLang="pt-BR" sz="1800" u="none">
                <a:latin typeface="Comic Sans MS" panose="030F0702030302020204" pitchFamily="66" charset="0"/>
              </a:rPr>
              <a:t>do provedor de nível 1</a:t>
            </a:r>
          </a:p>
        </p:txBody>
      </p:sp>
      <p:sp>
        <p:nvSpPr>
          <p:cNvPr id="45" name="Line 57">
            <a:extLst>
              <a:ext uri="{FF2B5EF4-FFF2-40B4-BE49-F238E27FC236}">
                <a16:creationId xmlns:a16="http://schemas.microsoft.com/office/drawing/2014/main" id="{F20B2AB1-BE9D-4E4A-8B3F-236183DE7E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6803" y="4210021"/>
            <a:ext cx="160655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" name="Line 58">
            <a:extLst>
              <a:ext uri="{FF2B5EF4-FFF2-40B4-BE49-F238E27FC236}">
                <a16:creationId xmlns:a16="http://schemas.microsoft.com/office/drawing/2014/main" id="{ABB76429-0F08-4FDF-ADB6-307DC6E095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9503" y="4241771"/>
            <a:ext cx="5715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47" name="Group 77">
            <a:extLst>
              <a:ext uri="{FF2B5EF4-FFF2-40B4-BE49-F238E27FC236}">
                <a16:creationId xmlns:a16="http://schemas.microsoft.com/office/drawing/2014/main" id="{01DC62FF-3B1E-42A8-ACF9-548C9C8B78BF}"/>
              </a:ext>
            </a:extLst>
          </p:cNvPr>
          <p:cNvGrpSpPr>
            <a:grpSpLocks/>
          </p:cNvGrpSpPr>
          <p:nvPr/>
        </p:nvGrpSpPr>
        <p:grpSpPr bwMode="auto">
          <a:xfrm>
            <a:off x="6410503" y="3432146"/>
            <a:ext cx="2705100" cy="2136775"/>
            <a:chOff x="3992" y="1902"/>
            <a:chExt cx="1704" cy="1346"/>
          </a:xfrm>
        </p:grpSpPr>
        <p:sp>
          <p:nvSpPr>
            <p:cNvPr id="48" name="Oval 67">
              <a:extLst>
                <a:ext uri="{FF2B5EF4-FFF2-40B4-BE49-F238E27FC236}">
                  <a16:creationId xmlns:a16="http://schemas.microsoft.com/office/drawing/2014/main" id="{64E60927-3AC0-4D8C-BD87-A347B5B7F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" y="2320"/>
              <a:ext cx="96" cy="1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64">
              <a:extLst>
                <a:ext uri="{FF2B5EF4-FFF2-40B4-BE49-F238E27FC236}">
                  <a16:creationId xmlns:a16="http://schemas.microsoft.com/office/drawing/2014/main" id="{6251E4AA-BCBC-488A-B984-D1CEC2C1F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4" y="1902"/>
              <a:ext cx="1132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800" u="none">
                  <a:latin typeface="Comic Sans MS" panose="030F0702030302020204" pitchFamily="66" charset="0"/>
                </a:rPr>
                <a:t>ISPs de nível 2 também olham privadamente uns para os outros.</a:t>
              </a:r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20AC6ED7-339C-4EE6-AAA0-A5DD88E40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144"/>
              <a:ext cx="96" cy="1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51" name="Line 69">
              <a:extLst>
                <a:ext uri="{FF2B5EF4-FFF2-40B4-BE49-F238E27FC236}">
                  <a16:creationId xmlns:a16="http://schemas.microsoft.com/office/drawing/2014/main" id="{9346AE4E-F2B7-4E0C-A3F7-F14C6FEDD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4" y="2408"/>
              <a:ext cx="552" cy="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Line 72">
              <a:extLst>
                <a:ext uri="{FF2B5EF4-FFF2-40B4-BE49-F238E27FC236}">
                  <a16:creationId xmlns:a16="http://schemas.microsoft.com/office/drawing/2014/main" id="{054F6F5C-D067-4CB2-800D-B644E5D06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9" y="2166"/>
              <a:ext cx="434" cy="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2856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3342" y="1134588"/>
            <a:ext cx="7818892" cy="497749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ISPs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nível 3 ou maiores</a:t>
            </a:r>
          </a:p>
          <a:p>
            <a:pPr marL="61722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Rede do último salto (acesso), mais próxima dos clientes finais.</a:t>
            </a:r>
          </a:p>
          <a:p>
            <a:pPr marL="274320" lvl="1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lvl="1" indent="0" algn="just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Estrutura da Internet: rede de redes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53" name="Oval 4">
            <a:extLst>
              <a:ext uri="{FF2B5EF4-FFF2-40B4-BE49-F238E27FC236}">
                <a16:creationId xmlns:a16="http://schemas.microsoft.com/office/drawing/2014/main" id="{466F2EFD-66D1-4447-BBD2-00C375972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431" y="4867456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400" u="none">
                <a:solidFill>
                  <a:schemeClr val="bg1"/>
                </a:solidFill>
                <a:latin typeface="Comic Sans MS" panose="030F0702030302020204" pitchFamily="66" charset="0"/>
              </a:rPr>
              <a:t>ISP nível 1</a:t>
            </a:r>
            <a:endParaRPr lang="en-US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54" name="Oval 5">
            <a:extLst>
              <a:ext uri="{FF2B5EF4-FFF2-40B4-BE49-F238E27FC236}">
                <a16:creationId xmlns:a16="http://schemas.microsoft.com/office/drawing/2014/main" id="{C0BAED1A-F97F-4F12-9DC6-F5EF337CB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981" y="3664131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400" u="none">
                <a:solidFill>
                  <a:schemeClr val="bg1"/>
                </a:solidFill>
                <a:latin typeface="Comic Sans MS" panose="030F0702030302020204" pitchFamily="66" charset="0"/>
              </a:rPr>
              <a:t>ISP nível 1</a:t>
            </a:r>
            <a:endParaRPr lang="en-US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55" name="Oval 6">
            <a:extLst>
              <a:ext uri="{FF2B5EF4-FFF2-40B4-BE49-F238E27FC236}">
                <a16:creationId xmlns:a16="http://schemas.microsoft.com/office/drawing/2014/main" id="{DA7FCBED-7202-414A-9A4B-376AAFA3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0981" y="4829356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400" u="none">
                <a:solidFill>
                  <a:schemeClr val="bg1"/>
                </a:solidFill>
                <a:latin typeface="Comic Sans MS" panose="030F0702030302020204" pitchFamily="66" charset="0"/>
              </a:rPr>
              <a:t>ISP nível 1</a:t>
            </a:r>
            <a:endParaRPr lang="en-US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56" name="Oval 7">
            <a:extLst>
              <a:ext uri="{FF2B5EF4-FFF2-40B4-BE49-F238E27FC236}">
                <a16:creationId xmlns:a16="http://schemas.microsoft.com/office/drawing/2014/main" id="{2E22E95D-B506-4303-BE66-1CEF3D69B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656" y="4835706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57" name="Oval 8">
            <a:extLst>
              <a:ext uri="{FF2B5EF4-FFF2-40B4-BE49-F238E27FC236}">
                <a16:creationId xmlns:a16="http://schemas.microsoft.com/office/drawing/2014/main" id="{DD2EB546-2928-4B6D-BFD7-246EE23C7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806" y="4365806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58" name="Oval 9">
            <a:extLst>
              <a:ext uri="{FF2B5EF4-FFF2-40B4-BE49-F238E27FC236}">
                <a16:creationId xmlns:a16="http://schemas.microsoft.com/office/drawing/2014/main" id="{23B32193-1B26-4FA6-80ED-3F686E24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256" y="4391206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59" name="Oval 10">
            <a:extLst>
              <a:ext uri="{FF2B5EF4-FFF2-40B4-BE49-F238E27FC236}">
                <a16:creationId xmlns:a16="http://schemas.microsoft.com/office/drawing/2014/main" id="{FCFB04E1-1F65-4FE0-AD48-9CBFEDA0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356" y="4848406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60" name="Oval 11">
            <a:extLst>
              <a:ext uri="{FF2B5EF4-FFF2-40B4-BE49-F238E27FC236}">
                <a16:creationId xmlns:a16="http://schemas.microsoft.com/office/drawing/2014/main" id="{89FE3EE0-448C-4F66-8FA8-F4D38368A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656" y="5165906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61" name="Oval 12">
            <a:extLst>
              <a:ext uri="{FF2B5EF4-FFF2-40B4-BE49-F238E27FC236}">
                <a16:creationId xmlns:a16="http://schemas.microsoft.com/office/drawing/2014/main" id="{0794DD0C-9591-4D57-9D4C-426EE6762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006" y="5153206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62" name="Line 13">
            <a:extLst>
              <a:ext uri="{FF2B5EF4-FFF2-40B4-BE49-F238E27FC236}">
                <a16:creationId xmlns:a16="http://schemas.microsoft.com/office/drawing/2014/main" id="{2000A4D4-3850-4085-864A-07893ACC8C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181" y="5223056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3" name="Line 14">
            <a:extLst>
              <a:ext uri="{FF2B5EF4-FFF2-40B4-BE49-F238E27FC236}">
                <a16:creationId xmlns:a16="http://schemas.microsoft.com/office/drawing/2014/main" id="{44C7FA8E-0C6D-4F10-BA82-76BD94BB1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8756" y="4480106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4" name="Line 15">
            <a:extLst>
              <a:ext uri="{FF2B5EF4-FFF2-40B4-BE49-F238E27FC236}">
                <a16:creationId xmlns:a16="http://schemas.microsoft.com/office/drawing/2014/main" id="{BA1AC55E-CDA5-46B8-980E-5058DDCC32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5781" y="4511856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65" name="Group 22">
            <a:extLst>
              <a:ext uri="{FF2B5EF4-FFF2-40B4-BE49-F238E27FC236}">
                <a16:creationId xmlns:a16="http://schemas.microsoft.com/office/drawing/2014/main" id="{CEC24878-9667-42F0-A4BF-C6F9331A14E4}"/>
              </a:ext>
            </a:extLst>
          </p:cNvPr>
          <p:cNvGrpSpPr>
            <a:grpSpLocks/>
          </p:cNvGrpSpPr>
          <p:nvPr/>
        </p:nvGrpSpPr>
        <p:grpSpPr bwMode="auto">
          <a:xfrm>
            <a:off x="2736656" y="3270431"/>
            <a:ext cx="6219825" cy="2838450"/>
            <a:chOff x="1226" y="2070"/>
            <a:chExt cx="3918" cy="1788"/>
          </a:xfrm>
        </p:grpSpPr>
        <p:grpSp>
          <p:nvGrpSpPr>
            <p:cNvPr id="66" name="Group 23">
              <a:extLst>
                <a:ext uri="{FF2B5EF4-FFF2-40B4-BE49-F238E27FC236}">
                  <a16:creationId xmlns:a16="http://schemas.microsoft.com/office/drawing/2014/main" id="{5E495769-39BA-42B3-A45B-FDC51A0372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86" name="Oval 24">
                <a:extLst>
                  <a:ext uri="{FF2B5EF4-FFF2-40B4-BE49-F238E27FC236}">
                    <a16:creationId xmlns:a16="http://schemas.microsoft.com/office/drawing/2014/main" id="{44E3ACCE-1BDA-4057-800B-25A1AE5AE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" name="Text Box 25">
                <a:extLst>
                  <a:ext uri="{FF2B5EF4-FFF2-40B4-BE49-F238E27FC236}">
                    <a16:creationId xmlns:a16="http://schemas.microsoft.com/office/drawing/2014/main" id="{9D37313A-3CE5-474C-B38B-74E6D5BE6F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1800" u="none">
                    <a:latin typeface="Comic Sans MS" panose="030F0702030302020204" pitchFamily="66" charset="0"/>
                  </a:rPr>
                  <a:t>ISP nível 2</a:t>
                </a: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" name="Oval 26">
                <a:extLst>
                  <a:ext uri="{FF2B5EF4-FFF2-40B4-BE49-F238E27FC236}">
                    <a16:creationId xmlns:a16="http://schemas.microsoft.com/office/drawing/2014/main" id="{2B7BAB11-020B-40C7-BFA6-84059FE64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7" name="Group 27">
              <a:extLst>
                <a:ext uri="{FF2B5EF4-FFF2-40B4-BE49-F238E27FC236}">
                  <a16:creationId xmlns:a16="http://schemas.microsoft.com/office/drawing/2014/main" id="{068927B2-4AF6-4CF7-B9A3-5DE1C04609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83" name="Oval 28">
                <a:extLst>
                  <a:ext uri="{FF2B5EF4-FFF2-40B4-BE49-F238E27FC236}">
                    <a16:creationId xmlns:a16="http://schemas.microsoft.com/office/drawing/2014/main" id="{D52AB063-E0A6-42F4-9654-9F252B0C8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" name="Text Box 29">
                <a:extLst>
                  <a:ext uri="{FF2B5EF4-FFF2-40B4-BE49-F238E27FC236}">
                    <a16:creationId xmlns:a16="http://schemas.microsoft.com/office/drawing/2014/main" id="{CA20077E-0B50-4104-AFEA-2A2374929C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latin typeface="Comic Sans MS" panose="030F0702030302020204" pitchFamily="66" charset="0"/>
                  </a:rPr>
                  <a:t>ISP nível 2</a:t>
                </a:r>
                <a:endParaRPr lang="en-US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" name="Oval 30">
                <a:extLst>
                  <a:ext uri="{FF2B5EF4-FFF2-40B4-BE49-F238E27FC236}">
                    <a16:creationId xmlns:a16="http://schemas.microsoft.com/office/drawing/2014/main" id="{EF101E28-7911-49C7-A67B-FE57A021E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Group 31">
              <a:extLst>
                <a:ext uri="{FF2B5EF4-FFF2-40B4-BE49-F238E27FC236}">
                  <a16:creationId xmlns:a16="http://schemas.microsoft.com/office/drawing/2014/main" id="{4E824D63-3FBD-43FB-857D-BF503B420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80" name="Oval 32">
                <a:extLst>
                  <a:ext uri="{FF2B5EF4-FFF2-40B4-BE49-F238E27FC236}">
                    <a16:creationId xmlns:a16="http://schemas.microsoft.com/office/drawing/2014/main" id="{81E35039-7CD5-41AC-B9EF-EE2E92E30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" name="Text Box 33">
                <a:extLst>
                  <a:ext uri="{FF2B5EF4-FFF2-40B4-BE49-F238E27FC236}">
                    <a16:creationId xmlns:a16="http://schemas.microsoft.com/office/drawing/2014/main" id="{140D56E7-514D-4B5C-8EBB-5FE12DB8C6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latin typeface="Comic Sans MS" panose="030F0702030302020204" pitchFamily="66" charset="0"/>
                  </a:rPr>
                  <a:t>ISP nível 2</a:t>
                </a:r>
                <a:endParaRPr lang="en-US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" name="Oval 34">
                <a:extLst>
                  <a:ext uri="{FF2B5EF4-FFF2-40B4-BE49-F238E27FC236}">
                    <a16:creationId xmlns:a16="http://schemas.microsoft.com/office/drawing/2014/main" id="{A6849FDB-8349-469D-BCE8-46AB49499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Group 35">
              <a:extLst>
                <a:ext uri="{FF2B5EF4-FFF2-40B4-BE49-F238E27FC236}">
                  <a16:creationId xmlns:a16="http://schemas.microsoft.com/office/drawing/2014/main" id="{CE7BBE8E-3828-4114-9695-A0C5BD48E4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77" name="Oval 36">
                <a:extLst>
                  <a:ext uri="{FF2B5EF4-FFF2-40B4-BE49-F238E27FC236}">
                    <a16:creationId xmlns:a16="http://schemas.microsoft.com/office/drawing/2014/main" id="{AC4602A4-A6EB-4312-8DC0-865AA70F4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" name="Text Box 37">
                <a:extLst>
                  <a:ext uri="{FF2B5EF4-FFF2-40B4-BE49-F238E27FC236}">
                    <a16:creationId xmlns:a16="http://schemas.microsoft.com/office/drawing/2014/main" id="{3B84DF28-23C3-449E-B02C-C4A997387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latin typeface="Comic Sans MS" panose="030F0702030302020204" pitchFamily="66" charset="0"/>
                  </a:rPr>
                  <a:t>ISP nível 2</a:t>
                </a:r>
                <a:endParaRPr lang="en-US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" name="Oval 38">
                <a:extLst>
                  <a:ext uri="{FF2B5EF4-FFF2-40B4-BE49-F238E27FC236}">
                    <a16:creationId xmlns:a16="http://schemas.microsoft.com/office/drawing/2014/main" id="{CAB4E18A-AACE-4394-A380-C69D4154A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0" name="Group 39">
              <a:extLst>
                <a:ext uri="{FF2B5EF4-FFF2-40B4-BE49-F238E27FC236}">
                  <a16:creationId xmlns:a16="http://schemas.microsoft.com/office/drawing/2014/main" id="{D1846FE8-92BC-4B2D-9043-CA3CAD6B19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74" name="Oval 40">
                <a:extLst>
                  <a:ext uri="{FF2B5EF4-FFF2-40B4-BE49-F238E27FC236}">
                    <a16:creationId xmlns:a16="http://schemas.microsoft.com/office/drawing/2014/main" id="{BD9E117E-66FA-4521-BC5C-A0B3BF907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" name="Text Box 41">
                <a:extLst>
                  <a:ext uri="{FF2B5EF4-FFF2-40B4-BE49-F238E27FC236}">
                    <a16:creationId xmlns:a16="http://schemas.microsoft.com/office/drawing/2014/main" id="{37C5B2CC-0440-4531-A8F7-39A996B9E0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latin typeface="Comic Sans MS" panose="030F0702030302020204" pitchFamily="66" charset="0"/>
                  </a:rPr>
                  <a:t>ISP nível 2</a:t>
                </a:r>
                <a:endParaRPr lang="en-US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" name="Oval 42">
                <a:extLst>
                  <a:ext uri="{FF2B5EF4-FFF2-40B4-BE49-F238E27FC236}">
                    <a16:creationId xmlns:a16="http://schemas.microsoft.com/office/drawing/2014/main" id="{4A781196-42EF-4C1C-9BB8-EA5BBCE0B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1" name="Oval 43">
              <a:extLst>
                <a:ext uri="{FF2B5EF4-FFF2-40B4-BE49-F238E27FC236}">
                  <a16:creationId xmlns:a16="http://schemas.microsoft.com/office/drawing/2014/main" id="{6005B050-B44B-4581-B7AC-36336C4C5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72" name="Line 44">
              <a:extLst>
                <a:ext uri="{FF2B5EF4-FFF2-40B4-BE49-F238E27FC236}">
                  <a16:creationId xmlns:a16="http://schemas.microsoft.com/office/drawing/2014/main" id="{BBE35B88-E70C-46D5-9A72-90CBAB904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Oval 45">
              <a:extLst>
                <a:ext uri="{FF2B5EF4-FFF2-40B4-BE49-F238E27FC236}">
                  <a16:creationId xmlns:a16="http://schemas.microsoft.com/office/drawing/2014/main" id="{6B54EDB2-AFB7-4789-A7DE-3DBCE2E67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</p:grpSp>
      <p:sp>
        <p:nvSpPr>
          <p:cNvPr id="89" name="Oval 52">
            <a:extLst>
              <a:ext uri="{FF2B5EF4-FFF2-40B4-BE49-F238E27FC236}">
                <a16:creationId xmlns:a16="http://schemas.microsoft.com/office/drawing/2014/main" id="{2A963208-247A-4719-9676-6F577DCDA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681" y="3667306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90" name="Oval 53">
            <a:extLst>
              <a:ext uri="{FF2B5EF4-FFF2-40B4-BE49-F238E27FC236}">
                <a16:creationId xmlns:a16="http://schemas.microsoft.com/office/drawing/2014/main" id="{2C5E79D4-39B4-4E10-8EF6-8C749A4F0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881" y="4975406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91" name="Line 54">
            <a:extLst>
              <a:ext uri="{FF2B5EF4-FFF2-40B4-BE49-F238E27FC236}">
                <a16:creationId xmlns:a16="http://schemas.microsoft.com/office/drawing/2014/main" id="{946A9563-FBF9-4D18-B192-182A312D9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1981" y="3807006"/>
            <a:ext cx="87630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70B7078-260B-4586-A09D-A2AA4EC7399A}"/>
              </a:ext>
            </a:extLst>
          </p:cNvPr>
          <p:cNvGrpSpPr>
            <a:grpSpLocks/>
          </p:cNvGrpSpPr>
          <p:nvPr/>
        </p:nvGrpSpPr>
        <p:grpSpPr bwMode="auto">
          <a:xfrm>
            <a:off x="2330256" y="2457631"/>
            <a:ext cx="6823075" cy="4162425"/>
            <a:chOff x="970" y="1558"/>
            <a:chExt cx="4298" cy="2622"/>
          </a:xfrm>
        </p:grpSpPr>
        <p:grpSp>
          <p:nvGrpSpPr>
            <p:cNvPr id="93" name="Group 62">
              <a:extLst>
                <a:ext uri="{FF2B5EF4-FFF2-40B4-BE49-F238E27FC236}">
                  <a16:creationId xmlns:a16="http://schemas.microsoft.com/office/drawing/2014/main" id="{94EECCB0-39C6-4B1B-9DFB-B9BFF665A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2" y="1686"/>
              <a:ext cx="666" cy="438"/>
              <a:chOff x="4314" y="1086"/>
              <a:chExt cx="666" cy="438"/>
            </a:xfrm>
          </p:grpSpPr>
          <p:sp>
            <p:nvSpPr>
              <p:cNvPr id="118" name="Oval 63">
                <a:extLst>
                  <a:ext uri="{FF2B5EF4-FFF2-40B4-BE49-F238E27FC236}">
                    <a16:creationId xmlns:a16="http://schemas.microsoft.com/office/drawing/2014/main" id="{36968FE1-D740-41EB-8645-C21B9D47A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9" name="Text Box 64">
                <a:extLst>
                  <a:ext uri="{FF2B5EF4-FFF2-40B4-BE49-F238E27FC236}">
                    <a16:creationId xmlns:a16="http://schemas.microsoft.com/office/drawing/2014/main" id="{1BD312CA-0ACD-4B50-80CC-0F85568259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5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latin typeface="Comic Sans MS" panose="030F0702030302020204" pitchFamily="66" charset="0"/>
                  </a:rPr>
                  <a:t>ISP</a:t>
                </a:r>
                <a:br>
                  <a:rPr lang="en-US" altLang="pt-BR" sz="1800" u="none">
                    <a:latin typeface="Comic Sans MS" panose="030F0702030302020204" pitchFamily="66" charset="0"/>
                  </a:rPr>
                </a:br>
                <a:r>
                  <a:rPr lang="en-US" altLang="pt-BR" sz="1800" u="none">
                    <a:latin typeface="Comic Sans MS" panose="030F0702030302020204" pitchFamily="66" charset="0"/>
                  </a:rPr>
                  <a:t>local</a:t>
                </a:r>
                <a:endParaRPr lang="en-US" altLang="pt-BR" sz="2400" u="none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4" name="Group 65">
              <a:extLst>
                <a:ext uri="{FF2B5EF4-FFF2-40B4-BE49-F238E27FC236}">
                  <a16:creationId xmlns:a16="http://schemas.microsoft.com/office/drawing/2014/main" id="{05112A92-947C-4093-92C4-0BA82CA1C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" y="1782"/>
              <a:ext cx="666" cy="438"/>
              <a:chOff x="4314" y="1086"/>
              <a:chExt cx="666" cy="438"/>
            </a:xfrm>
          </p:grpSpPr>
          <p:sp>
            <p:nvSpPr>
              <p:cNvPr id="116" name="Oval 66">
                <a:extLst>
                  <a:ext uri="{FF2B5EF4-FFF2-40B4-BE49-F238E27FC236}">
                    <a16:creationId xmlns:a16="http://schemas.microsoft.com/office/drawing/2014/main" id="{18F475C9-B4AD-4874-8AFD-7D5D0BBF7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7" name="Text Box 67">
                <a:extLst>
                  <a:ext uri="{FF2B5EF4-FFF2-40B4-BE49-F238E27FC236}">
                    <a16:creationId xmlns:a16="http://schemas.microsoft.com/office/drawing/2014/main" id="{4760A8AE-61E6-4BFC-AF38-4F4FBF539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5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latin typeface="Comic Sans MS" panose="030F0702030302020204" pitchFamily="66" charset="0"/>
                  </a:rPr>
                  <a:t>ISP</a:t>
                </a:r>
                <a:br>
                  <a:rPr lang="en-US" altLang="pt-BR" sz="1800" u="none">
                    <a:latin typeface="Comic Sans MS" panose="030F0702030302020204" pitchFamily="66" charset="0"/>
                  </a:rPr>
                </a:br>
                <a:r>
                  <a:rPr lang="en-US" altLang="pt-BR" sz="1800" u="none">
                    <a:latin typeface="Comic Sans MS" panose="030F0702030302020204" pitchFamily="66" charset="0"/>
                  </a:rPr>
                  <a:t>local</a:t>
                </a:r>
                <a:endParaRPr lang="en-US" altLang="pt-BR" sz="2400" u="none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5" name="Group 59">
              <a:extLst>
                <a:ext uri="{FF2B5EF4-FFF2-40B4-BE49-F238E27FC236}">
                  <a16:creationId xmlns:a16="http://schemas.microsoft.com/office/drawing/2014/main" id="{AA8CE9B6-C5E8-4051-A70E-7999532D7A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4" y="1774"/>
              <a:ext cx="666" cy="438"/>
              <a:chOff x="4314" y="1086"/>
              <a:chExt cx="666" cy="438"/>
            </a:xfrm>
          </p:grpSpPr>
          <p:sp>
            <p:nvSpPr>
              <p:cNvPr id="114" name="Oval 60">
                <a:extLst>
                  <a:ext uri="{FF2B5EF4-FFF2-40B4-BE49-F238E27FC236}">
                    <a16:creationId xmlns:a16="http://schemas.microsoft.com/office/drawing/2014/main" id="{DDDBE591-B611-4120-89C6-9BFB05DF4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5" name="Text Box 61">
                <a:extLst>
                  <a:ext uri="{FF2B5EF4-FFF2-40B4-BE49-F238E27FC236}">
                    <a16:creationId xmlns:a16="http://schemas.microsoft.com/office/drawing/2014/main" id="{1F38B683-EFF2-4956-9665-0DF643B38A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5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latin typeface="Comic Sans MS" panose="030F0702030302020204" pitchFamily="66" charset="0"/>
                  </a:rPr>
                  <a:t>ISP</a:t>
                </a:r>
                <a:br>
                  <a:rPr lang="en-US" altLang="pt-BR" sz="1800" u="none">
                    <a:latin typeface="Comic Sans MS" panose="030F0702030302020204" pitchFamily="66" charset="0"/>
                  </a:rPr>
                </a:br>
                <a:r>
                  <a:rPr lang="en-US" altLang="pt-BR" sz="1800" u="none">
                    <a:latin typeface="Comic Sans MS" panose="030F0702030302020204" pitchFamily="66" charset="0"/>
                  </a:rPr>
                  <a:t>local</a:t>
                </a:r>
                <a:endParaRPr lang="en-US" altLang="pt-BR" sz="2400" u="none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6" name="Group 71">
              <a:extLst>
                <a:ext uri="{FF2B5EF4-FFF2-40B4-BE49-F238E27FC236}">
                  <a16:creationId xmlns:a16="http://schemas.microsoft.com/office/drawing/2014/main" id="{F7872369-C61E-41A8-AABA-BB2E99AE8A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0" y="3702"/>
              <a:ext cx="666" cy="438"/>
              <a:chOff x="4314" y="1086"/>
              <a:chExt cx="666" cy="438"/>
            </a:xfrm>
          </p:grpSpPr>
          <p:sp>
            <p:nvSpPr>
              <p:cNvPr id="112" name="Oval 72">
                <a:extLst>
                  <a:ext uri="{FF2B5EF4-FFF2-40B4-BE49-F238E27FC236}">
                    <a16:creationId xmlns:a16="http://schemas.microsoft.com/office/drawing/2014/main" id="{B4022F57-E50E-4918-9DF6-14540B26F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" name="Text Box 73">
                <a:extLst>
                  <a:ext uri="{FF2B5EF4-FFF2-40B4-BE49-F238E27FC236}">
                    <a16:creationId xmlns:a16="http://schemas.microsoft.com/office/drawing/2014/main" id="{01854F45-24B6-45AB-9FD0-8D32B1C513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5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latin typeface="Comic Sans MS" panose="030F0702030302020204" pitchFamily="66" charset="0"/>
                  </a:rPr>
                  <a:t>ISP</a:t>
                </a:r>
                <a:br>
                  <a:rPr lang="en-US" altLang="pt-BR" sz="1800" u="none">
                    <a:latin typeface="Comic Sans MS" panose="030F0702030302020204" pitchFamily="66" charset="0"/>
                  </a:rPr>
                </a:br>
                <a:r>
                  <a:rPr lang="en-US" altLang="pt-BR" sz="1800" u="none">
                    <a:latin typeface="Comic Sans MS" panose="030F0702030302020204" pitchFamily="66" charset="0"/>
                  </a:rPr>
                  <a:t>local</a:t>
                </a:r>
                <a:endParaRPr lang="en-US" altLang="pt-BR" sz="2400" u="none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7" name="Group 74">
              <a:extLst>
                <a:ext uri="{FF2B5EF4-FFF2-40B4-BE49-F238E27FC236}">
                  <a16:creationId xmlns:a16="http://schemas.microsoft.com/office/drawing/2014/main" id="{38177515-03D5-4928-8E19-DB6DD8E893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6" y="1558"/>
              <a:ext cx="666" cy="438"/>
              <a:chOff x="4314" y="1086"/>
              <a:chExt cx="666" cy="438"/>
            </a:xfrm>
          </p:grpSpPr>
          <p:sp>
            <p:nvSpPr>
              <p:cNvPr id="110" name="Oval 75">
                <a:extLst>
                  <a:ext uri="{FF2B5EF4-FFF2-40B4-BE49-F238E27FC236}">
                    <a16:creationId xmlns:a16="http://schemas.microsoft.com/office/drawing/2014/main" id="{BABDFEC3-350D-46A1-B6F8-882BF0431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1" name="Text Box 76">
                <a:extLst>
                  <a:ext uri="{FF2B5EF4-FFF2-40B4-BE49-F238E27FC236}">
                    <a16:creationId xmlns:a16="http://schemas.microsoft.com/office/drawing/2014/main" id="{6AB48DC1-AF1A-45BB-B540-A4F8B791EA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5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latin typeface="Comic Sans MS" panose="030F0702030302020204" pitchFamily="66" charset="0"/>
                  </a:rPr>
                  <a:t>ISP</a:t>
                </a:r>
                <a:br>
                  <a:rPr lang="en-US" altLang="pt-BR" sz="1800" u="none">
                    <a:latin typeface="Comic Sans MS" panose="030F0702030302020204" pitchFamily="66" charset="0"/>
                  </a:rPr>
                </a:br>
                <a:r>
                  <a:rPr lang="en-US" altLang="pt-BR" sz="1800" u="none">
                    <a:latin typeface="Comic Sans MS" panose="030F0702030302020204" pitchFamily="66" charset="0"/>
                  </a:rPr>
                  <a:t>local</a:t>
                </a:r>
                <a:endParaRPr lang="en-US" altLang="pt-BR" sz="2400" u="none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8" name="Group 68">
              <a:extLst>
                <a:ext uri="{FF2B5EF4-FFF2-40B4-BE49-F238E27FC236}">
                  <a16:creationId xmlns:a16="http://schemas.microsoft.com/office/drawing/2014/main" id="{05A030A2-277D-4EFA-8B9C-A831E84DD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710"/>
              <a:ext cx="666" cy="438"/>
              <a:chOff x="4314" y="1086"/>
              <a:chExt cx="666" cy="438"/>
            </a:xfrm>
          </p:grpSpPr>
          <p:sp>
            <p:nvSpPr>
              <p:cNvPr id="108" name="Oval 69">
                <a:extLst>
                  <a:ext uri="{FF2B5EF4-FFF2-40B4-BE49-F238E27FC236}">
                    <a16:creationId xmlns:a16="http://schemas.microsoft.com/office/drawing/2014/main" id="{92E2F714-EC8A-4289-BE81-BBB347D75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9" name="Text Box 70">
                <a:extLst>
                  <a:ext uri="{FF2B5EF4-FFF2-40B4-BE49-F238E27FC236}">
                    <a16:creationId xmlns:a16="http://schemas.microsoft.com/office/drawing/2014/main" id="{11FF7EBD-5523-47DE-BDB2-567EFDD80B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1106"/>
                <a:ext cx="55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latin typeface="Comic Sans MS" panose="030F0702030302020204" pitchFamily="66" charset="0"/>
                  </a:rPr>
                  <a:t>ISP</a:t>
                </a:r>
                <a:br>
                  <a:rPr lang="en-US" altLang="pt-BR" sz="1800" u="none">
                    <a:latin typeface="Comic Sans MS" panose="030F0702030302020204" pitchFamily="66" charset="0"/>
                  </a:rPr>
                </a:br>
                <a:r>
                  <a:rPr lang="en-US" altLang="pt-BR" sz="1800" u="none">
                    <a:latin typeface="Comic Sans MS" panose="030F0702030302020204" pitchFamily="66" charset="0"/>
                  </a:rPr>
                  <a:t>nível 3</a:t>
                </a:r>
                <a:endParaRPr lang="en-US" altLang="pt-BR" sz="2400" u="none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Group 77">
              <a:extLst>
                <a:ext uri="{FF2B5EF4-FFF2-40B4-BE49-F238E27FC236}">
                  <a16:creationId xmlns:a16="http://schemas.microsoft.com/office/drawing/2014/main" id="{BF3014A1-6549-4BCE-A12C-229A08C1B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6" y="3742"/>
              <a:ext cx="666" cy="438"/>
              <a:chOff x="4314" y="1086"/>
              <a:chExt cx="666" cy="438"/>
            </a:xfrm>
          </p:grpSpPr>
          <p:sp>
            <p:nvSpPr>
              <p:cNvPr id="106" name="Oval 78">
                <a:extLst>
                  <a:ext uri="{FF2B5EF4-FFF2-40B4-BE49-F238E27FC236}">
                    <a16:creationId xmlns:a16="http://schemas.microsoft.com/office/drawing/2014/main" id="{588ECE45-8794-48FA-9BA0-1922459E4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" name="Text Box 79">
                <a:extLst>
                  <a:ext uri="{FF2B5EF4-FFF2-40B4-BE49-F238E27FC236}">
                    <a16:creationId xmlns:a16="http://schemas.microsoft.com/office/drawing/2014/main" id="{C5CCB9C7-0163-4A08-AC2E-59D274F56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5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latin typeface="Comic Sans MS" panose="030F0702030302020204" pitchFamily="66" charset="0"/>
                  </a:rPr>
                  <a:t>ISP</a:t>
                </a:r>
                <a:br>
                  <a:rPr lang="en-US" altLang="pt-BR" sz="1800" u="none">
                    <a:latin typeface="Comic Sans MS" panose="030F0702030302020204" pitchFamily="66" charset="0"/>
                  </a:rPr>
                </a:br>
                <a:r>
                  <a:rPr lang="en-US" altLang="pt-BR" sz="1800" u="none">
                    <a:latin typeface="Comic Sans MS" panose="030F0702030302020204" pitchFamily="66" charset="0"/>
                  </a:rPr>
                  <a:t>local</a:t>
                </a:r>
                <a:endParaRPr lang="en-US" altLang="pt-BR" sz="2400" u="none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0" name="Group 80">
              <a:extLst>
                <a:ext uri="{FF2B5EF4-FFF2-40B4-BE49-F238E27FC236}">
                  <a16:creationId xmlns:a16="http://schemas.microsoft.com/office/drawing/2014/main" id="{A0CCFF8D-C041-428F-B280-1AAE81F2F0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8" y="3742"/>
              <a:ext cx="666" cy="438"/>
              <a:chOff x="4314" y="1086"/>
              <a:chExt cx="666" cy="438"/>
            </a:xfrm>
          </p:grpSpPr>
          <p:sp>
            <p:nvSpPr>
              <p:cNvPr id="104" name="Oval 81">
                <a:extLst>
                  <a:ext uri="{FF2B5EF4-FFF2-40B4-BE49-F238E27FC236}">
                    <a16:creationId xmlns:a16="http://schemas.microsoft.com/office/drawing/2014/main" id="{3A9AD222-A94C-4047-A0FE-509AA21C3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" name="Text Box 82">
                <a:extLst>
                  <a:ext uri="{FF2B5EF4-FFF2-40B4-BE49-F238E27FC236}">
                    <a16:creationId xmlns:a16="http://schemas.microsoft.com/office/drawing/2014/main" id="{1B42C5E3-5F30-4153-8970-E52BE5C361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5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latin typeface="Comic Sans MS" panose="030F0702030302020204" pitchFamily="66" charset="0"/>
                  </a:rPr>
                  <a:t>ISP</a:t>
                </a:r>
                <a:br>
                  <a:rPr lang="en-US" altLang="pt-BR" sz="1800" u="none">
                    <a:latin typeface="Comic Sans MS" panose="030F0702030302020204" pitchFamily="66" charset="0"/>
                  </a:rPr>
                </a:br>
                <a:r>
                  <a:rPr lang="en-US" altLang="pt-BR" sz="1800" u="none">
                    <a:latin typeface="Comic Sans MS" panose="030F0702030302020204" pitchFamily="66" charset="0"/>
                  </a:rPr>
                  <a:t>local</a:t>
                </a:r>
                <a:endParaRPr lang="en-US" altLang="pt-BR" sz="2400" u="none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1" name="Group 83">
              <a:extLst>
                <a:ext uri="{FF2B5EF4-FFF2-40B4-BE49-F238E27FC236}">
                  <a16:creationId xmlns:a16="http://schemas.microsoft.com/office/drawing/2014/main" id="{55F03E4B-6A1A-48DF-AD70-BAD8D6010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2" y="3454"/>
              <a:ext cx="666" cy="438"/>
              <a:chOff x="4314" y="1086"/>
              <a:chExt cx="666" cy="438"/>
            </a:xfrm>
          </p:grpSpPr>
          <p:sp>
            <p:nvSpPr>
              <p:cNvPr id="102" name="Oval 84">
                <a:extLst>
                  <a:ext uri="{FF2B5EF4-FFF2-40B4-BE49-F238E27FC236}">
                    <a16:creationId xmlns:a16="http://schemas.microsoft.com/office/drawing/2014/main" id="{BAC08A00-194E-4039-A751-E90E69503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" name="Text Box 85">
                <a:extLst>
                  <a:ext uri="{FF2B5EF4-FFF2-40B4-BE49-F238E27FC236}">
                    <a16:creationId xmlns:a16="http://schemas.microsoft.com/office/drawing/2014/main" id="{393BDDF2-9748-4E13-9936-9CC6F1A36F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5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latin typeface="Comic Sans MS" panose="030F0702030302020204" pitchFamily="66" charset="0"/>
                  </a:rPr>
                  <a:t>ISP</a:t>
                </a:r>
                <a:br>
                  <a:rPr lang="en-US" altLang="pt-BR" sz="1800" u="none">
                    <a:latin typeface="Comic Sans MS" panose="030F0702030302020204" pitchFamily="66" charset="0"/>
                  </a:rPr>
                </a:br>
                <a:r>
                  <a:rPr lang="en-US" altLang="pt-BR" sz="1800" u="none">
                    <a:latin typeface="Comic Sans MS" panose="030F0702030302020204" pitchFamily="66" charset="0"/>
                  </a:rPr>
                  <a:t>local</a:t>
                </a:r>
                <a:endParaRPr lang="en-US" altLang="pt-BR" sz="2400" u="none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" name="Group 90">
            <a:extLst>
              <a:ext uri="{FF2B5EF4-FFF2-40B4-BE49-F238E27FC236}">
                <a16:creationId xmlns:a16="http://schemas.microsoft.com/office/drawing/2014/main" id="{084221E7-D1C0-45B6-AC0B-D29A85DF4209}"/>
              </a:ext>
            </a:extLst>
          </p:cNvPr>
          <p:cNvGrpSpPr>
            <a:grpSpLocks/>
          </p:cNvGrpSpPr>
          <p:nvPr/>
        </p:nvGrpSpPr>
        <p:grpSpPr bwMode="auto">
          <a:xfrm>
            <a:off x="974531" y="3159306"/>
            <a:ext cx="2825750" cy="2819400"/>
            <a:chOff x="116" y="2000"/>
            <a:chExt cx="1780" cy="1776"/>
          </a:xfrm>
        </p:grpSpPr>
        <p:sp>
          <p:nvSpPr>
            <p:cNvPr id="121" name="Text Box 51">
              <a:extLst>
                <a:ext uri="{FF2B5EF4-FFF2-40B4-BE49-F238E27FC236}">
                  <a16:creationId xmlns:a16="http://schemas.microsoft.com/office/drawing/2014/main" id="{E031E37B-CE25-448E-AC1B-A76D8BE5F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" y="2094"/>
              <a:ext cx="1132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800" u="none">
                  <a:latin typeface="Comic Sans MS" panose="030F0702030302020204" pitchFamily="66" charset="0"/>
                </a:rPr>
                <a:t>ISPs locais e de nível 3 são </a:t>
              </a:r>
              <a:r>
                <a:rPr lang="pt-BR" altLang="pt-BR" sz="1800" i="1" u="none">
                  <a:latin typeface="Comic Sans MS" panose="030F0702030302020204" pitchFamily="66" charset="0"/>
                </a:rPr>
                <a:t>clientes </a:t>
              </a:r>
              <a:r>
                <a:rPr lang="pt-BR" altLang="pt-BR" sz="1800" u="none">
                  <a:latin typeface="Comic Sans MS" panose="030F0702030302020204" pitchFamily="66" charset="0"/>
                </a:rPr>
                <a:t>de ISPs de camada mais alta conectando-os ao restante da Internet</a:t>
              </a:r>
            </a:p>
          </p:txBody>
        </p:sp>
        <p:sp>
          <p:nvSpPr>
            <p:cNvPr id="122" name="Line 86">
              <a:extLst>
                <a:ext uri="{FF2B5EF4-FFF2-40B4-BE49-F238E27FC236}">
                  <a16:creationId xmlns:a16="http://schemas.microsoft.com/office/drawing/2014/main" id="{D07056F1-BF7E-433A-8CF8-4847953598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2" y="2008"/>
              <a:ext cx="344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" name="Line 87">
              <a:extLst>
                <a:ext uri="{FF2B5EF4-FFF2-40B4-BE49-F238E27FC236}">
                  <a16:creationId xmlns:a16="http://schemas.microsoft.com/office/drawing/2014/main" id="{4E975D89-DA28-4048-AA96-EFB25C4586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" y="2000"/>
              <a:ext cx="664" cy="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" name="Line 88">
              <a:extLst>
                <a:ext uri="{FF2B5EF4-FFF2-40B4-BE49-F238E27FC236}">
                  <a16:creationId xmlns:a16="http://schemas.microsoft.com/office/drawing/2014/main" id="{88B0A4A4-6241-4B9C-9540-9B476E379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3" y="2744"/>
              <a:ext cx="95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" name="Line 89">
              <a:extLst>
                <a:ext uri="{FF2B5EF4-FFF2-40B4-BE49-F238E27FC236}">
                  <a16:creationId xmlns:a16="http://schemas.microsoft.com/office/drawing/2014/main" id="{6DFE4A84-8336-4B91-A448-ED4FD79E4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" y="2739"/>
              <a:ext cx="822" cy="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4341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3342" y="1134588"/>
            <a:ext cx="7818892" cy="497749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Um pacote passa por muitas redes!</a:t>
            </a:r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Estrutura da Internet: rede de redes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126" name="Oval 4">
            <a:extLst>
              <a:ext uri="{FF2B5EF4-FFF2-40B4-BE49-F238E27FC236}">
                <a16:creationId xmlns:a16="http://schemas.microsoft.com/office/drawing/2014/main" id="{1B147AA4-0D28-474E-A007-CB130D43B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376" y="4577494"/>
            <a:ext cx="1863725" cy="790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400" u="none">
                <a:solidFill>
                  <a:schemeClr val="bg1"/>
                </a:solidFill>
                <a:latin typeface="Comic Sans MS" panose="030F0702030302020204" pitchFamily="66" charset="0"/>
              </a:rPr>
              <a:t>ISP nível 1</a:t>
            </a:r>
            <a:endParaRPr lang="en-US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27" name="Oval 5">
            <a:extLst>
              <a:ext uri="{FF2B5EF4-FFF2-40B4-BE49-F238E27FC236}">
                <a16:creationId xmlns:a16="http://schemas.microsoft.com/office/drawing/2014/main" id="{6C9B2260-8744-4D06-80A4-4CB6C3980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926" y="3374169"/>
            <a:ext cx="1863725" cy="790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400" u="none">
                <a:solidFill>
                  <a:schemeClr val="bg1"/>
                </a:solidFill>
                <a:latin typeface="Comic Sans MS" panose="030F0702030302020204" pitchFamily="66" charset="0"/>
              </a:rPr>
              <a:t>ISP nível 1</a:t>
            </a:r>
            <a:endParaRPr lang="en-US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28" name="Oval 6">
            <a:extLst>
              <a:ext uri="{FF2B5EF4-FFF2-40B4-BE49-F238E27FC236}">
                <a16:creationId xmlns:a16="http://schemas.microsoft.com/office/drawing/2014/main" id="{A2E58967-3949-437B-BCCD-01A8FAC2C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926" y="4539394"/>
            <a:ext cx="1863725" cy="790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400" u="none">
                <a:solidFill>
                  <a:schemeClr val="bg1"/>
                </a:solidFill>
                <a:latin typeface="Comic Sans MS" panose="030F0702030302020204" pitchFamily="66" charset="0"/>
              </a:rPr>
              <a:t>ISP nível 1</a:t>
            </a:r>
            <a:endParaRPr lang="en-US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29" name="Oval 7">
            <a:extLst>
              <a:ext uri="{FF2B5EF4-FFF2-40B4-BE49-F238E27FC236}">
                <a16:creationId xmlns:a16="http://schemas.microsoft.com/office/drawing/2014/main" id="{E60BEB11-818F-4F0E-9B3C-56E68D1C5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601" y="4545744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30" name="Oval 8">
            <a:extLst>
              <a:ext uri="{FF2B5EF4-FFF2-40B4-BE49-F238E27FC236}">
                <a16:creationId xmlns:a16="http://schemas.microsoft.com/office/drawing/2014/main" id="{05D8901E-0927-4D12-B40A-34A30372A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751" y="4075844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31" name="Oval 9">
            <a:extLst>
              <a:ext uri="{FF2B5EF4-FFF2-40B4-BE49-F238E27FC236}">
                <a16:creationId xmlns:a16="http://schemas.microsoft.com/office/drawing/2014/main" id="{8DB16892-B71C-4057-8D07-948AD870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201" y="4101244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32" name="Oval 10">
            <a:extLst>
              <a:ext uri="{FF2B5EF4-FFF2-40B4-BE49-F238E27FC236}">
                <a16:creationId xmlns:a16="http://schemas.microsoft.com/office/drawing/2014/main" id="{F5452DED-A37C-4A7C-8F80-48E0B4525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301" y="4558444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33" name="Oval 11">
            <a:extLst>
              <a:ext uri="{FF2B5EF4-FFF2-40B4-BE49-F238E27FC236}">
                <a16:creationId xmlns:a16="http://schemas.microsoft.com/office/drawing/2014/main" id="{90706460-BAD3-4AFF-8744-6156D96C9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601" y="4875944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34" name="Oval 12">
            <a:extLst>
              <a:ext uri="{FF2B5EF4-FFF2-40B4-BE49-F238E27FC236}">
                <a16:creationId xmlns:a16="http://schemas.microsoft.com/office/drawing/2014/main" id="{AF661934-63B1-4F29-B930-603DFA92C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951" y="4863244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35" name="Line 13">
            <a:extLst>
              <a:ext uri="{FF2B5EF4-FFF2-40B4-BE49-F238E27FC236}">
                <a16:creationId xmlns:a16="http://schemas.microsoft.com/office/drawing/2014/main" id="{5AAC50A0-3AF2-474A-81B6-FD4CEE9FC0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7126" y="4933094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6" name="Line 14">
            <a:extLst>
              <a:ext uri="{FF2B5EF4-FFF2-40B4-BE49-F238E27FC236}">
                <a16:creationId xmlns:a16="http://schemas.microsoft.com/office/drawing/2014/main" id="{1D80FC30-3796-4F7D-9804-AD8407C8C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6701" y="4190144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7" name="Line 15">
            <a:extLst>
              <a:ext uri="{FF2B5EF4-FFF2-40B4-BE49-F238E27FC236}">
                <a16:creationId xmlns:a16="http://schemas.microsoft.com/office/drawing/2014/main" id="{5B94F832-AD7E-4B0B-8E2E-ECB4E0765B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83726" y="4221894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38" name="Group 22">
            <a:extLst>
              <a:ext uri="{FF2B5EF4-FFF2-40B4-BE49-F238E27FC236}">
                <a16:creationId xmlns:a16="http://schemas.microsoft.com/office/drawing/2014/main" id="{63ADDAC7-B5BD-4AA0-B0C7-FB31D1671FD5}"/>
              </a:ext>
            </a:extLst>
          </p:cNvPr>
          <p:cNvGrpSpPr>
            <a:grpSpLocks/>
          </p:cNvGrpSpPr>
          <p:nvPr/>
        </p:nvGrpSpPr>
        <p:grpSpPr bwMode="auto">
          <a:xfrm>
            <a:off x="1794601" y="2980469"/>
            <a:ext cx="6219825" cy="2838450"/>
            <a:chOff x="1226" y="2070"/>
            <a:chExt cx="3918" cy="1788"/>
          </a:xfrm>
        </p:grpSpPr>
        <p:grpSp>
          <p:nvGrpSpPr>
            <p:cNvPr id="139" name="Group 23">
              <a:extLst>
                <a:ext uri="{FF2B5EF4-FFF2-40B4-BE49-F238E27FC236}">
                  <a16:creationId xmlns:a16="http://schemas.microsoft.com/office/drawing/2014/main" id="{6D8797C0-D78A-4227-BB6F-4D74C576E6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159" name="Oval 24">
                <a:extLst>
                  <a:ext uri="{FF2B5EF4-FFF2-40B4-BE49-F238E27FC236}">
                    <a16:creationId xmlns:a16="http://schemas.microsoft.com/office/drawing/2014/main" id="{E0BEF7CE-6BB3-4E0F-9F82-91B14682E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0" name="Text Box 25">
                <a:extLst>
                  <a:ext uri="{FF2B5EF4-FFF2-40B4-BE49-F238E27FC236}">
                    <a16:creationId xmlns:a16="http://schemas.microsoft.com/office/drawing/2014/main" id="{12E82899-2F27-44C7-A55B-0828EFA9DB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solidFill>
                      <a:schemeClr val="folHlink"/>
                    </a:solidFill>
                    <a:latin typeface="Comic Sans MS" panose="030F0702030302020204" pitchFamily="66" charset="0"/>
                  </a:rPr>
                  <a:t>ISP nível 2</a:t>
                </a:r>
                <a:endParaRPr lang="en-US" altLang="pt-BR" sz="2400" u="none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" name="Oval 26">
                <a:extLst>
                  <a:ext uri="{FF2B5EF4-FFF2-40B4-BE49-F238E27FC236}">
                    <a16:creationId xmlns:a16="http://schemas.microsoft.com/office/drawing/2014/main" id="{B9113265-5677-470A-BF1C-2E2A2EFEC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0" name="Group 27">
              <a:extLst>
                <a:ext uri="{FF2B5EF4-FFF2-40B4-BE49-F238E27FC236}">
                  <a16:creationId xmlns:a16="http://schemas.microsoft.com/office/drawing/2014/main" id="{7BF14F00-722A-4595-AE38-6F71CDE33F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156" name="Oval 28">
                <a:extLst>
                  <a:ext uri="{FF2B5EF4-FFF2-40B4-BE49-F238E27FC236}">
                    <a16:creationId xmlns:a16="http://schemas.microsoft.com/office/drawing/2014/main" id="{D8631545-133A-4AA8-8270-8253A491C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7" name="Text Box 29">
                <a:extLst>
                  <a:ext uri="{FF2B5EF4-FFF2-40B4-BE49-F238E27FC236}">
                    <a16:creationId xmlns:a16="http://schemas.microsoft.com/office/drawing/2014/main" id="{E84761FC-C33C-4A10-8C21-5BDE886F14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solidFill>
                      <a:schemeClr val="folHlink"/>
                    </a:solidFill>
                    <a:latin typeface="Comic Sans MS" panose="030F0702030302020204" pitchFamily="66" charset="0"/>
                  </a:rPr>
                  <a:t>ISP nível 2</a:t>
                </a:r>
                <a:endParaRPr lang="en-US" altLang="pt-BR" sz="2400" u="none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8" name="Oval 30">
                <a:extLst>
                  <a:ext uri="{FF2B5EF4-FFF2-40B4-BE49-F238E27FC236}">
                    <a16:creationId xmlns:a16="http://schemas.microsoft.com/office/drawing/2014/main" id="{645F25BA-88F3-4841-AE9C-355AB37E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1" name="Group 31">
              <a:extLst>
                <a:ext uri="{FF2B5EF4-FFF2-40B4-BE49-F238E27FC236}">
                  <a16:creationId xmlns:a16="http://schemas.microsoft.com/office/drawing/2014/main" id="{C3A3F4F1-D38C-4D5A-8817-8212A1E15C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153" name="Oval 32">
                <a:extLst>
                  <a:ext uri="{FF2B5EF4-FFF2-40B4-BE49-F238E27FC236}">
                    <a16:creationId xmlns:a16="http://schemas.microsoft.com/office/drawing/2014/main" id="{D1E94EC3-3DA2-4148-BAE5-91837A196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" name="Text Box 33">
                <a:extLst>
                  <a:ext uri="{FF2B5EF4-FFF2-40B4-BE49-F238E27FC236}">
                    <a16:creationId xmlns:a16="http://schemas.microsoft.com/office/drawing/2014/main" id="{78BCC6F1-90E6-4CA1-BAB3-177E12E774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solidFill>
                      <a:schemeClr val="folHlink"/>
                    </a:solidFill>
                    <a:latin typeface="Comic Sans MS" panose="030F0702030302020204" pitchFamily="66" charset="0"/>
                  </a:rPr>
                  <a:t>ISP nível 2</a:t>
                </a:r>
                <a:endParaRPr lang="en-US" altLang="pt-BR" sz="2400" u="none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" name="Oval 34">
                <a:extLst>
                  <a:ext uri="{FF2B5EF4-FFF2-40B4-BE49-F238E27FC236}">
                    <a16:creationId xmlns:a16="http://schemas.microsoft.com/office/drawing/2014/main" id="{2B890932-5069-4776-A191-47D6BA88E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2" name="Group 35">
              <a:extLst>
                <a:ext uri="{FF2B5EF4-FFF2-40B4-BE49-F238E27FC236}">
                  <a16:creationId xmlns:a16="http://schemas.microsoft.com/office/drawing/2014/main" id="{7787DD05-2DD1-4F6B-96D1-8C26A670B8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150" name="Oval 36">
                <a:extLst>
                  <a:ext uri="{FF2B5EF4-FFF2-40B4-BE49-F238E27FC236}">
                    <a16:creationId xmlns:a16="http://schemas.microsoft.com/office/drawing/2014/main" id="{7AAE6579-6DA1-4737-AEC0-22F3F0D84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1" name="Text Box 37">
                <a:extLst>
                  <a:ext uri="{FF2B5EF4-FFF2-40B4-BE49-F238E27FC236}">
                    <a16:creationId xmlns:a16="http://schemas.microsoft.com/office/drawing/2014/main" id="{A74AF424-A721-42B0-9669-B396693A41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solidFill>
                      <a:schemeClr val="folHlink"/>
                    </a:solidFill>
                    <a:latin typeface="Comic Sans MS" panose="030F0702030302020204" pitchFamily="66" charset="0"/>
                  </a:rPr>
                  <a:t>ISP nível 2</a:t>
                </a:r>
                <a:endParaRPr lang="en-US" altLang="pt-BR" sz="2400" u="none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2" name="Oval 38">
                <a:extLst>
                  <a:ext uri="{FF2B5EF4-FFF2-40B4-BE49-F238E27FC236}">
                    <a16:creationId xmlns:a16="http://schemas.microsoft.com/office/drawing/2014/main" id="{450E6D18-BEEE-4737-B71F-71FBCE403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3" name="Group 39">
              <a:extLst>
                <a:ext uri="{FF2B5EF4-FFF2-40B4-BE49-F238E27FC236}">
                  <a16:creationId xmlns:a16="http://schemas.microsoft.com/office/drawing/2014/main" id="{825B84A1-921D-44D4-8C7E-49E4471D8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147" name="Oval 40">
                <a:extLst>
                  <a:ext uri="{FF2B5EF4-FFF2-40B4-BE49-F238E27FC236}">
                    <a16:creationId xmlns:a16="http://schemas.microsoft.com/office/drawing/2014/main" id="{355587A0-63A2-4C0A-8218-92D22B389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8" name="Text Box 41">
                <a:extLst>
                  <a:ext uri="{FF2B5EF4-FFF2-40B4-BE49-F238E27FC236}">
                    <a16:creationId xmlns:a16="http://schemas.microsoft.com/office/drawing/2014/main" id="{A505E311-77AE-43CB-A973-8426F9004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solidFill>
                      <a:schemeClr val="folHlink"/>
                    </a:solidFill>
                    <a:latin typeface="Comic Sans MS" panose="030F0702030302020204" pitchFamily="66" charset="0"/>
                  </a:rPr>
                  <a:t>ISP nível 2</a:t>
                </a:r>
                <a:endParaRPr lang="en-US" altLang="pt-BR" sz="2400" u="none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9" name="Oval 42">
                <a:extLst>
                  <a:ext uri="{FF2B5EF4-FFF2-40B4-BE49-F238E27FC236}">
                    <a16:creationId xmlns:a16="http://schemas.microsoft.com/office/drawing/2014/main" id="{2D57A6EF-2C15-4132-BA45-3CBA42F77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4" name="Oval 43">
              <a:extLst>
                <a:ext uri="{FF2B5EF4-FFF2-40B4-BE49-F238E27FC236}">
                  <a16:creationId xmlns:a16="http://schemas.microsoft.com/office/drawing/2014/main" id="{FF2EC9E5-4580-466B-A0FA-9C282298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45" name="Line 44">
              <a:extLst>
                <a:ext uri="{FF2B5EF4-FFF2-40B4-BE49-F238E27FC236}">
                  <a16:creationId xmlns:a16="http://schemas.microsoft.com/office/drawing/2014/main" id="{011E36DC-9F30-4990-8722-D3CF2CDD9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6" name="Oval 45">
              <a:extLst>
                <a:ext uri="{FF2B5EF4-FFF2-40B4-BE49-F238E27FC236}">
                  <a16:creationId xmlns:a16="http://schemas.microsoft.com/office/drawing/2014/main" id="{EB83EB9C-3928-4FB4-8542-133B9BA27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</p:grpSp>
      <p:sp>
        <p:nvSpPr>
          <p:cNvPr id="162" name="Oval 46">
            <a:extLst>
              <a:ext uri="{FF2B5EF4-FFF2-40B4-BE49-F238E27FC236}">
                <a16:creationId xmlns:a16="http://schemas.microsoft.com/office/drawing/2014/main" id="{517D8639-6FB8-4CEE-8816-EC44A0C60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626" y="3377344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63" name="Oval 47">
            <a:extLst>
              <a:ext uri="{FF2B5EF4-FFF2-40B4-BE49-F238E27FC236}">
                <a16:creationId xmlns:a16="http://schemas.microsoft.com/office/drawing/2014/main" id="{6780AE3E-456F-46A0-8A65-F5CDD308C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826" y="4685444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64" name="Line 48">
            <a:extLst>
              <a:ext uri="{FF2B5EF4-FFF2-40B4-BE49-F238E27FC236}">
                <a16:creationId xmlns:a16="http://schemas.microsoft.com/office/drawing/2014/main" id="{FC3CF60B-D801-451A-8A9B-509F5F2B2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926" y="3517044"/>
            <a:ext cx="87630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65" name="Group 52">
            <a:extLst>
              <a:ext uri="{FF2B5EF4-FFF2-40B4-BE49-F238E27FC236}">
                <a16:creationId xmlns:a16="http://schemas.microsoft.com/office/drawing/2014/main" id="{DE1DC737-66AC-498A-A3C2-FDC7A4EEC861}"/>
              </a:ext>
            </a:extLst>
          </p:cNvPr>
          <p:cNvGrpSpPr>
            <a:grpSpLocks/>
          </p:cNvGrpSpPr>
          <p:nvPr/>
        </p:nvGrpSpPr>
        <p:grpSpPr bwMode="auto">
          <a:xfrm>
            <a:off x="5122001" y="2370869"/>
            <a:ext cx="1057275" cy="695325"/>
            <a:chOff x="4314" y="1086"/>
            <a:chExt cx="666" cy="438"/>
          </a:xfrm>
        </p:grpSpPr>
        <p:sp>
          <p:nvSpPr>
            <p:cNvPr id="166" name="Oval 53">
              <a:extLst>
                <a:ext uri="{FF2B5EF4-FFF2-40B4-BE49-F238E27FC236}">
                  <a16:creationId xmlns:a16="http://schemas.microsoft.com/office/drawing/2014/main" id="{EC50248B-266F-4A96-A9A6-A9AE3FCF4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67" name="Text Box 54">
              <a:extLst>
                <a:ext uri="{FF2B5EF4-FFF2-40B4-BE49-F238E27FC236}">
                  <a16:creationId xmlns:a16="http://schemas.microsoft.com/office/drawing/2014/main" id="{A48F8AB7-E007-4053-9CCE-22A50D3F8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5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ISP</a:t>
              </a:r>
              <a:b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</a:b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local</a:t>
              </a:r>
              <a:endParaRPr lang="en-US" altLang="pt-BR" sz="2400" u="none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8" name="Group 55">
            <a:extLst>
              <a:ext uri="{FF2B5EF4-FFF2-40B4-BE49-F238E27FC236}">
                <a16:creationId xmlns:a16="http://schemas.microsoft.com/office/drawing/2014/main" id="{17D7DD6F-247B-4E58-A161-366F6FE2369B}"/>
              </a:ext>
            </a:extLst>
          </p:cNvPr>
          <p:cNvGrpSpPr>
            <a:grpSpLocks/>
          </p:cNvGrpSpPr>
          <p:nvPr/>
        </p:nvGrpSpPr>
        <p:grpSpPr bwMode="auto">
          <a:xfrm>
            <a:off x="4156801" y="2523269"/>
            <a:ext cx="1057275" cy="695325"/>
            <a:chOff x="4314" y="1086"/>
            <a:chExt cx="666" cy="438"/>
          </a:xfrm>
        </p:grpSpPr>
        <p:sp>
          <p:nvSpPr>
            <p:cNvPr id="169" name="Oval 56">
              <a:extLst>
                <a:ext uri="{FF2B5EF4-FFF2-40B4-BE49-F238E27FC236}">
                  <a16:creationId xmlns:a16="http://schemas.microsoft.com/office/drawing/2014/main" id="{1F2111E3-1D45-4182-937A-2CAF717E3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70" name="Text Box 57">
              <a:extLst>
                <a:ext uri="{FF2B5EF4-FFF2-40B4-BE49-F238E27FC236}">
                  <a16:creationId xmlns:a16="http://schemas.microsoft.com/office/drawing/2014/main" id="{EFB599D5-49DD-4B87-A293-BE306B5FF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5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ISP</a:t>
              </a:r>
              <a:b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</a:b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local</a:t>
              </a:r>
              <a:endParaRPr lang="en-US" altLang="pt-BR" sz="2400" u="none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1" name="Group 58">
            <a:extLst>
              <a:ext uri="{FF2B5EF4-FFF2-40B4-BE49-F238E27FC236}">
                <a16:creationId xmlns:a16="http://schemas.microsoft.com/office/drawing/2014/main" id="{304AF1AB-49E8-4FA9-88F6-FD8223B872A9}"/>
              </a:ext>
            </a:extLst>
          </p:cNvPr>
          <p:cNvGrpSpPr>
            <a:grpSpLocks/>
          </p:cNvGrpSpPr>
          <p:nvPr/>
        </p:nvGrpSpPr>
        <p:grpSpPr bwMode="auto">
          <a:xfrm>
            <a:off x="5871301" y="2510569"/>
            <a:ext cx="1057275" cy="695325"/>
            <a:chOff x="4314" y="1086"/>
            <a:chExt cx="666" cy="438"/>
          </a:xfrm>
        </p:grpSpPr>
        <p:sp>
          <p:nvSpPr>
            <p:cNvPr id="172" name="Oval 59">
              <a:extLst>
                <a:ext uri="{FF2B5EF4-FFF2-40B4-BE49-F238E27FC236}">
                  <a16:creationId xmlns:a16="http://schemas.microsoft.com/office/drawing/2014/main" id="{DFC4CF08-D69B-4C9F-A5F6-887C91546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73" name="Text Box 60">
              <a:extLst>
                <a:ext uri="{FF2B5EF4-FFF2-40B4-BE49-F238E27FC236}">
                  <a16:creationId xmlns:a16="http://schemas.microsoft.com/office/drawing/2014/main" id="{08A7096F-BDBC-4E1E-BF3A-CA53A0F7A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5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ISP</a:t>
              </a:r>
              <a:b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</a:b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local</a:t>
              </a:r>
              <a:endParaRPr lang="en-US" altLang="pt-BR" sz="2400" u="none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4" name="Group 61">
            <a:extLst>
              <a:ext uri="{FF2B5EF4-FFF2-40B4-BE49-F238E27FC236}">
                <a16:creationId xmlns:a16="http://schemas.microsoft.com/office/drawing/2014/main" id="{A65772C7-0DB6-4FF4-826A-70CD3978B299}"/>
              </a:ext>
            </a:extLst>
          </p:cNvPr>
          <p:cNvGrpSpPr>
            <a:grpSpLocks/>
          </p:cNvGrpSpPr>
          <p:nvPr/>
        </p:nvGrpSpPr>
        <p:grpSpPr bwMode="auto">
          <a:xfrm>
            <a:off x="1388201" y="5556982"/>
            <a:ext cx="1057275" cy="695325"/>
            <a:chOff x="4314" y="1086"/>
            <a:chExt cx="666" cy="438"/>
          </a:xfrm>
        </p:grpSpPr>
        <p:sp>
          <p:nvSpPr>
            <p:cNvPr id="175" name="Oval 62">
              <a:extLst>
                <a:ext uri="{FF2B5EF4-FFF2-40B4-BE49-F238E27FC236}">
                  <a16:creationId xmlns:a16="http://schemas.microsoft.com/office/drawing/2014/main" id="{E32D9B2D-17FE-4FEF-8932-F9271E386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76" name="Text Box 63">
              <a:extLst>
                <a:ext uri="{FF2B5EF4-FFF2-40B4-BE49-F238E27FC236}">
                  <a16:creationId xmlns:a16="http://schemas.microsoft.com/office/drawing/2014/main" id="{5F4F048F-2D1A-40F3-9973-FEB1F8786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5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ISP</a:t>
              </a:r>
              <a:b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</a:b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local</a:t>
              </a:r>
              <a:endParaRPr lang="en-US" altLang="pt-BR" sz="2400" u="none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7" name="Group 64">
            <a:extLst>
              <a:ext uri="{FF2B5EF4-FFF2-40B4-BE49-F238E27FC236}">
                <a16:creationId xmlns:a16="http://schemas.microsoft.com/office/drawing/2014/main" id="{BF5F6614-F7EA-4863-BD7A-602A874A62B5}"/>
              </a:ext>
            </a:extLst>
          </p:cNvPr>
          <p:cNvGrpSpPr>
            <a:grpSpLocks/>
          </p:cNvGrpSpPr>
          <p:nvPr/>
        </p:nvGrpSpPr>
        <p:grpSpPr bwMode="auto">
          <a:xfrm>
            <a:off x="1731101" y="2167669"/>
            <a:ext cx="1057275" cy="695325"/>
            <a:chOff x="4314" y="1086"/>
            <a:chExt cx="666" cy="438"/>
          </a:xfrm>
        </p:grpSpPr>
        <p:sp>
          <p:nvSpPr>
            <p:cNvPr id="178" name="Oval 65">
              <a:extLst>
                <a:ext uri="{FF2B5EF4-FFF2-40B4-BE49-F238E27FC236}">
                  <a16:creationId xmlns:a16="http://schemas.microsoft.com/office/drawing/2014/main" id="{EC1F9F16-7273-4680-A30D-2DF70124F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79" name="Text Box 66">
              <a:extLst>
                <a:ext uri="{FF2B5EF4-FFF2-40B4-BE49-F238E27FC236}">
                  <a16:creationId xmlns:a16="http://schemas.microsoft.com/office/drawing/2014/main" id="{5389ED87-774B-4066-B6D0-A90A4D469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5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ISP</a:t>
              </a:r>
              <a:b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</a:b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local</a:t>
              </a:r>
              <a:endParaRPr lang="en-US" altLang="pt-BR" sz="2400" u="none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0" name="Group 67">
            <a:extLst>
              <a:ext uri="{FF2B5EF4-FFF2-40B4-BE49-F238E27FC236}">
                <a16:creationId xmlns:a16="http://schemas.microsoft.com/office/drawing/2014/main" id="{8D970FD4-C598-4E19-B745-F28FA498E47D}"/>
              </a:ext>
            </a:extLst>
          </p:cNvPr>
          <p:cNvGrpSpPr>
            <a:grpSpLocks/>
          </p:cNvGrpSpPr>
          <p:nvPr/>
        </p:nvGrpSpPr>
        <p:grpSpPr bwMode="auto">
          <a:xfrm>
            <a:off x="2594701" y="2408969"/>
            <a:ext cx="1057275" cy="695325"/>
            <a:chOff x="4314" y="1086"/>
            <a:chExt cx="666" cy="438"/>
          </a:xfrm>
        </p:grpSpPr>
        <p:sp>
          <p:nvSpPr>
            <p:cNvPr id="181" name="Oval 68">
              <a:extLst>
                <a:ext uri="{FF2B5EF4-FFF2-40B4-BE49-F238E27FC236}">
                  <a16:creationId xmlns:a16="http://schemas.microsoft.com/office/drawing/2014/main" id="{E3CCA28D-BB52-40FE-B8BA-57A9DA555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82" name="Text Box 69">
              <a:extLst>
                <a:ext uri="{FF2B5EF4-FFF2-40B4-BE49-F238E27FC236}">
                  <a16:creationId xmlns:a16="http://schemas.microsoft.com/office/drawing/2014/main" id="{D0AC3E31-174F-4E6F-B0B6-BCC21C5C1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106"/>
              <a:ext cx="55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ISP</a:t>
              </a:r>
              <a:b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</a:b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nível 3</a:t>
              </a:r>
              <a:endParaRPr lang="en-US" altLang="pt-BR" sz="2400" u="none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3" name="Group 70">
            <a:extLst>
              <a:ext uri="{FF2B5EF4-FFF2-40B4-BE49-F238E27FC236}">
                <a16:creationId xmlns:a16="http://schemas.microsoft.com/office/drawing/2014/main" id="{DF9E9650-99B4-4219-819A-467F73E6AE4E}"/>
              </a:ext>
            </a:extLst>
          </p:cNvPr>
          <p:cNvGrpSpPr>
            <a:grpSpLocks/>
          </p:cNvGrpSpPr>
          <p:nvPr/>
        </p:nvGrpSpPr>
        <p:grpSpPr bwMode="auto">
          <a:xfrm>
            <a:off x="2747101" y="5634769"/>
            <a:ext cx="1057275" cy="695325"/>
            <a:chOff x="4314" y="1086"/>
            <a:chExt cx="666" cy="438"/>
          </a:xfrm>
        </p:grpSpPr>
        <p:sp>
          <p:nvSpPr>
            <p:cNvPr id="184" name="Oval 71">
              <a:extLst>
                <a:ext uri="{FF2B5EF4-FFF2-40B4-BE49-F238E27FC236}">
                  <a16:creationId xmlns:a16="http://schemas.microsoft.com/office/drawing/2014/main" id="{0EBA55F4-D2B9-4E79-BBAD-857B06456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85" name="Text Box 72">
              <a:extLst>
                <a:ext uri="{FF2B5EF4-FFF2-40B4-BE49-F238E27FC236}">
                  <a16:creationId xmlns:a16="http://schemas.microsoft.com/office/drawing/2014/main" id="{FC3A903E-638D-4B12-B8D6-A4666B2FE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5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ISP</a:t>
              </a:r>
              <a:b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</a:b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local</a:t>
              </a:r>
              <a:endParaRPr lang="en-US" altLang="pt-BR" sz="2400" u="none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6" name="Group 73">
            <a:extLst>
              <a:ext uri="{FF2B5EF4-FFF2-40B4-BE49-F238E27FC236}">
                <a16:creationId xmlns:a16="http://schemas.microsoft.com/office/drawing/2014/main" id="{D7F3E050-3681-479D-A672-D716086754BB}"/>
              </a:ext>
            </a:extLst>
          </p:cNvPr>
          <p:cNvGrpSpPr>
            <a:grpSpLocks/>
          </p:cNvGrpSpPr>
          <p:nvPr/>
        </p:nvGrpSpPr>
        <p:grpSpPr bwMode="auto">
          <a:xfrm>
            <a:off x="4448901" y="5634769"/>
            <a:ext cx="1057275" cy="695325"/>
            <a:chOff x="4314" y="1086"/>
            <a:chExt cx="666" cy="438"/>
          </a:xfrm>
        </p:grpSpPr>
        <p:sp>
          <p:nvSpPr>
            <p:cNvPr id="187" name="Oval 74">
              <a:extLst>
                <a:ext uri="{FF2B5EF4-FFF2-40B4-BE49-F238E27FC236}">
                  <a16:creationId xmlns:a16="http://schemas.microsoft.com/office/drawing/2014/main" id="{6391DCE4-7F53-489B-BD77-2D74D6E03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88" name="Text Box 75">
              <a:extLst>
                <a:ext uri="{FF2B5EF4-FFF2-40B4-BE49-F238E27FC236}">
                  <a16:creationId xmlns:a16="http://schemas.microsoft.com/office/drawing/2014/main" id="{61F9930B-0854-4F1B-914F-099B1EA02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5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ISP</a:t>
              </a:r>
              <a:b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</a:b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local</a:t>
              </a:r>
              <a:endParaRPr lang="en-US" altLang="pt-BR" sz="2400" u="none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9" name="Group 76">
            <a:extLst>
              <a:ext uri="{FF2B5EF4-FFF2-40B4-BE49-F238E27FC236}">
                <a16:creationId xmlns:a16="http://schemas.microsoft.com/office/drawing/2014/main" id="{E6A968C1-E19E-420E-8B6A-9969BBF17C14}"/>
              </a:ext>
            </a:extLst>
          </p:cNvPr>
          <p:cNvGrpSpPr>
            <a:grpSpLocks/>
          </p:cNvGrpSpPr>
          <p:nvPr/>
        </p:nvGrpSpPr>
        <p:grpSpPr bwMode="auto">
          <a:xfrm>
            <a:off x="7154001" y="5177569"/>
            <a:ext cx="1057275" cy="695325"/>
            <a:chOff x="4314" y="1086"/>
            <a:chExt cx="666" cy="438"/>
          </a:xfrm>
        </p:grpSpPr>
        <p:sp>
          <p:nvSpPr>
            <p:cNvPr id="190" name="Oval 77">
              <a:extLst>
                <a:ext uri="{FF2B5EF4-FFF2-40B4-BE49-F238E27FC236}">
                  <a16:creationId xmlns:a16="http://schemas.microsoft.com/office/drawing/2014/main" id="{C60350D3-3347-4DE9-A673-3072D25F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91" name="Text Box 78">
              <a:extLst>
                <a:ext uri="{FF2B5EF4-FFF2-40B4-BE49-F238E27FC236}">
                  <a16:creationId xmlns:a16="http://schemas.microsoft.com/office/drawing/2014/main" id="{DFE63A81-434F-4E72-AD42-889213941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5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ISP</a:t>
              </a:r>
              <a:b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</a:b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local</a:t>
              </a:r>
              <a:endParaRPr lang="en-US" altLang="pt-BR" sz="2400" u="none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92" name="Freeform 341">
            <a:extLst>
              <a:ext uri="{FF2B5EF4-FFF2-40B4-BE49-F238E27FC236}">
                <a16:creationId xmlns:a16="http://schemas.microsoft.com/office/drawing/2014/main" id="{BE37773B-46C2-4685-A681-B249706BB4E2}"/>
              </a:ext>
            </a:extLst>
          </p:cNvPr>
          <p:cNvSpPr>
            <a:spLocks/>
          </p:cNvSpPr>
          <p:nvPr/>
        </p:nvSpPr>
        <p:spPr bwMode="auto">
          <a:xfrm>
            <a:off x="1727926" y="2170844"/>
            <a:ext cx="6654800" cy="3619500"/>
          </a:xfrm>
          <a:custGeom>
            <a:avLst/>
            <a:gdLst>
              <a:gd name="T0" fmla="*/ 0 w 4192"/>
              <a:gd name="T1" fmla="*/ 0 h 2280"/>
              <a:gd name="T2" fmla="*/ 2147483647 w 4192"/>
              <a:gd name="T3" fmla="*/ 2147483647 h 2280"/>
              <a:gd name="T4" fmla="*/ 2147483647 w 4192"/>
              <a:gd name="T5" fmla="*/ 2147483647 h 2280"/>
              <a:gd name="T6" fmla="*/ 2147483647 w 4192"/>
              <a:gd name="T7" fmla="*/ 2147483647 h 2280"/>
              <a:gd name="T8" fmla="*/ 2147483647 w 4192"/>
              <a:gd name="T9" fmla="*/ 2147483647 h 2280"/>
              <a:gd name="T10" fmla="*/ 2147483647 w 4192"/>
              <a:gd name="T11" fmla="*/ 2147483647 h 2280"/>
              <a:gd name="T12" fmla="*/ 2147483647 w 4192"/>
              <a:gd name="T13" fmla="*/ 2147483647 h 2280"/>
              <a:gd name="T14" fmla="*/ 2147483647 w 4192"/>
              <a:gd name="T15" fmla="*/ 2147483647 h 2280"/>
              <a:gd name="T16" fmla="*/ 2147483647 w 4192"/>
              <a:gd name="T17" fmla="*/ 2147483647 h 2280"/>
              <a:gd name="T18" fmla="*/ 2147483647 w 4192"/>
              <a:gd name="T19" fmla="*/ 2147483647 h 22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192"/>
              <a:gd name="T31" fmla="*/ 0 h 2280"/>
              <a:gd name="T32" fmla="*/ 4192 w 4192"/>
              <a:gd name="T33" fmla="*/ 2280 h 22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192" h="2280">
                <a:moveTo>
                  <a:pt x="0" y="0"/>
                </a:moveTo>
                <a:lnTo>
                  <a:pt x="568" y="264"/>
                </a:lnTo>
                <a:lnTo>
                  <a:pt x="920" y="592"/>
                </a:lnTo>
                <a:lnTo>
                  <a:pt x="1232" y="840"/>
                </a:lnTo>
                <a:lnTo>
                  <a:pt x="1792" y="1248"/>
                </a:lnTo>
                <a:lnTo>
                  <a:pt x="2096" y="1560"/>
                </a:lnTo>
                <a:lnTo>
                  <a:pt x="3008" y="1800"/>
                </a:lnTo>
                <a:lnTo>
                  <a:pt x="3632" y="1912"/>
                </a:lnTo>
                <a:lnTo>
                  <a:pt x="4040" y="2240"/>
                </a:lnTo>
                <a:lnTo>
                  <a:pt x="4192" y="2280"/>
                </a:ln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193" name="Object 219">
            <a:extLst>
              <a:ext uri="{FF2B5EF4-FFF2-40B4-BE49-F238E27FC236}">
                <a16:creationId xmlns:a16="http://schemas.microsoft.com/office/drawing/2014/main" id="{2225432B-4413-4E0E-97B6-B34065317D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385195"/>
              </p:ext>
            </p:extLst>
          </p:nvPr>
        </p:nvGraphicFramePr>
        <p:xfrm>
          <a:off x="1361214" y="1891444"/>
          <a:ext cx="41751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193" name="Object 219">
                        <a:extLst>
                          <a:ext uri="{FF2B5EF4-FFF2-40B4-BE49-F238E27FC236}">
                            <a16:creationId xmlns:a16="http://schemas.microsoft.com/office/drawing/2014/main" id="{2225432B-4413-4E0E-97B6-B34065317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214" y="1891444"/>
                        <a:ext cx="417512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" name="Object 339">
            <a:extLst>
              <a:ext uri="{FF2B5EF4-FFF2-40B4-BE49-F238E27FC236}">
                <a16:creationId xmlns:a16="http://schemas.microsoft.com/office/drawing/2014/main" id="{854F8384-8832-41A1-BFD9-34DA0C40C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011789"/>
              </p:ext>
            </p:extLst>
          </p:nvPr>
        </p:nvGraphicFramePr>
        <p:xfrm>
          <a:off x="8335101" y="5701444"/>
          <a:ext cx="41751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194" name="Object 339">
                        <a:extLst>
                          <a:ext uri="{FF2B5EF4-FFF2-40B4-BE49-F238E27FC236}">
                            <a16:creationId xmlns:a16="http://schemas.microsoft.com/office/drawing/2014/main" id="{854F8384-8832-41A1-BFD9-34DA0C40CD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101" y="5701444"/>
                        <a:ext cx="417513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13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9592" y="1270961"/>
            <a:ext cx="7818892" cy="497749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Quais são os atrasos?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um pacote viaja de um nó ao nó, sofre, ao longo desse caminho, diversos tipos de atraso em cada nó.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mais importantes deles são:</a:t>
            </a:r>
          </a:p>
          <a:p>
            <a:pPr marL="617220" lvl="1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atraso de processamento nodal;</a:t>
            </a:r>
          </a:p>
          <a:p>
            <a:pPr marL="617220" lvl="1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atraso de fila;</a:t>
            </a:r>
          </a:p>
          <a:p>
            <a:pPr marL="617220" lvl="1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atraso de transmissão;</a:t>
            </a:r>
          </a:p>
          <a:p>
            <a:pPr marL="617220" lvl="1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atraso de propagação.</a:t>
            </a: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Uma visão geral de atraso em redes de comutação de pacotes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</p:spTree>
    <p:extLst>
      <p:ext uri="{BB962C8B-B14F-4D97-AF65-F5344CB8AC3E}">
        <p14:creationId xmlns:p14="http://schemas.microsoft.com/office/powerpoint/2010/main" val="358345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9592" y="1270961"/>
            <a:ext cx="7818892" cy="497749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Pacotes se enfileiram em buffers de roteador</a:t>
            </a:r>
          </a:p>
          <a:p>
            <a:pPr marL="617220" lvl="1" indent="-342900" algn="just">
              <a:buFont typeface="Arial" panose="020B0604020202020204" pitchFamily="34" charset="0"/>
              <a:buChar char="•"/>
            </a:pPr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Taxa de chegada de pacotes ao enlace ultrapassa capacidade de saída do enlace;</a:t>
            </a:r>
          </a:p>
          <a:p>
            <a:pPr marL="617220" lvl="1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Pacotes se enfileiram, esperam por sua vez.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Como ocorrem a perda e o atraso?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graphicFrame>
        <p:nvGraphicFramePr>
          <p:cNvPr id="180" name="Object 5">
            <a:extLst>
              <a:ext uri="{FF2B5EF4-FFF2-40B4-BE49-F238E27FC236}">
                <a16:creationId xmlns:a16="http://schemas.microsoft.com/office/drawing/2014/main" id="{AFE598E8-83D2-4870-AB37-8A0EC27FC8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8432" y="4953764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180" name="Object 5">
                        <a:extLst>
                          <a:ext uri="{FF2B5EF4-FFF2-40B4-BE49-F238E27FC236}">
                            <a16:creationId xmlns:a16="http://schemas.microsoft.com/office/drawing/2014/main" id="{AFE598E8-83D2-4870-AB37-8A0EC27FC8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432" y="4953764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" name="Oval 6">
            <a:extLst>
              <a:ext uri="{FF2B5EF4-FFF2-40B4-BE49-F238E27FC236}">
                <a16:creationId xmlns:a16="http://schemas.microsoft.com/office/drawing/2014/main" id="{AA825A2B-0A7A-40B5-BD72-AF227D8AC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4712464"/>
            <a:ext cx="1198563" cy="369888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82" name="Rectangle 7">
            <a:extLst>
              <a:ext uri="{FF2B5EF4-FFF2-40B4-BE49-F238E27FC236}">
                <a16:creationId xmlns:a16="http://schemas.microsoft.com/office/drawing/2014/main" id="{6685CFB3-9652-4BBE-9E3A-BC83D8227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4644202"/>
            <a:ext cx="1198563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83" name="Oval 8">
            <a:extLst>
              <a:ext uri="{FF2B5EF4-FFF2-40B4-BE49-F238E27FC236}">
                <a16:creationId xmlns:a16="http://schemas.microsoft.com/office/drawing/2014/main" id="{C46E065A-27A7-4F42-BA78-97C0F985A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357" y="4415602"/>
            <a:ext cx="1198563" cy="43021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grpSp>
        <p:nvGrpSpPr>
          <p:cNvPr id="184" name="Group 9">
            <a:extLst>
              <a:ext uri="{FF2B5EF4-FFF2-40B4-BE49-F238E27FC236}">
                <a16:creationId xmlns:a16="http://schemas.microsoft.com/office/drawing/2014/main" id="{1844269D-8AEF-4F45-B75F-189B6188A8B2}"/>
              </a:ext>
            </a:extLst>
          </p:cNvPr>
          <p:cNvGrpSpPr>
            <a:grpSpLocks/>
          </p:cNvGrpSpPr>
          <p:nvPr/>
        </p:nvGrpSpPr>
        <p:grpSpPr bwMode="auto">
          <a:xfrm>
            <a:off x="3415432" y="4445764"/>
            <a:ext cx="498475" cy="119063"/>
            <a:chOff x="2208" y="2184"/>
            <a:chExt cx="176" cy="69"/>
          </a:xfrm>
        </p:grpSpPr>
        <p:grpSp>
          <p:nvGrpSpPr>
            <p:cNvPr id="185" name="Group 10">
              <a:extLst>
                <a:ext uri="{FF2B5EF4-FFF2-40B4-BE49-F238E27FC236}">
                  <a16:creationId xmlns:a16="http://schemas.microsoft.com/office/drawing/2014/main" id="{DD776048-F88C-4171-8E09-E59115DEEB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90" name="Line 11">
                <a:extLst>
                  <a:ext uri="{FF2B5EF4-FFF2-40B4-BE49-F238E27FC236}">
                    <a16:creationId xmlns:a16="http://schemas.microsoft.com/office/drawing/2014/main" id="{FBBF2EB6-150A-4299-BC56-A6AF6AF0E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1" name="Line 12">
                <a:extLst>
                  <a:ext uri="{FF2B5EF4-FFF2-40B4-BE49-F238E27FC236}">
                    <a16:creationId xmlns:a16="http://schemas.microsoft.com/office/drawing/2014/main" id="{AC584802-7073-404E-9F7C-D770011C0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2" name="Line 13">
                <a:extLst>
                  <a:ext uri="{FF2B5EF4-FFF2-40B4-BE49-F238E27FC236}">
                    <a16:creationId xmlns:a16="http://schemas.microsoft.com/office/drawing/2014/main" id="{B46CFF91-D250-4186-9544-A645305B6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86" name="Group 14">
              <a:extLst>
                <a:ext uri="{FF2B5EF4-FFF2-40B4-BE49-F238E27FC236}">
                  <a16:creationId xmlns:a16="http://schemas.microsoft.com/office/drawing/2014/main" id="{DDDF4561-F3FB-442F-8DE4-56066A11D6B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87" name="Line 15">
                <a:extLst>
                  <a:ext uri="{FF2B5EF4-FFF2-40B4-BE49-F238E27FC236}">
                    <a16:creationId xmlns:a16="http://schemas.microsoft.com/office/drawing/2014/main" id="{41D8056F-998B-477B-9A2D-DF74C6331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8" name="Line 16">
                <a:extLst>
                  <a:ext uri="{FF2B5EF4-FFF2-40B4-BE49-F238E27FC236}">
                    <a16:creationId xmlns:a16="http://schemas.microsoft.com/office/drawing/2014/main" id="{029248D8-1A6C-4A9C-8C51-09642BE0B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9" name="Line 17">
                <a:extLst>
                  <a:ext uri="{FF2B5EF4-FFF2-40B4-BE49-F238E27FC236}">
                    <a16:creationId xmlns:a16="http://schemas.microsoft.com/office/drawing/2014/main" id="{CC2C4F78-BAE2-4752-9EA9-06B25F643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93" name="Oval 18">
            <a:extLst>
              <a:ext uri="{FF2B5EF4-FFF2-40B4-BE49-F238E27FC236}">
                <a16:creationId xmlns:a16="http://schemas.microsoft.com/office/drawing/2014/main" id="{8DCF570C-330E-408C-9867-78175A204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457" y="4731514"/>
            <a:ext cx="1198563" cy="369888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94" name="Line 19">
            <a:extLst>
              <a:ext uri="{FF2B5EF4-FFF2-40B4-BE49-F238E27FC236}">
                <a16:creationId xmlns:a16="http://schemas.microsoft.com/office/drawing/2014/main" id="{44F2AC77-38E4-48E8-A66C-74EEA454C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982" y="4710877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5" name="Rectangle 20">
            <a:extLst>
              <a:ext uri="{FF2B5EF4-FFF2-40B4-BE49-F238E27FC236}">
                <a16:creationId xmlns:a16="http://schemas.microsoft.com/office/drawing/2014/main" id="{03D42071-FB0C-4A83-8D1E-133B81050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982" y="4672777"/>
            <a:ext cx="1198563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96" name="Oval 21">
            <a:extLst>
              <a:ext uri="{FF2B5EF4-FFF2-40B4-BE49-F238E27FC236}">
                <a16:creationId xmlns:a16="http://schemas.microsoft.com/office/drawing/2014/main" id="{FEAE2CAB-27A4-49AF-9483-94C3ED020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4507" y="4444177"/>
            <a:ext cx="1198563" cy="43021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graphicFrame>
        <p:nvGraphicFramePr>
          <p:cNvPr id="197" name="Object 23">
            <a:extLst>
              <a:ext uri="{FF2B5EF4-FFF2-40B4-BE49-F238E27FC236}">
                <a16:creationId xmlns:a16="http://schemas.microsoft.com/office/drawing/2014/main" id="{2A2F5D82-5B79-4392-891C-C9F8D35A7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4107" y="3944114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197" name="Object 23">
                        <a:extLst>
                          <a:ext uri="{FF2B5EF4-FFF2-40B4-BE49-F238E27FC236}">
                            <a16:creationId xmlns:a16="http://schemas.microsoft.com/office/drawing/2014/main" id="{2A2F5D82-5B79-4392-891C-C9F8D35A73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107" y="3944114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" name="Line 24">
            <a:extLst>
              <a:ext uri="{FF2B5EF4-FFF2-40B4-BE49-F238E27FC236}">
                <a16:creationId xmlns:a16="http://schemas.microsoft.com/office/drawing/2014/main" id="{87B8BE3D-0150-4B35-BD26-F586D5F16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9582" y="4350514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9" name="Line 25">
            <a:extLst>
              <a:ext uri="{FF2B5EF4-FFF2-40B4-BE49-F238E27FC236}">
                <a16:creationId xmlns:a16="http://schemas.microsoft.com/office/drawing/2014/main" id="{0C91434F-FD13-4D6F-814C-CC3B134343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382" y="5336352"/>
            <a:ext cx="195263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0" name="Line 26">
            <a:extLst>
              <a:ext uri="{FF2B5EF4-FFF2-40B4-BE49-F238E27FC236}">
                <a16:creationId xmlns:a16="http://schemas.microsoft.com/office/drawing/2014/main" id="{ACDD4A01-EA2A-4922-9B83-8CEA11A0B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3632" y="4769614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1" name="Line 28">
            <a:extLst>
              <a:ext uri="{FF2B5EF4-FFF2-40B4-BE49-F238E27FC236}">
                <a16:creationId xmlns:a16="http://schemas.microsoft.com/office/drawing/2014/main" id="{32E40870-CBBE-4B57-837D-35DBD5D0A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4407" y="4340989"/>
            <a:ext cx="0" cy="1000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2" name="Line 29">
            <a:extLst>
              <a:ext uri="{FF2B5EF4-FFF2-40B4-BE49-F238E27FC236}">
                <a16:creationId xmlns:a16="http://schemas.microsoft.com/office/drawing/2014/main" id="{F4C90633-1840-47EC-B673-2B9E55500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932" y="4774377"/>
            <a:ext cx="200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3" name="Rectangle 42">
            <a:extLst>
              <a:ext uri="{FF2B5EF4-FFF2-40B4-BE49-F238E27FC236}">
                <a16:creationId xmlns:a16="http://schemas.microsoft.com/office/drawing/2014/main" id="{C6C9A1C7-2866-4FA1-B3E1-7C0F3D20D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745" y="4541014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204" name="Line 44">
            <a:extLst>
              <a:ext uri="{FF2B5EF4-FFF2-40B4-BE49-F238E27FC236}">
                <a16:creationId xmlns:a16="http://schemas.microsoft.com/office/drawing/2014/main" id="{24DC8A0E-ED97-4B83-9247-BC9695998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3957" y="4645789"/>
            <a:ext cx="2428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" name="Line 45">
            <a:extLst>
              <a:ext uri="{FF2B5EF4-FFF2-40B4-BE49-F238E27FC236}">
                <a16:creationId xmlns:a16="http://schemas.microsoft.com/office/drawing/2014/main" id="{8E54BF9E-9B1D-421A-BE3A-42DAF83B11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0582" y="4922014"/>
            <a:ext cx="0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6" name="Text Box 47">
            <a:extLst>
              <a:ext uri="{FF2B5EF4-FFF2-40B4-BE49-F238E27FC236}">
                <a16:creationId xmlns:a16="http://schemas.microsoft.com/office/drawing/2014/main" id="{1323F894-2184-4954-9C73-37C70A174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682" y="3967927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2400" u="none" dirty="0">
                <a:latin typeface="Comic Sans MS" panose="030F0702030302020204" pitchFamily="66" charset="0"/>
              </a:rPr>
              <a:t>A</a:t>
            </a:r>
            <a:endParaRPr lang="en-US" altLang="pt-BR" sz="2400" u="none" dirty="0">
              <a:latin typeface="Times New Roman" panose="02020603050405020304" pitchFamily="18" charset="0"/>
            </a:endParaRPr>
          </a:p>
        </p:txBody>
      </p:sp>
      <p:sp>
        <p:nvSpPr>
          <p:cNvPr id="207" name="Text Box 48">
            <a:extLst>
              <a:ext uri="{FF2B5EF4-FFF2-40B4-BE49-F238E27FC236}">
                <a16:creationId xmlns:a16="http://schemas.microsoft.com/office/drawing/2014/main" id="{8731E81D-6FAC-48EB-95B8-B3694F666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907" y="4987102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2400" u="none" dirty="0">
                <a:solidFill>
                  <a:schemeClr val="accent3"/>
                </a:solidFill>
                <a:latin typeface="Comic Sans MS" panose="030F0702030302020204" pitchFamily="66" charset="0"/>
              </a:rPr>
              <a:t>B</a:t>
            </a:r>
            <a:endParaRPr lang="en-US" altLang="pt-BR" sz="2400" u="none" dirty="0">
              <a:solidFill>
                <a:schemeClr val="accent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8" name="Rectangle 63">
            <a:extLst>
              <a:ext uri="{FF2B5EF4-FFF2-40B4-BE49-F238E27FC236}">
                <a16:creationId xmlns:a16="http://schemas.microsoft.com/office/drawing/2014/main" id="{D41999C8-E023-4DA0-AC89-FD18E4D19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770" y="4579114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grpSp>
        <p:nvGrpSpPr>
          <p:cNvPr id="209" name="Group 93">
            <a:extLst>
              <a:ext uri="{FF2B5EF4-FFF2-40B4-BE49-F238E27FC236}">
                <a16:creationId xmlns:a16="http://schemas.microsoft.com/office/drawing/2014/main" id="{1D2F6CC8-59F7-4DD8-A445-84C75DE05BB9}"/>
              </a:ext>
            </a:extLst>
          </p:cNvPr>
          <p:cNvGrpSpPr>
            <a:grpSpLocks/>
          </p:cNvGrpSpPr>
          <p:nvPr/>
        </p:nvGrpSpPr>
        <p:grpSpPr bwMode="auto">
          <a:xfrm>
            <a:off x="4306020" y="3115439"/>
            <a:ext cx="4341812" cy="1454150"/>
            <a:chOff x="2259" y="2090"/>
            <a:chExt cx="2735" cy="916"/>
          </a:xfrm>
        </p:grpSpPr>
        <p:sp>
          <p:nvSpPr>
            <p:cNvPr id="210" name="Text Box 66">
              <a:extLst>
                <a:ext uri="{FF2B5EF4-FFF2-40B4-BE49-F238E27FC236}">
                  <a16:creationId xmlns:a16="http://schemas.microsoft.com/office/drawing/2014/main" id="{7E4A1D3A-2E9E-4D56-A8F0-38A62CD37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2" y="2090"/>
              <a:ext cx="2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latin typeface="Comic Sans MS" panose="030F0702030302020204" pitchFamily="66" charset="0"/>
                </a:rPr>
                <a:t>pacote sendo transmitido </a:t>
              </a:r>
              <a:r>
                <a:rPr lang="en-US" altLang="pt-BR" sz="1800" u="none">
                  <a:solidFill>
                    <a:srgbClr val="FF0000"/>
                  </a:solidFill>
                  <a:latin typeface="Comic Sans MS" panose="030F0702030302020204" pitchFamily="66" charset="0"/>
                </a:rPr>
                <a:t>(atraso)</a:t>
              </a:r>
            </a:p>
          </p:txBody>
        </p:sp>
        <p:sp>
          <p:nvSpPr>
            <p:cNvPr id="211" name="Line 67">
              <a:extLst>
                <a:ext uri="{FF2B5EF4-FFF2-40B4-BE49-F238E27FC236}">
                  <a16:creationId xmlns:a16="http://schemas.microsoft.com/office/drawing/2014/main" id="{A855311C-F527-4667-B7B4-BF8EF204BF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259" y="2294"/>
              <a:ext cx="105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12" name="Group 94">
            <a:extLst>
              <a:ext uri="{FF2B5EF4-FFF2-40B4-BE49-F238E27FC236}">
                <a16:creationId xmlns:a16="http://schemas.microsoft.com/office/drawing/2014/main" id="{5F400E60-5BAF-43ED-9E35-878860F12089}"/>
              </a:ext>
            </a:extLst>
          </p:cNvPr>
          <p:cNvGrpSpPr>
            <a:grpSpLocks/>
          </p:cNvGrpSpPr>
          <p:nvPr/>
        </p:nvGrpSpPr>
        <p:grpSpPr bwMode="auto">
          <a:xfrm>
            <a:off x="4058370" y="4899789"/>
            <a:ext cx="4254500" cy="804863"/>
            <a:chOff x="2103" y="3214"/>
            <a:chExt cx="2680" cy="507"/>
          </a:xfrm>
        </p:grpSpPr>
        <p:sp>
          <p:nvSpPr>
            <p:cNvPr id="213" name="Text Box 72">
              <a:extLst>
                <a:ext uri="{FF2B5EF4-FFF2-40B4-BE49-F238E27FC236}">
                  <a16:creationId xmlns:a16="http://schemas.microsoft.com/office/drawing/2014/main" id="{9978671B-204C-4305-BF4F-3855BC8D6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3490"/>
              <a:ext cx="22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latin typeface="Comic Sans MS" panose="030F0702030302020204" pitchFamily="66" charset="0"/>
                </a:rPr>
                <a:t>pacotes se enfileirando</a:t>
              </a:r>
              <a:r>
                <a:rPr lang="en-US" altLang="pt-BR" sz="1800" u="none">
                  <a:solidFill>
                    <a:srgbClr val="FF0000"/>
                  </a:solidFill>
                  <a:latin typeface="Comic Sans MS" panose="030F0702030302020204" pitchFamily="66" charset="0"/>
                </a:rPr>
                <a:t> (atraso)</a:t>
              </a:r>
              <a:endParaRPr lang="en-US" altLang="pt-BR" sz="1800" u="none">
                <a:latin typeface="Times New Roman" panose="02020603050405020304" pitchFamily="18" charset="0"/>
              </a:endParaRPr>
            </a:p>
          </p:txBody>
        </p:sp>
        <p:sp>
          <p:nvSpPr>
            <p:cNvPr id="214" name="Line 73">
              <a:extLst>
                <a:ext uri="{FF2B5EF4-FFF2-40B4-BE49-F238E27FC236}">
                  <a16:creationId xmlns:a16="http://schemas.microsoft.com/office/drawing/2014/main" id="{2033AC48-3E72-4359-AF1C-4F38BFA133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15" name="Group 74">
            <a:extLst>
              <a:ext uri="{FF2B5EF4-FFF2-40B4-BE49-F238E27FC236}">
                <a16:creationId xmlns:a16="http://schemas.microsoft.com/office/drawing/2014/main" id="{C17732EC-5740-4755-87B2-5A1BAD4EB84E}"/>
              </a:ext>
            </a:extLst>
          </p:cNvPr>
          <p:cNvGrpSpPr>
            <a:grpSpLocks/>
          </p:cNvGrpSpPr>
          <p:nvPr/>
        </p:nvGrpSpPr>
        <p:grpSpPr bwMode="auto">
          <a:xfrm>
            <a:off x="6501532" y="4502914"/>
            <a:ext cx="498475" cy="119063"/>
            <a:chOff x="2208" y="2184"/>
            <a:chExt cx="176" cy="69"/>
          </a:xfrm>
        </p:grpSpPr>
        <p:grpSp>
          <p:nvGrpSpPr>
            <p:cNvPr id="216" name="Group 75">
              <a:extLst>
                <a:ext uri="{FF2B5EF4-FFF2-40B4-BE49-F238E27FC236}">
                  <a16:creationId xmlns:a16="http://schemas.microsoft.com/office/drawing/2014/main" id="{7AF93429-9EA5-4CDA-968C-6F514BDAA3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221" name="Line 76">
                <a:extLst>
                  <a:ext uri="{FF2B5EF4-FFF2-40B4-BE49-F238E27FC236}">
                    <a16:creationId xmlns:a16="http://schemas.microsoft.com/office/drawing/2014/main" id="{0C8B0D35-B8A6-4AC5-9DEA-8A05131BF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2" name="Line 77">
                <a:extLst>
                  <a:ext uri="{FF2B5EF4-FFF2-40B4-BE49-F238E27FC236}">
                    <a16:creationId xmlns:a16="http://schemas.microsoft.com/office/drawing/2014/main" id="{BD2BD338-E650-4E75-BC90-EC7F611D8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3" name="Line 78">
                <a:extLst>
                  <a:ext uri="{FF2B5EF4-FFF2-40B4-BE49-F238E27FC236}">
                    <a16:creationId xmlns:a16="http://schemas.microsoft.com/office/drawing/2014/main" id="{DE3E3D84-D561-456A-9062-27C1D42C3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7" name="Group 79">
              <a:extLst>
                <a:ext uri="{FF2B5EF4-FFF2-40B4-BE49-F238E27FC236}">
                  <a16:creationId xmlns:a16="http://schemas.microsoft.com/office/drawing/2014/main" id="{5550602D-5E60-48A5-B6F7-11D0CB0C468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218" name="Line 80">
                <a:extLst>
                  <a:ext uri="{FF2B5EF4-FFF2-40B4-BE49-F238E27FC236}">
                    <a16:creationId xmlns:a16="http://schemas.microsoft.com/office/drawing/2014/main" id="{0F9616BB-837A-45C1-B446-23D0B3359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9" name="Line 81">
                <a:extLst>
                  <a:ext uri="{FF2B5EF4-FFF2-40B4-BE49-F238E27FC236}">
                    <a16:creationId xmlns:a16="http://schemas.microsoft.com/office/drawing/2014/main" id="{871DD9E3-B451-4744-B3E9-EF479A8BB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0" name="Line 82">
                <a:extLst>
                  <a:ext uri="{FF2B5EF4-FFF2-40B4-BE49-F238E27FC236}">
                    <a16:creationId xmlns:a16="http://schemas.microsoft.com/office/drawing/2014/main" id="{F1FA75D4-0CF2-46BA-A091-26B8DA54C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24" name="Rectangle 84">
            <a:extLst>
              <a:ext uri="{FF2B5EF4-FFF2-40B4-BE49-F238E27FC236}">
                <a16:creationId xmlns:a16="http://schemas.microsoft.com/office/drawing/2014/main" id="{ACDE1C9B-3C3C-4006-B397-F59CB3131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082" y="4069527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225" name="Line 85">
            <a:extLst>
              <a:ext uri="{FF2B5EF4-FFF2-40B4-BE49-F238E27FC236}">
                <a16:creationId xmlns:a16="http://schemas.microsoft.com/office/drawing/2014/main" id="{3775A362-B7AA-4007-964C-8F8295CCB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3257" y="4175889"/>
            <a:ext cx="2428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6" name="Rectangle 86">
            <a:extLst>
              <a:ext uri="{FF2B5EF4-FFF2-40B4-BE49-F238E27FC236}">
                <a16:creationId xmlns:a16="http://schemas.microsoft.com/office/drawing/2014/main" id="{C1E740F4-07DD-4415-AAF3-9695FBE15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545" y="5099814"/>
            <a:ext cx="147637" cy="2000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227" name="Rectangle 88">
            <a:extLst>
              <a:ext uri="{FF2B5EF4-FFF2-40B4-BE49-F238E27FC236}">
                <a16:creationId xmlns:a16="http://schemas.microsoft.com/office/drawing/2014/main" id="{8C1C2FAA-0568-4F52-893E-F6DFAED84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557" y="4641027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228" name="Rectangle 89">
            <a:extLst>
              <a:ext uri="{FF2B5EF4-FFF2-40B4-BE49-F238E27FC236}">
                <a16:creationId xmlns:a16="http://schemas.microsoft.com/office/drawing/2014/main" id="{4DB26498-8FF4-4309-9982-2BA3AADC5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857" y="4641027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229" name="Rectangle 90">
            <a:extLst>
              <a:ext uri="{FF2B5EF4-FFF2-40B4-BE49-F238E27FC236}">
                <a16:creationId xmlns:a16="http://schemas.microsoft.com/office/drawing/2014/main" id="{59DE70BB-CC46-44F5-9F13-D38D896E3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157" y="4641027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230" name="Line 91">
            <a:extLst>
              <a:ext uri="{FF2B5EF4-FFF2-40B4-BE49-F238E27FC236}">
                <a16:creationId xmlns:a16="http://schemas.microsoft.com/office/drawing/2014/main" id="{4B00FF05-9175-48A0-B1CC-AAD00367B19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574182" y="4904552"/>
            <a:ext cx="166688" cy="93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31" name="Text Box 92">
            <a:extLst>
              <a:ext uri="{FF2B5EF4-FFF2-40B4-BE49-F238E27FC236}">
                <a16:creationId xmlns:a16="http://schemas.microsoft.com/office/drawing/2014/main" id="{CD6BD7A8-0199-4B5D-B0CB-A656DA458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070" y="5717352"/>
            <a:ext cx="54054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800" u="none">
                <a:latin typeface="Comic Sans MS" panose="030F0702030302020204" pitchFamily="66" charset="0"/>
              </a:rPr>
              <a:t>buffers livres (disponíveis) : pacotes chegando</a:t>
            </a:r>
            <a:br>
              <a:rPr lang="pt-BR" altLang="pt-BR" sz="1800" u="none">
                <a:latin typeface="Comic Sans MS" panose="030F0702030302020204" pitchFamily="66" charset="0"/>
              </a:rPr>
            </a:br>
            <a:r>
              <a:rPr lang="pt-BR" altLang="pt-BR" sz="1800" u="none">
                <a:latin typeface="Comic Sans MS" panose="030F0702030302020204" pitchFamily="66" charset="0"/>
              </a:rPr>
              <a:t>descartados (</a:t>
            </a:r>
            <a:r>
              <a:rPr lang="pt-BR" altLang="pt-BR" sz="1800" u="none">
                <a:solidFill>
                  <a:srgbClr val="FF0000"/>
                </a:solidFill>
                <a:latin typeface="Comic Sans MS" panose="030F0702030302020204" pitchFamily="66" charset="0"/>
              </a:rPr>
              <a:t>perda</a:t>
            </a:r>
            <a:r>
              <a:rPr lang="pt-BR" altLang="pt-BR" sz="1800" u="none">
                <a:latin typeface="Comic Sans MS" panose="030F0702030302020204" pitchFamily="66" charset="0"/>
              </a:rPr>
              <a:t>) se não houver buffers livres</a:t>
            </a:r>
            <a:endParaRPr lang="pt-BR" altLang="pt-BR" sz="1800" u="non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83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1.94444E-6 0.00023 C 0.00416 0.00023 0.00851 0.00023 0.01267 0.00116 C 0.01389 0.00139 0.01458 0.00301 0.01562 0.0037 C 0.01649 0.0044 0.01753 0.00463 0.01857 0.00509 C 0.02396 0.0125 0.01597 0.00255 0.02448 0.00926 C 0.02569 0.01019 0.02604 0.01273 0.02743 0.01319 C 0.03021 0.01458 0.03333 0.01412 0.03628 0.01458 C 0.03819 0.01574 0.0401 0.01667 0.04201 0.01736 C 0.04531 0.01852 0.05087 0.01944 0.05382 0.01991 C 0.05555 0.02083 0.05712 0.02199 0.05868 0.02292 C 0.06805 0.02708 0.05798 0.02153 0.06562 0.02546 C 0.06719 0.02639 0.06892 0.02732 0.07048 0.02801 C 0.07309 0.02917 0.07587 0.0294 0.0783 0.03102 C 0.08264 0.0331 0.08541 0.03495 0.0901 0.03611 C 0.09479 0.03727 0.10399 0.03912 0.10399 0.03935 C 0.10503 0.03958 0.10607 0.04005 0.10694 0.04028 C 0.10833 0.04074 0.10972 0.04074 0.11094 0.04167 C 0.11215 0.04259 0.11267 0.04468 0.11389 0.04583 C 0.11476 0.04653 0.1158 0.04653 0.11684 0.04722 C 0.12448 0.05232 0.11528 0.04769 0.12274 0.05116 C 0.12326 0.05185 0.12378 0.05347 0.12465 0.05394 C 0.12587 0.05463 0.12726 0.05463 0.12864 0.05532 C 0.12951 0.05556 0.13055 0.05602 0.13142 0.05648 C 0.13264 0.05718 0.13333 0.05857 0.13437 0.05926 C 0.13559 0.05995 0.14236 0.06181 0.14323 0.06204 C 0.14392 0.06296 0.14427 0.06435 0.14531 0.06458 C 0.14913 0.0662 0.15312 0.0662 0.15694 0.06736 C 0.15798 0.06759 0.15885 0.06875 0.15989 0.06875 C 0.16805 0.06991 0.17621 0.0706 0.18455 0.07153 C 0.18507 0.07269 0.18611 0.07384 0.18646 0.07546 C 0.18698 0.07801 0.18767 0.08357 0.18767 0.08403 " pathEditMode="relative" rAng="0" ptsTypes="AAAAAAAAAAAAAAAAAAAAAAAAAAAAAAAA">
                                      <p:cBhvr>
                                        <p:cTn id="14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4.44444E-6 0.00023 C 0.00312 -0.00185 0.00659 -0.00301 0.00972 -0.00509 C 0.01076 -0.00602 0.01093 -0.00787 0.01163 -0.00879 C 0.01354 -0.01134 0.01527 -0.01412 0.01753 -0.0162 C 0.01857 -0.0169 0.01944 -0.01782 0.02048 -0.01829 C 0.0217 -0.01921 0.02326 -0.01991 0.02447 -0.02106 C 0.02517 -0.02176 0.02552 -0.02291 0.02638 -0.02338 C 0.02882 -0.02477 0.03159 -0.025 0.0342 -0.02569 C 0.03524 -0.02662 0.03611 -0.02754 0.03715 -0.02824 C 0.04201 -0.03148 0.04132 -0.03009 0.046 -0.03194 C 0.04809 -0.03264 0.05191 -0.03426 0.05191 -0.03403 C 0.05295 -0.03518 0.05382 -0.03588 0.05486 -0.03657 C 0.05677 -0.03796 0.05885 -0.03912 0.06076 -0.04028 C 0.06215 -0.04143 0.06319 -0.04305 0.06475 -0.04398 C 0.06649 -0.04491 0.06875 -0.04514 0.07066 -0.04629 C 0.07569 -0.04954 0.07309 -0.04861 0.07847 -0.05 C 0.07934 -0.05069 0.0802 -0.05185 0.08142 -0.05254 C 0.08333 -0.05347 0.08524 -0.05393 0.08732 -0.05486 C 0.09496 -0.05833 0.08923 -0.05602 0.10503 -0.05741 C 0.11979 -0.06088 0.10138 -0.05648 0.11388 -0.05972 C 0.125 -0.06273 0.11319 -0.05903 0.12274 -0.06227 C 0.12361 -0.06296 0.12447 -0.06412 0.12569 -0.06458 C 0.13333 -0.0669 0.1342 -0.0669 0.13958 -0.0669 " pathEditMode="relative" rAng="0" ptsTypes="AAAAAAAAAAAAAAAAAAAAAAAA">
                                      <p:cBhvr>
                                        <p:cTn id="18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Tipos de atrasos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CDB21910-A33D-48DD-A6E8-CF45E757BF6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025773" y="1445419"/>
            <a:ext cx="4002087" cy="1742282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2200" b="1" dirty="0"/>
              <a:t>1. processamento nodal:</a:t>
            </a:r>
            <a:r>
              <a:rPr lang="pt-BR" altLang="pt-BR" sz="2000" b="1" dirty="0"/>
              <a:t> </a:t>
            </a:r>
          </a:p>
          <a:p>
            <a:pPr lvl="1" eaLnBrk="1" hangingPunct="1"/>
            <a:r>
              <a:rPr lang="pt-BR" altLang="pt-BR" sz="2000" dirty="0"/>
              <a:t>verificar erros de bit</a:t>
            </a:r>
          </a:p>
          <a:p>
            <a:pPr lvl="1" eaLnBrk="1" hangingPunct="1"/>
            <a:r>
              <a:rPr lang="pt-BR" altLang="pt-BR" sz="2000" dirty="0"/>
              <a:t>determinar enlace de saída</a:t>
            </a:r>
          </a:p>
          <a:p>
            <a:pPr lvl="1" eaLnBrk="1" hangingPunct="1"/>
            <a:r>
              <a:rPr lang="pt-BR" altLang="pt-BR" sz="2000" dirty="0"/>
              <a:t>Consultar cabeçalho</a:t>
            </a:r>
          </a:p>
        </p:txBody>
      </p:sp>
      <p:grpSp>
        <p:nvGrpSpPr>
          <p:cNvPr id="63" name="Group 5">
            <a:extLst>
              <a:ext uri="{FF2B5EF4-FFF2-40B4-BE49-F238E27FC236}">
                <a16:creationId xmlns:a16="http://schemas.microsoft.com/office/drawing/2014/main" id="{8D7D4549-135A-4614-B20A-F59C3B9805A4}"/>
              </a:ext>
            </a:extLst>
          </p:cNvPr>
          <p:cNvGrpSpPr>
            <a:grpSpLocks/>
          </p:cNvGrpSpPr>
          <p:nvPr/>
        </p:nvGrpSpPr>
        <p:grpSpPr bwMode="auto">
          <a:xfrm>
            <a:off x="1206748" y="3790950"/>
            <a:ext cx="6021388" cy="2174875"/>
            <a:chOff x="494" y="2702"/>
            <a:chExt cx="3793" cy="1370"/>
          </a:xfrm>
        </p:grpSpPr>
        <p:graphicFrame>
          <p:nvGraphicFramePr>
            <p:cNvPr id="64" name="Object 6">
              <a:extLst>
                <a:ext uri="{FF2B5EF4-FFF2-40B4-BE49-F238E27FC236}">
                  <a16:creationId xmlns:a16="http://schemas.microsoft.com/office/drawing/2014/main" id="{9298743A-046C-4FD0-98E0-9B811D982F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4" y="3452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"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64" name="Object 6">
                          <a:extLst>
                            <a:ext uri="{FF2B5EF4-FFF2-40B4-BE49-F238E27FC236}">
                              <a16:creationId xmlns:a16="http://schemas.microsoft.com/office/drawing/2014/main" id="{9298743A-046C-4FD0-98E0-9B811D982F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3452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Oval 7">
              <a:extLst>
                <a:ext uri="{FF2B5EF4-FFF2-40B4-BE49-F238E27FC236}">
                  <a16:creationId xmlns:a16="http://schemas.microsoft.com/office/drawing/2014/main" id="{78A62F30-2FC7-4B11-8018-D8CCE90C9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" y="3300"/>
              <a:ext cx="755" cy="23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66" name="Rectangle 8">
              <a:extLst>
                <a:ext uri="{FF2B5EF4-FFF2-40B4-BE49-F238E27FC236}">
                  <a16:creationId xmlns:a16="http://schemas.microsoft.com/office/drawing/2014/main" id="{EFC87813-F1D2-47CB-86C1-B8B261F07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" y="3257"/>
              <a:ext cx="755" cy="16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67" name="Oval 9">
              <a:extLst>
                <a:ext uri="{FF2B5EF4-FFF2-40B4-BE49-F238E27FC236}">
                  <a16:creationId xmlns:a16="http://schemas.microsoft.com/office/drawing/2014/main" id="{2FDAB703-B114-4091-B770-48C81D263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3113"/>
              <a:ext cx="755" cy="271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grpSp>
          <p:nvGrpSpPr>
            <p:cNvPr id="68" name="Group 10">
              <a:extLst>
                <a:ext uri="{FF2B5EF4-FFF2-40B4-BE49-F238E27FC236}">
                  <a16:creationId xmlns:a16="http://schemas.microsoft.com/office/drawing/2014/main" id="{5FD60D00-37D8-40AA-BBDB-615A24065B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4" y="3132"/>
              <a:ext cx="314" cy="75"/>
              <a:chOff x="2208" y="2184"/>
              <a:chExt cx="176" cy="69"/>
            </a:xfrm>
          </p:grpSpPr>
          <p:grpSp>
            <p:nvGrpSpPr>
              <p:cNvPr id="107" name="Group 11">
                <a:extLst>
                  <a:ext uri="{FF2B5EF4-FFF2-40B4-BE49-F238E27FC236}">
                    <a16:creationId xmlns:a16="http://schemas.microsoft.com/office/drawing/2014/main" id="{58D8901E-30ED-4469-A696-FE1629E704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12" name="Line 12">
                  <a:extLst>
                    <a:ext uri="{FF2B5EF4-FFF2-40B4-BE49-F238E27FC236}">
                      <a16:creationId xmlns:a16="http://schemas.microsoft.com/office/drawing/2014/main" id="{907FAE9E-7FA8-4951-A8E0-BC51973A3C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3" name="Line 13">
                  <a:extLst>
                    <a:ext uri="{FF2B5EF4-FFF2-40B4-BE49-F238E27FC236}">
                      <a16:creationId xmlns:a16="http://schemas.microsoft.com/office/drawing/2014/main" id="{5416E32B-CA12-4BB2-810D-BBE595BD86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4" name="Line 14">
                  <a:extLst>
                    <a:ext uri="{FF2B5EF4-FFF2-40B4-BE49-F238E27FC236}">
                      <a16:creationId xmlns:a16="http://schemas.microsoft.com/office/drawing/2014/main" id="{CE7CFF65-3B25-4174-9BA1-D09D480FD5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08" name="Group 15">
                <a:extLst>
                  <a:ext uri="{FF2B5EF4-FFF2-40B4-BE49-F238E27FC236}">
                    <a16:creationId xmlns:a16="http://schemas.microsoft.com/office/drawing/2014/main" id="{EDEA328B-1CA8-4A4B-82F2-6BE4A90E81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09" name="Line 16">
                  <a:extLst>
                    <a:ext uri="{FF2B5EF4-FFF2-40B4-BE49-F238E27FC236}">
                      <a16:creationId xmlns:a16="http://schemas.microsoft.com/office/drawing/2014/main" id="{D102BA50-63CF-48B9-A069-8B312E3CBF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0" name="Line 17">
                  <a:extLst>
                    <a:ext uri="{FF2B5EF4-FFF2-40B4-BE49-F238E27FC236}">
                      <a16:creationId xmlns:a16="http://schemas.microsoft.com/office/drawing/2014/main" id="{103EF774-BE04-4EC6-9CFD-319E59AEB8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1" name="Line 18">
                  <a:extLst>
                    <a:ext uri="{FF2B5EF4-FFF2-40B4-BE49-F238E27FC236}">
                      <a16:creationId xmlns:a16="http://schemas.microsoft.com/office/drawing/2014/main" id="{71545797-A0C4-4801-AE78-02E3AAFAC9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69" name="Oval 19">
              <a:extLst>
                <a:ext uri="{FF2B5EF4-FFF2-40B4-BE49-F238E27FC236}">
                  <a16:creationId xmlns:a16="http://schemas.microsoft.com/office/drawing/2014/main" id="{B07FB1E9-DE30-4241-849E-1D448D8D7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" y="3312"/>
              <a:ext cx="755" cy="23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70" name="Line 20">
              <a:extLst>
                <a:ext uri="{FF2B5EF4-FFF2-40B4-BE49-F238E27FC236}">
                  <a16:creationId xmlns:a16="http://schemas.microsoft.com/office/drawing/2014/main" id="{4955DB50-1489-476D-9CE9-66CE33FC9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6" y="329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ECEA6068-FE5D-4134-B11B-BFDF0FD00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3275"/>
              <a:ext cx="755" cy="16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72" name="Oval 22">
              <a:extLst>
                <a:ext uri="{FF2B5EF4-FFF2-40B4-BE49-F238E27FC236}">
                  <a16:creationId xmlns:a16="http://schemas.microsoft.com/office/drawing/2014/main" id="{5691E401-5B55-4548-83A3-54A6F7150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" y="3131"/>
              <a:ext cx="755" cy="271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3" name="Object 23">
              <a:extLst>
                <a:ext uri="{FF2B5EF4-FFF2-40B4-BE49-F238E27FC236}">
                  <a16:creationId xmlns:a16="http://schemas.microsoft.com/office/drawing/2014/main" id="{91C8327B-26B1-407B-BC61-AB33083680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6" y="2816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73" name="Object 23">
                          <a:extLst>
                            <a:ext uri="{FF2B5EF4-FFF2-40B4-BE49-F238E27FC236}">
                              <a16:creationId xmlns:a16="http://schemas.microsoft.com/office/drawing/2014/main" id="{91C8327B-26B1-407B-BC61-AB33083680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2816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" name="Line 24">
              <a:extLst>
                <a:ext uri="{FF2B5EF4-FFF2-40B4-BE49-F238E27FC236}">
                  <a16:creationId xmlns:a16="http://schemas.microsoft.com/office/drawing/2014/main" id="{3F93ACFB-16FE-4955-AAE5-09D11406C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" y="3072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5" name="Line 25">
              <a:extLst>
                <a:ext uri="{FF2B5EF4-FFF2-40B4-BE49-F238E27FC236}">
                  <a16:creationId xmlns:a16="http://schemas.microsoft.com/office/drawing/2014/main" id="{2E4CAB59-7A28-4D43-9349-829801BFC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2" y="3693"/>
              <a:ext cx="12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6" name="Line 26">
              <a:extLst>
                <a:ext uri="{FF2B5EF4-FFF2-40B4-BE49-F238E27FC236}">
                  <a16:creationId xmlns:a16="http://schemas.microsoft.com/office/drawing/2014/main" id="{53F214C0-3F34-4D7C-964D-8CEF6765B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2" y="3336"/>
              <a:ext cx="1218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" name="Line 27">
              <a:extLst>
                <a:ext uri="{FF2B5EF4-FFF2-40B4-BE49-F238E27FC236}">
                  <a16:creationId xmlns:a16="http://schemas.microsoft.com/office/drawing/2014/main" id="{1C78BF1D-EE95-46BF-81BA-1376D13CF5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" y="3066"/>
              <a:ext cx="0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" name="Line 28">
              <a:extLst>
                <a:ext uri="{FF2B5EF4-FFF2-40B4-BE49-F238E27FC236}">
                  <a16:creationId xmlns:a16="http://schemas.microsoft.com/office/drawing/2014/main" id="{0A02FB96-57C4-4CDB-A4A4-498EA7C47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3339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F31AF2BB-7EFE-4CF2-AC58-A24DB7910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210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80" name="Rectangle 30">
              <a:extLst>
                <a:ext uri="{FF2B5EF4-FFF2-40B4-BE49-F238E27FC236}">
                  <a16:creationId xmlns:a16="http://schemas.microsoft.com/office/drawing/2014/main" id="{5E1A1DB0-4FF0-4511-B5B2-AB974812B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5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81" name="Rectangle 31">
              <a:extLst>
                <a:ext uri="{FF2B5EF4-FFF2-40B4-BE49-F238E27FC236}">
                  <a16:creationId xmlns:a16="http://schemas.microsoft.com/office/drawing/2014/main" id="{0A3FFE4E-2C55-47C2-96C8-4CA827532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" y="325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82" name="Rectangle 32">
              <a:extLst>
                <a:ext uri="{FF2B5EF4-FFF2-40B4-BE49-F238E27FC236}">
                  <a16:creationId xmlns:a16="http://schemas.microsoft.com/office/drawing/2014/main" id="{D837BABA-E1F4-4FDB-8DED-BF34EBDD4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3192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83" name="Line 33">
              <a:extLst>
                <a:ext uri="{FF2B5EF4-FFF2-40B4-BE49-F238E27FC236}">
                  <a16:creationId xmlns:a16="http://schemas.microsoft.com/office/drawing/2014/main" id="{C26D2A8A-4B65-4ED9-B91C-B51717A3C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0" y="3258"/>
              <a:ext cx="153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4" name="Line 34">
              <a:extLst>
                <a:ext uri="{FF2B5EF4-FFF2-40B4-BE49-F238E27FC236}">
                  <a16:creationId xmlns:a16="http://schemas.microsoft.com/office/drawing/2014/main" id="{41A63390-87EB-401E-8DA4-8B009D2F6D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0" y="343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5" name="Line 35">
              <a:extLst>
                <a:ext uri="{FF2B5EF4-FFF2-40B4-BE49-F238E27FC236}">
                  <a16:creationId xmlns:a16="http://schemas.microsoft.com/office/drawing/2014/main" id="{BD8F8944-8827-4E29-B0DB-58EA0EBA0F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7" y="3084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" name="Text Box 36">
              <a:extLst>
                <a:ext uri="{FF2B5EF4-FFF2-40B4-BE49-F238E27FC236}">
                  <a16:creationId xmlns:a16="http://schemas.microsoft.com/office/drawing/2014/main" id="{05DB585B-2281-4733-AEE4-AC92C2A88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" y="2831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2400" u="none">
                  <a:solidFill>
                    <a:srgbClr val="00CC66"/>
                  </a:solidFill>
                  <a:latin typeface="Comic Sans MS" panose="030F0702030302020204" pitchFamily="66" charset="0"/>
                </a:rPr>
                <a:t>A</a:t>
              </a:r>
              <a:endParaRPr lang="en-US" altLang="pt-BR" sz="2400" u="none">
                <a:solidFill>
                  <a:srgbClr val="00CC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" name="Text Box 37">
              <a:extLst>
                <a:ext uri="{FF2B5EF4-FFF2-40B4-BE49-F238E27FC236}">
                  <a16:creationId xmlns:a16="http://schemas.microsoft.com/office/drawing/2014/main" id="{D21393F2-CB70-4E8F-B7E1-613DD85E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" y="347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2400" u="none">
                  <a:solidFill>
                    <a:schemeClr val="accent2"/>
                  </a:solidFill>
                  <a:latin typeface="Comic Sans MS" panose="030F0702030302020204" pitchFamily="66" charset="0"/>
                </a:rPr>
                <a:t>B</a:t>
              </a:r>
              <a:endParaRPr lang="en-US" altLang="pt-BR" sz="2400" u="none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" name="Rectangle 38">
              <a:extLst>
                <a:ext uri="{FF2B5EF4-FFF2-40B4-BE49-F238E27FC236}">
                  <a16:creationId xmlns:a16="http://schemas.microsoft.com/office/drawing/2014/main" id="{70463059-547A-4F38-A05D-8A36502BF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3216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89" name="Text Box 39">
              <a:extLst>
                <a:ext uri="{FF2B5EF4-FFF2-40B4-BE49-F238E27FC236}">
                  <a16:creationId xmlns:a16="http://schemas.microsoft.com/office/drawing/2014/main" id="{D18B4286-2E8E-45A1-B259-E97CD2ABD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" y="2966"/>
              <a:ext cx="8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rgbClr val="FF0000"/>
                  </a:solidFill>
                  <a:latin typeface="Comic Sans MS" panose="030F0702030302020204" pitchFamily="66" charset="0"/>
                </a:rPr>
                <a:t>propagação</a:t>
              </a:r>
              <a:endParaRPr lang="en-US" altLang="pt-BR" sz="1800" u="none">
                <a:latin typeface="Times New Roman" panose="02020603050405020304" pitchFamily="18" charset="0"/>
              </a:endParaRPr>
            </a:p>
          </p:txBody>
        </p:sp>
        <p:sp>
          <p:nvSpPr>
            <p:cNvPr id="90" name="Line 40">
              <a:extLst>
                <a:ext uri="{FF2B5EF4-FFF2-40B4-BE49-F238E27FC236}">
                  <a16:creationId xmlns:a16="http://schemas.microsoft.com/office/drawing/2014/main" id="{08371725-D69F-4D46-A610-7A2D7E856F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385" y="3084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1" name="Text Box 41">
              <a:extLst>
                <a:ext uri="{FF2B5EF4-FFF2-40B4-BE49-F238E27FC236}">
                  <a16:creationId xmlns:a16="http://schemas.microsoft.com/office/drawing/2014/main" id="{73C70F95-444F-4772-8AC4-B9744F9D6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" y="2702"/>
              <a:ext cx="9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rgbClr val="FF0000"/>
                  </a:solidFill>
                  <a:latin typeface="Comic Sans MS" panose="030F0702030302020204" pitchFamily="66" charset="0"/>
                </a:rPr>
                <a:t>transmissão</a:t>
              </a:r>
              <a:endParaRPr lang="en-US" altLang="pt-BR" sz="1800" u="none">
                <a:latin typeface="Times New Roman" panose="02020603050405020304" pitchFamily="18" charset="0"/>
              </a:endParaRPr>
            </a:p>
          </p:txBody>
        </p:sp>
        <p:sp>
          <p:nvSpPr>
            <p:cNvPr id="92" name="Line 42">
              <a:extLst>
                <a:ext uri="{FF2B5EF4-FFF2-40B4-BE49-F238E27FC236}">
                  <a16:creationId xmlns:a16="http://schemas.microsoft.com/office/drawing/2014/main" id="{A20F1DAC-396F-4FBB-9F54-4B111BA482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2022" y="2874"/>
              <a:ext cx="33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3" name="Text Box 43">
              <a:extLst>
                <a:ext uri="{FF2B5EF4-FFF2-40B4-BE49-F238E27FC236}">
                  <a16:creationId xmlns:a16="http://schemas.microsoft.com/office/drawing/2014/main" id="{C508ADFA-9284-4FFB-8C60-53183DB09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" y="3668"/>
              <a:ext cx="111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rgbClr val="FF0000"/>
                  </a:solidFill>
                  <a:latin typeface="Comic Sans MS" panose="030F0702030302020204" pitchFamily="66" charset="0"/>
                </a:rPr>
                <a:t>processamento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rgbClr val="FF0000"/>
                  </a:solidFill>
                  <a:latin typeface="Comic Sans MS" panose="030F0702030302020204" pitchFamily="66" charset="0"/>
                </a:rPr>
                <a:t>nodal</a:t>
              </a:r>
              <a:endParaRPr lang="en-US" altLang="pt-BR" sz="1800" u="none">
                <a:latin typeface="Times New Roman" panose="02020603050405020304" pitchFamily="18" charset="0"/>
              </a:endParaRPr>
            </a:p>
          </p:txBody>
        </p:sp>
        <p:sp>
          <p:nvSpPr>
            <p:cNvPr id="94" name="Line 44">
              <a:extLst>
                <a:ext uri="{FF2B5EF4-FFF2-40B4-BE49-F238E27FC236}">
                  <a16:creationId xmlns:a16="http://schemas.microsoft.com/office/drawing/2014/main" id="{FBFB6C15-ABED-481E-B44F-7D19D8AC6D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587" y="3696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5" name="Line 45">
              <a:extLst>
                <a:ext uri="{FF2B5EF4-FFF2-40B4-BE49-F238E27FC236}">
                  <a16:creationId xmlns:a16="http://schemas.microsoft.com/office/drawing/2014/main" id="{79C9593C-3E2C-4F72-B267-1D38153769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097" y="3546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6" name="Text Box 46">
              <a:extLst>
                <a:ext uri="{FF2B5EF4-FFF2-40B4-BE49-F238E27FC236}">
                  <a16:creationId xmlns:a16="http://schemas.microsoft.com/office/drawing/2014/main" id="{2C52279E-A507-490F-91A7-1E8CAFF87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3830"/>
              <a:ext cx="10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rgbClr val="FF0000"/>
                  </a:solidFill>
                  <a:latin typeface="Comic Sans MS" panose="030F0702030302020204" pitchFamily="66" charset="0"/>
                </a:rPr>
                <a:t>enfileiramento</a:t>
              </a:r>
              <a:endParaRPr lang="en-US" altLang="pt-BR" sz="1800" u="none">
                <a:latin typeface="Times New Roman" panose="02020603050405020304" pitchFamily="18" charset="0"/>
              </a:endParaRPr>
            </a:p>
          </p:txBody>
        </p:sp>
        <p:sp>
          <p:nvSpPr>
            <p:cNvPr id="97" name="Line 47">
              <a:extLst>
                <a:ext uri="{FF2B5EF4-FFF2-40B4-BE49-F238E27FC236}">
                  <a16:creationId xmlns:a16="http://schemas.microsoft.com/office/drawing/2014/main" id="{81C19581-F7A0-4827-B88C-51836D755B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99" y="3546"/>
              <a:ext cx="375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98" name="Group 48">
              <a:extLst>
                <a:ext uri="{FF2B5EF4-FFF2-40B4-BE49-F238E27FC236}">
                  <a16:creationId xmlns:a16="http://schemas.microsoft.com/office/drawing/2014/main" id="{84D66AB4-0474-415E-92D3-8CAFC6265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8" y="3168"/>
              <a:ext cx="314" cy="75"/>
              <a:chOff x="2208" y="2184"/>
              <a:chExt cx="176" cy="69"/>
            </a:xfrm>
          </p:grpSpPr>
          <p:grpSp>
            <p:nvGrpSpPr>
              <p:cNvPr id="99" name="Group 49">
                <a:extLst>
                  <a:ext uri="{FF2B5EF4-FFF2-40B4-BE49-F238E27FC236}">
                    <a16:creationId xmlns:a16="http://schemas.microsoft.com/office/drawing/2014/main" id="{15964A9E-CF07-4704-8831-D0E23A8D6B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04" name="Line 50">
                  <a:extLst>
                    <a:ext uri="{FF2B5EF4-FFF2-40B4-BE49-F238E27FC236}">
                      <a16:creationId xmlns:a16="http://schemas.microsoft.com/office/drawing/2014/main" id="{9DFD0681-38F7-4F42-8228-A04B395799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" name="Line 51">
                  <a:extLst>
                    <a:ext uri="{FF2B5EF4-FFF2-40B4-BE49-F238E27FC236}">
                      <a16:creationId xmlns:a16="http://schemas.microsoft.com/office/drawing/2014/main" id="{E01EF8B5-1DCC-4A02-9FCF-C1D39AB1B9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" name="Line 52">
                  <a:extLst>
                    <a:ext uri="{FF2B5EF4-FFF2-40B4-BE49-F238E27FC236}">
                      <a16:creationId xmlns:a16="http://schemas.microsoft.com/office/drawing/2014/main" id="{F4E1D4E6-C34D-49D9-A540-2E263C7C34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00" name="Group 53">
                <a:extLst>
                  <a:ext uri="{FF2B5EF4-FFF2-40B4-BE49-F238E27FC236}">
                    <a16:creationId xmlns:a16="http://schemas.microsoft.com/office/drawing/2014/main" id="{CCD3E503-E2AF-4C62-9F3C-0951EDD76A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01" name="Line 54">
                  <a:extLst>
                    <a:ext uri="{FF2B5EF4-FFF2-40B4-BE49-F238E27FC236}">
                      <a16:creationId xmlns:a16="http://schemas.microsoft.com/office/drawing/2014/main" id="{87EB083C-E90D-4A46-8AC7-77A39570B9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2" name="Line 55">
                  <a:extLst>
                    <a:ext uri="{FF2B5EF4-FFF2-40B4-BE49-F238E27FC236}">
                      <a16:creationId xmlns:a16="http://schemas.microsoft.com/office/drawing/2014/main" id="{D4C6D691-6467-4937-8771-86A24C7380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" name="Line 56">
                  <a:extLst>
                    <a:ext uri="{FF2B5EF4-FFF2-40B4-BE49-F238E27FC236}">
                      <a16:creationId xmlns:a16="http://schemas.microsoft.com/office/drawing/2014/main" id="{5C9C1341-1DFA-48A6-8F2E-71D6B0594C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</p:grpSp>
      <p:sp>
        <p:nvSpPr>
          <p:cNvPr id="115" name="Rectangle 58">
            <a:extLst>
              <a:ext uri="{FF2B5EF4-FFF2-40B4-BE49-F238E27FC236}">
                <a16:creationId xmlns:a16="http://schemas.microsoft.com/office/drawing/2014/main" id="{214C6656-9414-4501-92FC-F3AB5F8FC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48" y="1454150"/>
            <a:ext cx="381000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200" b="1" u="none" dirty="0"/>
              <a:t>2. enfileiramento</a:t>
            </a:r>
          </a:p>
          <a:p>
            <a:pPr lvl="1"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</a:pPr>
            <a:r>
              <a:rPr lang="pt-BR" altLang="pt-BR" sz="2000" u="none" dirty="0"/>
              <a:t>tempo esperando por transmissão no enlace de saída</a:t>
            </a:r>
          </a:p>
          <a:p>
            <a:pPr lvl="1"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</a:pPr>
            <a:r>
              <a:rPr lang="pt-BR" altLang="pt-BR" sz="2000" u="none" dirty="0"/>
              <a:t>depende do nível de congestionamento do roteador</a:t>
            </a:r>
          </a:p>
        </p:txBody>
      </p:sp>
    </p:spTree>
    <p:extLst>
      <p:ext uri="{BB962C8B-B14F-4D97-AF65-F5344CB8AC3E}">
        <p14:creationId xmlns:p14="http://schemas.microsoft.com/office/powerpoint/2010/main" val="3233785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Tipos de atrasos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172" name="Rectangle 3">
            <a:extLst>
              <a:ext uri="{FF2B5EF4-FFF2-40B4-BE49-F238E27FC236}">
                <a16:creationId xmlns:a16="http://schemas.microsoft.com/office/drawing/2014/main" id="{93E6E3AC-F82C-4748-89A8-DADB933AF91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80170" y="1337444"/>
            <a:ext cx="3973512" cy="25050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200" b="1" dirty="0"/>
              <a:t>3. atraso de transmissão:</a:t>
            </a:r>
          </a:p>
          <a:p>
            <a:pPr eaLnBrk="1" hangingPunct="1"/>
            <a:r>
              <a:rPr lang="pt-BR" altLang="pt-BR" sz="2000" dirty="0"/>
              <a:t>R = largura de banda do enlace (</a:t>
            </a:r>
            <a:r>
              <a:rPr lang="pt-BR" altLang="pt-BR" sz="2000" dirty="0" err="1"/>
              <a:t>bps</a:t>
            </a:r>
            <a:r>
              <a:rPr lang="pt-BR" altLang="pt-BR" sz="2000" dirty="0"/>
              <a:t>)</a:t>
            </a:r>
          </a:p>
          <a:p>
            <a:pPr eaLnBrk="1" hangingPunct="1"/>
            <a:r>
              <a:rPr lang="pt-BR" altLang="pt-BR" sz="2000" dirty="0"/>
              <a:t>L = tamanho do pacote (bits)</a:t>
            </a:r>
          </a:p>
          <a:p>
            <a:pPr eaLnBrk="1" hangingPunct="1"/>
            <a:r>
              <a:rPr lang="pt-BR" altLang="pt-BR" sz="2000" dirty="0"/>
              <a:t>tempo para enviar bits no enlace = L / R</a:t>
            </a:r>
          </a:p>
        </p:txBody>
      </p:sp>
      <p:sp>
        <p:nvSpPr>
          <p:cNvPr id="173" name="Rectangle 4">
            <a:extLst>
              <a:ext uri="{FF2B5EF4-FFF2-40B4-BE49-F238E27FC236}">
                <a16:creationId xmlns:a16="http://schemas.microsoft.com/office/drawing/2014/main" id="{9FC04725-A4E0-4129-858F-909E285952B6}"/>
              </a:ext>
            </a:extLst>
          </p:cNvPr>
          <p:cNvSpPr txBox="1">
            <a:spLocks noChangeArrowheads="1"/>
          </p:cNvSpPr>
          <p:nvPr/>
        </p:nvSpPr>
        <p:spPr>
          <a:xfrm>
            <a:off x="4860033" y="1327919"/>
            <a:ext cx="3973512" cy="2286000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None/>
            </a:pPr>
            <a:r>
              <a:rPr lang="pt-BR" altLang="pt-BR" sz="2200" b="1" dirty="0"/>
              <a:t>4. atraso de propagação:</a:t>
            </a:r>
          </a:p>
          <a:p>
            <a:pPr>
              <a:lnSpc>
                <a:spcPct val="90000"/>
              </a:lnSpc>
            </a:pPr>
            <a:r>
              <a:rPr lang="pt-BR" altLang="pt-BR" sz="2000" dirty="0"/>
              <a:t>d</a:t>
            </a:r>
            <a:r>
              <a:rPr lang="pt-BR" altLang="pt-BR" sz="2400" dirty="0"/>
              <a:t> </a:t>
            </a:r>
            <a:r>
              <a:rPr lang="pt-BR" altLang="pt-BR" sz="2000" dirty="0"/>
              <a:t>= tamanho do enlace físico</a:t>
            </a:r>
          </a:p>
          <a:p>
            <a:pPr>
              <a:lnSpc>
                <a:spcPct val="90000"/>
              </a:lnSpc>
            </a:pPr>
            <a:r>
              <a:rPr lang="pt-BR" altLang="pt-BR" sz="2000" dirty="0"/>
              <a:t>s = vel. de propagação no meio (~2x10 m/s)</a:t>
            </a:r>
          </a:p>
          <a:p>
            <a:pPr>
              <a:lnSpc>
                <a:spcPct val="90000"/>
              </a:lnSpc>
            </a:pPr>
            <a:r>
              <a:rPr lang="pt-BR" altLang="pt-BR" sz="2000" dirty="0"/>
              <a:t>atraso de propagação = d/s</a:t>
            </a:r>
          </a:p>
        </p:txBody>
      </p:sp>
      <p:grpSp>
        <p:nvGrpSpPr>
          <p:cNvPr id="174" name="Group 5">
            <a:extLst>
              <a:ext uri="{FF2B5EF4-FFF2-40B4-BE49-F238E27FC236}">
                <a16:creationId xmlns:a16="http://schemas.microsoft.com/office/drawing/2014/main" id="{21EDBD20-A77B-4D1D-8E24-9609F039DE18}"/>
              </a:ext>
            </a:extLst>
          </p:cNvPr>
          <p:cNvGrpSpPr>
            <a:grpSpLocks/>
          </p:cNvGrpSpPr>
          <p:nvPr/>
        </p:nvGrpSpPr>
        <p:grpSpPr bwMode="auto">
          <a:xfrm>
            <a:off x="1142107" y="4398144"/>
            <a:ext cx="6021388" cy="2174875"/>
            <a:chOff x="494" y="2702"/>
            <a:chExt cx="3793" cy="1370"/>
          </a:xfrm>
        </p:grpSpPr>
        <p:graphicFrame>
          <p:nvGraphicFramePr>
            <p:cNvPr id="175" name="Object 6">
              <a:extLst>
                <a:ext uri="{FF2B5EF4-FFF2-40B4-BE49-F238E27FC236}">
                  <a16:creationId xmlns:a16="http://schemas.microsoft.com/office/drawing/2014/main" id="{2852B10A-772D-4904-B425-2AD637FAC3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4" y="3452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"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175" name="Object 6">
                          <a:extLst>
                            <a:ext uri="{FF2B5EF4-FFF2-40B4-BE49-F238E27FC236}">
                              <a16:creationId xmlns:a16="http://schemas.microsoft.com/office/drawing/2014/main" id="{2852B10A-772D-4904-B425-2AD637FAC3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3452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" name="Oval 7">
              <a:extLst>
                <a:ext uri="{FF2B5EF4-FFF2-40B4-BE49-F238E27FC236}">
                  <a16:creationId xmlns:a16="http://schemas.microsoft.com/office/drawing/2014/main" id="{71EA0FAE-EF97-4757-8554-1562C0641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" y="3300"/>
              <a:ext cx="755" cy="23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77" name="Rectangle 8">
              <a:extLst>
                <a:ext uri="{FF2B5EF4-FFF2-40B4-BE49-F238E27FC236}">
                  <a16:creationId xmlns:a16="http://schemas.microsoft.com/office/drawing/2014/main" id="{862791D6-3A32-4701-A8E0-98B7099A3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" y="3257"/>
              <a:ext cx="755" cy="16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78" name="Oval 9">
              <a:extLst>
                <a:ext uri="{FF2B5EF4-FFF2-40B4-BE49-F238E27FC236}">
                  <a16:creationId xmlns:a16="http://schemas.microsoft.com/office/drawing/2014/main" id="{676A21CC-FFEE-40F0-A0C5-F10E3DF41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3113"/>
              <a:ext cx="755" cy="271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grpSp>
          <p:nvGrpSpPr>
            <p:cNvPr id="179" name="Group 10">
              <a:extLst>
                <a:ext uri="{FF2B5EF4-FFF2-40B4-BE49-F238E27FC236}">
                  <a16:creationId xmlns:a16="http://schemas.microsoft.com/office/drawing/2014/main" id="{FC2977CB-525C-4A3B-8491-9D541A0B33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4" y="3132"/>
              <a:ext cx="314" cy="75"/>
              <a:chOff x="2208" y="2184"/>
              <a:chExt cx="176" cy="69"/>
            </a:xfrm>
          </p:grpSpPr>
          <p:grpSp>
            <p:nvGrpSpPr>
              <p:cNvPr id="218" name="Group 11">
                <a:extLst>
                  <a:ext uri="{FF2B5EF4-FFF2-40B4-BE49-F238E27FC236}">
                    <a16:creationId xmlns:a16="http://schemas.microsoft.com/office/drawing/2014/main" id="{D41BAED0-4195-46C4-832F-658D8D38ED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223" name="Line 12">
                  <a:extLst>
                    <a:ext uri="{FF2B5EF4-FFF2-40B4-BE49-F238E27FC236}">
                      <a16:creationId xmlns:a16="http://schemas.microsoft.com/office/drawing/2014/main" id="{EF6B951B-0E56-4B9F-874F-D0290B6BF3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4" name="Line 13">
                  <a:extLst>
                    <a:ext uri="{FF2B5EF4-FFF2-40B4-BE49-F238E27FC236}">
                      <a16:creationId xmlns:a16="http://schemas.microsoft.com/office/drawing/2014/main" id="{3530EA3E-3D06-4A0C-8D59-92E03EEE7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5" name="Line 14">
                  <a:extLst>
                    <a:ext uri="{FF2B5EF4-FFF2-40B4-BE49-F238E27FC236}">
                      <a16:creationId xmlns:a16="http://schemas.microsoft.com/office/drawing/2014/main" id="{8F730655-88B6-460A-986D-B8BF42B406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19" name="Group 15">
                <a:extLst>
                  <a:ext uri="{FF2B5EF4-FFF2-40B4-BE49-F238E27FC236}">
                    <a16:creationId xmlns:a16="http://schemas.microsoft.com/office/drawing/2014/main" id="{E1C1BBB6-9A5D-4945-B7A8-FC4D20CC5B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220" name="Line 16">
                  <a:extLst>
                    <a:ext uri="{FF2B5EF4-FFF2-40B4-BE49-F238E27FC236}">
                      <a16:creationId xmlns:a16="http://schemas.microsoft.com/office/drawing/2014/main" id="{59B24E7E-F718-4A25-89A7-8D54803665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1" name="Line 17">
                  <a:extLst>
                    <a:ext uri="{FF2B5EF4-FFF2-40B4-BE49-F238E27FC236}">
                      <a16:creationId xmlns:a16="http://schemas.microsoft.com/office/drawing/2014/main" id="{70EF679A-0C2C-4EC5-AC72-BD71BEAB40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2" name="Line 18">
                  <a:extLst>
                    <a:ext uri="{FF2B5EF4-FFF2-40B4-BE49-F238E27FC236}">
                      <a16:creationId xmlns:a16="http://schemas.microsoft.com/office/drawing/2014/main" id="{C6CE370B-E6FB-4788-BADF-0200F577AA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180" name="Oval 19">
              <a:extLst>
                <a:ext uri="{FF2B5EF4-FFF2-40B4-BE49-F238E27FC236}">
                  <a16:creationId xmlns:a16="http://schemas.microsoft.com/office/drawing/2014/main" id="{144FD6D6-A3E2-4141-A02E-93B915A03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" y="3312"/>
              <a:ext cx="755" cy="23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81" name="Line 20">
              <a:extLst>
                <a:ext uri="{FF2B5EF4-FFF2-40B4-BE49-F238E27FC236}">
                  <a16:creationId xmlns:a16="http://schemas.microsoft.com/office/drawing/2014/main" id="{452EF510-7088-4162-9AAA-A0EBFCDF9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6" y="329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2" name="Rectangle 21">
              <a:extLst>
                <a:ext uri="{FF2B5EF4-FFF2-40B4-BE49-F238E27FC236}">
                  <a16:creationId xmlns:a16="http://schemas.microsoft.com/office/drawing/2014/main" id="{6A00AD12-DBBA-48AC-AE99-ABCB2E302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3275"/>
              <a:ext cx="755" cy="16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83" name="Oval 22">
              <a:extLst>
                <a:ext uri="{FF2B5EF4-FFF2-40B4-BE49-F238E27FC236}">
                  <a16:creationId xmlns:a16="http://schemas.microsoft.com/office/drawing/2014/main" id="{F58E0027-24B2-40A1-97AD-722054193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" y="3131"/>
              <a:ext cx="755" cy="271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" name="Object 23">
              <a:extLst>
                <a:ext uri="{FF2B5EF4-FFF2-40B4-BE49-F238E27FC236}">
                  <a16:creationId xmlns:a16="http://schemas.microsoft.com/office/drawing/2014/main" id="{E391D5E1-461E-4026-9B4B-AB65D46E14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6" y="2816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184" name="Object 23">
                          <a:extLst>
                            <a:ext uri="{FF2B5EF4-FFF2-40B4-BE49-F238E27FC236}">
                              <a16:creationId xmlns:a16="http://schemas.microsoft.com/office/drawing/2014/main" id="{E391D5E1-461E-4026-9B4B-AB65D46E14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2816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" name="Line 24">
              <a:extLst>
                <a:ext uri="{FF2B5EF4-FFF2-40B4-BE49-F238E27FC236}">
                  <a16:creationId xmlns:a16="http://schemas.microsoft.com/office/drawing/2014/main" id="{6F8B50C8-3810-4CB9-99F0-46D947677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" y="3072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2C985324-4508-495C-952A-1E3AE73204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2" y="3693"/>
              <a:ext cx="12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7" name="Line 26">
              <a:extLst>
                <a:ext uri="{FF2B5EF4-FFF2-40B4-BE49-F238E27FC236}">
                  <a16:creationId xmlns:a16="http://schemas.microsoft.com/office/drawing/2014/main" id="{8BD5ED9E-BCB1-45F3-AF14-CB7124379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2" y="3336"/>
              <a:ext cx="1218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8B8FFEAD-B5A9-42E5-BC79-22D5114A6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" y="3066"/>
              <a:ext cx="0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46D8A33D-ABDD-4903-9C47-DC2A78FA4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3339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0" name="Rectangle 29">
              <a:extLst>
                <a:ext uri="{FF2B5EF4-FFF2-40B4-BE49-F238E27FC236}">
                  <a16:creationId xmlns:a16="http://schemas.microsoft.com/office/drawing/2014/main" id="{D4D957C4-82BA-4B6B-BBCB-57FF6A364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210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91" name="Rectangle 30">
              <a:extLst>
                <a:ext uri="{FF2B5EF4-FFF2-40B4-BE49-F238E27FC236}">
                  <a16:creationId xmlns:a16="http://schemas.microsoft.com/office/drawing/2014/main" id="{13036480-B747-454A-8AD8-24F6D70F8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5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92" name="Rectangle 31">
              <a:extLst>
                <a:ext uri="{FF2B5EF4-FFF2-40B4-BE49-F238E27FC236}">
                  <a16:creationId xmlns:a16="http://schemas.microsoft.com/office/drawing/2014/main" id="{44576A3E-1C7B-4103-8BD6-6CCE40FDF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" y="325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93" name="Rectangle 32">
              <a:extLst>
                <a:ext uri="{FF2B5EF4-FFF2-40B4-BE49-F238E27FC236}">
                  <a16:creationId xmlns:a16="http://schemas.microsoft.com/office/drawing/2014/main" id="{3D04CC4A-832E-4DC6-A09F-0232538FF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3192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94" name="Line 33">
              <a:extLst>
                <a:ext uri="{FF2B5EF4-FFF2-40B4-BE49-F238E27FC236}">
                  <a16:creationId xmlns:a16="http://schemas.microsoft.com/office/drawing/2014/main" id="{391D9BF4-E24B-4D77-B7E6-FF9F57DA6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0" y="3258"/>
              <a:ext cx="153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5" name="Line 34">
              <a:extLst>
                <a:ext uri="{FF2B5EF4-FFF2-40B4-BE49-F238E27FC236}">
                  <a16:creationId xmlns:a16="http://schemas.microsoft.com/office/drawing/2014/main" id="{64D449D8-9881-4EE2-8C3A-3586BD8B3B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0" y="343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6" name="Line 35">
              <a:extLst>
                <a:ext uri="{FF2B5EF4-FFF2-40B4-BE49-F238E27FC236}">
                  <a16:creationId xmlns:a16="http://schemas.microsoft.com/office/drawing/2014/main" id="{CDE83A84-78E0-4489-AF73-7775E5C1D2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7" y="3084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7" name="Text Box 36">
              <a:extLst>
                <a:ext uri="{FF2B5EF4-FFF2-40B4-BE49-F238E27FC236}">
                  <a16:creationId xmlns:a16="http://schemas.microsoft.com/office/drawing/2014/main" id="{A81DEAFF-7646-44FE-9A02-735C9062D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" y="2831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2400" u="none">
                  <a:solidFill>
                    <a:srgbClr val="00CC66"/>
                  </a:solidFill>
                  <a:latin typeface="Comic Sans MS" panose="030F0702030302020204" pitchFamily="66" charset="0"/>
                </a:rPr>
                <a:t>A</a:t>
              </a:r>
              <a:endParaRPr lang="en-US" altLang="pt-BR" sz="2400" u="none">
                <a:solidFill>
                  <a:srgbClr val="00CC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8" name="Text Box 37">
              <a:extLst>
                <a:ext uri="{FF2B5EF4-FFF2-40B4-BE49-F238E27FC236}">
                  <a16:creationId xmlns:a16="http://schemas.microsoft.com/office/drawing/2014/main" id="{D78A0992-7D99-4DCC-9301-B9C9A42E3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" y="347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2400" u="none">
                  <a:solidFill>
                    <a:schemeClr val="accent2"/>
                  </a:solidFill>
                  <a:latin typeface="Comic Sans MS" panose="030F0702030302020204" pitchFamily="66" charset="0"/>
                </a:rPr>
                <a:t>B</a:t>
              </a:r>
              <a:endParaRPr lang="en-US" altLang="pt-BR" sz="2400" u="none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9" name="Rectangle 38">
              <a:extLst>
                <a:ext uri="{FF2B5EF4-FFF2-40B4-BE49-F238E27FC236}">
                  <a16:creationId xmlns:a16="http://schemas.microsoft.com/office/drawing/2014/main" id="{97C56795-EEB7-4A3B-BCAE-AF65F2D5F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3216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200" name="Text Box 39">
              <a:extLst>
                <a:ext uri="{FF2B5EF4-FFF2-40B4-BE49-F238E27FC236}">
                  <a16:creationId xmlns:a16="http://schemas.microsoft.com/office/drawing/2014/main" id="{EF901BBD-88ED-4C83-ABFE-4C2455046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" y="2966"/>
              <a:ext cx="8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rgbClr val="FF0000"/>
                  </a:solidFill>
                  <a:latin typeface="Comic Sans MS" panose="030F0702030302020204" pitchFamily="66" charset="0"/>
                </a:rPr>
                <a:t>propagação</a:t>
              </a:r>
              <a:endParaRPr lang="en-US" altLang="pt-BR" sz="1800" u="none">
                <a:latin typeface="Times New Roman" panose="02020603050405020304" pitchFamily="18" charset="0"/>
              </a:endParaRPr>
            </a:p>
          </p:txBody>
        </p:sp>
        <p:sp>
          <p:nvSpPr>
            <p:cNvPr id="201" name="Line 40">
              <a:extLst>
                <a:ext uri="{FF2B5EF4-FFF2-40B4-BE49-F238E27FC236}">
                  <a16:creationId xmlns:a16="http://schemas.microsoft.com/office/drawing/2014/main" id="{049A6591-A519-4D77-995D-858E617060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385" y="3084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2" name="Text Box 41">
              <a:extLst>
                <a:ext uri="{FF2B5EF4-FFF2-40B4-BE49-F238E27FC236}">
                  <a16:creationId xmlns:a16="http://schemas.microsoft.com/office/drawing/2014/main" id="{4E54152D-804E-4F8D-A441-963D69CCB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" y="2702"/>
              <a:ext cx="9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rgbClr val="FF0000"/>
                  </a:solidFill>
                  <a:latin typeface="Comic Sans MS" panose="030F0702030302020204" pitchFamily="66" charset="0"/>
                </a:rPr>
                <a:t>transmissão</a:t>
              </a:r>
              <a:endParaRPr lang="en-US" altLang="pt-BR" sz="1800" u="none">
                <a:latin typeface="Times New Roman" panose="02020603050405020304" pitchFamily="18" charset="0"/>
              </a:endParaRPr>
            </a:p>
          </p:txBody>
        </p:sp>
        <p:sp>
          <p:nvSpPr>
            <p:cNvPr id="203" name="Line 42">
              <a:extLst>
                <a:ext uri="{FF2B5EF4-FFF2-40B4-BE49-F238E27FC236}">
                  <a16:creationId xmlns:a16="http://schemas.microsoft.com/office/drawing/2014/main" id="{ED53A24E-44F4-498D-B709-4DFB235B117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2022" y="2874"/>
              <a:ext cx="33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" name="Text Box 43">
              <a:extLst>
                <a:ext uri="{FF2B5EF4-FFF2-40B4-BE49-F238E27FC236}">
                  <a16:creationId xmlns:a16="http://schemas.microsoft.com/office/drawing/2014/main" id="{3C189EA0-EB47-4737-BE73-024503503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9" y="3668"/>
              <a:ext cx="111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rgbClr val="FF0000"/>
                  </a:solidFill>
                  <a:latin typeface="Comic Sans MS" panose="030F0702030302020204" pitchFamily="66" charset="0"/>
                </a:rPr>
                <a:t>processamento</a:t>
              </a:r>
              <a:br>
                <a:rPr lang="en-US" altLang="pt-BR" sz="1800" u="none">
                  <a:solidFill>
                    <a:srgbClr val="FF0000"/>
                  </a:solidFill>
                  <a:latin typeface="Comic Sans MS" panose="030F0702030302020204" pitchFamily="66" charset="0"/>
                </a:rPr>
              </a:br>
              <a:r>
                <a:rPr lang="en-US" altLang="pt-BR" sz="1800" u="none">
                  <a:solidFill>
                    <a:srgbClr val="FF0000"/>
                  </a:solidFill>
                  <a:latin typeface="Comic Sans MS" panose="030F0702030302020204" pitchFamily="66" charset="0"/>
                </a:rPr>
                <a:t>nodal</a:t>
              </a:r>
              <a:endParaRPr lang="en-US" altLang="pt-BR" sz="1800" u="none">
                <a:latin typeface="Times New Roman" panose="02020603050405020304" pitchFamily="18" charset="0"/>
              </a:endParaRPr>
            </a:p>
          </p:txBody>
        </p:sp>
        <p:sp>
          <p:nvSpPr>
            <p:cNvPr id="205" name="Line 44">
              <a:extLst>
                <a:ext uri="{FF2B5EF4-FFF2-40B4-BE49-F238E27FC236}">
                  <a16:creationId xmlns:a16="http://schemas.microsoft.com/office/drawing/2014/main" id="{6F770204-86CE-428B-AF81-F855172581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587" y="3696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" name="Line 45">
              <a:extLst>
                <a:ext uri="{FF2B5EF4-FFF2-40B4-BE49-F238E27FC236}">
                  <a16:creationId xmlns:a16="http://schemas.microsoft.com/office/drawing/2014/main" id="{4C81E9A8-0A2D-4020-9751-26154599BB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097" y="3546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7" name="Text Box 46">
              <a:extLst>
                <a:ext uri="{FF2B5EF4-FFF2-40B4-BE49-F238E27FC236}">
                  <a16:creationId xmlns:a16="http://schemas.microsoft.com/office/drawing/2014/main" id="{C9CB1A53-67A1-4496-BFAD-85B43E7F0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3830"/>
              <a:ext cx="10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rgbClr val="FF0000"/>
                  </a:solidFill>
                  <a:latin typeface="Comic Sans MS" panose="030F0702030302020204" pitchFamily="66" charset="0"/>
                </a:rPr>
                <a:t>enfileiramento</a:t>
              </a:r>
              <a:endParaRPr lang="en-US" altLang="pt-BR" sz="1800" u="none">
                <a:latin typeface="Times New Roman" panose="02020603050405020304" pitchFamily="18" charset="0"/>
              </a:endParaRPr>
            </a:p>
          </p:txBody>
        </p:sp>
        <p:sp>
          <p:nvSpPr>
            <p:cNvPr id="208" name="Line 47">
              <a:extLst>
                <a:ext uri="{FF2B5EF4-FFF2-40B4-BE49-F238E27FC236}">
                  <a16:creationId xmlns:a16="http://schemas.microsoft.com/office/drawing/2014/main" id="{487C0717-A189-4640-A7EC-E2D4AFB7B3D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99" y="3546"/>
              <a:ext cx="375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09" name="Group 48">
              <a:extLst>
                <a:ext uri="{FF2B5EF4-FFF2-40B4-BE49-F238E27FC236}">
                  <a16:creationId xmlns:a16="http://schemas.microsoft.com/office/drawing/2014/main" id="{877454F1-9FD4-426E-B7AF-3E87E3AC4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8" y="3168"/>
              <a:ext cx="314" cy="75"/>
              <a:chOff x="2208" y="2184"/>
              <a:chExt cx="176" cy="69"/>
            </a:xfrm>
          </p:grpSpPr>
          <p:grpSp>
            <p:nvGrpSpPr>
              <p:cNvPr id="210" name="Group 49">
                <a:extLst>
                  <a:ext uri="{FF2B5EF4-FFF2-40B4-BE49-F238E27FC236}">
                    <a16:creationId xmlns:a16="http://schemas.microsoft.com/office/drawing/2014/main" id="{84ADF905-82B1-4F33-8EA7-5E81D53EBB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215" name="Line 50">
                  <a:extLst>
                    <a:ext uri="{FF2B5EF4-FFF2-40B4-BE49-F238E27FC236}">
                      <a16:creationId xmlns:a16="http://schemas.microsoft.com/office/drawing/2014/main" id="{0220EA6A-ABC6-40C7-926F-A950C42B14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6" name="Line 51">
                  <a:extLst>
                    <a:ext uri="{FF2B5EF4-FFF2-40B4-BE49-F238E27FC236}">
                      <a16:creationId xmlns:a16="http://schemas.microsoft.com/office/drawing/2014/main" id="{21EDABCE-2E82-467A-ABAA-8E604CCBCF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7" name="Line 52">
                  <a:extLst>
                    <a:ext uri="{FF2B5EF4-FFF2-40B4-BE49-F238E27FC236}">
                      <a16:creationId xmlns:a16="http://schemas.microsoft.com/office/drawing/2014/main" id="{FA5C0E45-5CB9-4005-B4B1-7B12609910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11" name="Group 53">
                <a:extLst>
                  <a:ext uri="{FF2B5EF4-FFF2-40B4-BE49-F238E27FC236}">
                    <a16:creationId xmlns:a16="http://schemas.microsoft.com/office/drawing/2014/main" id="{18E62BAB-3D1B-4048-9F10-9B8330ABE3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212" name="Line 54">
                  <a:extLst>
                    <a:ext uri="{FF2B5EF4-FFF2-40B4-BE49-F238E27FC236}">
                      <a16:creationId xmlns:a16="http://schemas.microsoft.com/office/drawing/2014/main" id="{C10D60CE-9681-4F08-A95E-8558FD721A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3" name="Line 55">
                  <a:extLst>
                    <a:ext uri="{FF2B5EF4-FFF2-40B4-BE49-F238E27FC236}">
                      <a16:creationId xmlns:a16="http://schemas.microsoft.com/office/drawing/2014/main" id="{CB2C019A-3F7D-4C1D-ABC1-745BAFC3F2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4" name="Line 56">
                  <a:extLst>
                    <a:ext uri="{FF2B5EF4-FFF2-40B4-BE49-F238E27FC236}">
                      <a16:creationId xmlns:a16="http://schemas.microsoft.com/office/drawing/2014/main" id="{A36BE044-9E2D-43C6-B719-427923B63B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</p:grpSp>
      <p:sp>
        <p:nvSpPr>
          <p:cNvPr id="226" name="Rectangle 57">
            <a:extLst>
              <a:ext uri="{FF2B5EF4-FFF2-40B4-BE49-F238E27FC236}">
                <a16:creationId xmlns:a16="http://schemas.microsoft.com/office/drawing/2014/main" id="{8DA8DDEC-BD09-4BEA-84F2-C0E8E1945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557" y="3756794"/>
            <a:ext cx="43053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pt-BR" altLang="pt-BR" sz="2400" u="none">
                <a:solidFill>
                  <a:srgbClr val="FF0000"/>
                </a:solidFill>
                <a:latin typeface="Comic Sans MS" panose="030F0702030302020204" pitchFamily="66" charset="0"/>
              </a:rPr>
              <a:t>Nota: </a:t>
            </a:r>
            <a:r>
              <a:rPr lang="pt-BR" altLang="pt-BR" sz="2400" u="none">
                <a:latin typeface="Comic Sans MS" panose="030F0702030302020204" pitchFamily="66" charset="0"/>
              </a:rPr>
              <a:t>s e R são quantidades </a:t>
            </a:r>
            <a:r>
              <a:rPr lang="pt-BR" altLang="pt-BR" sz="2400" i="1" u="none">
                <a:latin typeface="Comic Sans MS" panose="030F0702030302020204" pitchFamily="66" charset="0"/>
              </a:rPr>
              <a:t>muito </a:t>
            </a:r>
            <a:r>
              <a:rPr lang="pt-BR" altLang="pt-BR" sz="2400" u="none">
                <a:latin typeface="Comic Sans MS" panose="030F0702030302020204" pitchFamily="66" charset="0"/>
              </a:rPr>
              <a:t>diferentes!</a:t>
            </a:r>
          </a:p>
        </p:txBody>
      </p:sp>
      <p:sp>
        <p:nvSpPr>
          <p:cNvPr id="227" name="Rectangle 58">
            <a:extLst>
              <a:ext uri="{FF2B5EF4-FFF2-40B4-BE49-F238E27FC236}">
                <a16:creationId xmlns:a16="http://schemas.microsoft.com/office/drawing/2014/main" id="{F19310F9-5F1D-4CBE-B4C7-0E57D64D1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557" y="3766319"/>
            <a:ext cx="4086225" cy="8763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76BDBD-21D4-4DD0-8D1E-49ED0DFCB7C3}"/>
              </a:ext>
            </a:extLst>
          </p:cNvPr>
          <p:cNvSpPr txBox="1"/>
          <p:nvPr/>
        </p:nvSpPr>
        <p:spPr>
          <a:xfrm>
            <a:off x="5977632" y="2340114"/>
            <a:ext cx="28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89378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Analogia com caravanas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C840F85D-C5AC-4720-BDB1-E7B706B24B5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903213" y="2612529"/>
            <a:ext cx="4216400" cy="33178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altLang="pt-BR" sz="2400"/>
              <a:t>carros se “propagam” a </a:t>
            </a:r>
            <a:br>
              <a:rPr lang="pt-BR" altLang="pt-BR" sz="2400"/>
            </a:br>
            <a:r>
              <a:rPr lang="pt-BR" altLang="pt-BR" sz="2400"/>
              <a:t>100 km/h</a:t>
            </a:r>
          </a:p>
          <a:p>
            <a:pPr eaLnBrk="1" hangingPunct="1"/>
            <a:r>
              <a:rPr lang="pt-BR" altLang="pt-BR" sz="2400"/>
              <a:t>cabines de pedágio levam 12 s para atender carro (tempo de transmissão)</a:t>
            </a:r>
          </a:p>
          <a:p>
            <a:pPr eaLnBrk="1" hangingPunct="1"/>
            <a:r>
              <a:rPr lang="pt-BR" altLang="pt-BR" sz="2400"/>
              <a:t>carro~bit; caravana ~ pacote</a:t>
            </a:r>
          </a:p>
          <a:p>
            <a:pPr eaLnBrk="1" hangingPunct="1"/>
            <a:r>
              <a:rPr lang="pt-BR" altLang="pt-BR" sz="2400">
                <a:solidFill>
                  <a:srgbClr val="FF0000"/>
                </a:solidFill>
              </a:rPr>
              <a:t>P: Quanto tempo para a caravana formar fila antes da 2</a:t>
            </a:r>
            <a:r>
              <a:rPr lang="pt-BR" altLang="pt-BR" sz="2400" u="sng" baseline="30000">
                <a:solidFill>
                  <a:srgbClr val="FF0000"/>
                </a:solidFill>
              </a:rPr>
              <a:t>a</a:t>
            </a:r>
            <a:r>
              <a:rPr lang="pt-BR" altLang="pt-BR" sz="2400">
                <a:solidFill>
                  <a:srgbClr val="FF0000"/>
                </a:solidFill>
              </a:rPr>
              <a:t> cabine?</a:t>
            </a:r>
            <a:endParaRPr lang="pt-BR" altLang="pt-BR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2400"/>
          </a:p>
        </p:txBody>
      </p:sp>
      <p:sp>
        <p:nvSpPr>
          <p:cNvPr id="65" name="Rectangle 4">
            <a:extLst>
              <a:ext uri="{FF2B5EF4-FFF2-40B4-BE49-F238E27FC236}">
                <a16:creationId xmlns:a16="http://schemas.microsoft.com/office/drawing/2014/main" id="{E9AED929-ED00-4678-9719-BEBE8A60599F}"/>
              </a:ext>
            </a:extLst>
          </p:cNvPr>
          <p:cNvSpPr txBox="1">
            <a:spLocks noChangeArrowheads="1"/>
          </p:cNvSpPr>
          <p:nvPr/>
        </p:nvSpPr>
        <p:spPr>
          <a:xfrm>
            <a:off x="5037063" y="2520702"/>
            <a:ext cx="3927425" cy="3365500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altLang="pt-BR" sz="2400" dirty="0"/>
              <a:t>tempo para “empurrar” caravana inteira pela cabine na estrada = 12 X 10 = 120 s</a:t>
            </a:r>
          </a:p>
          <a:p>
            <a:r>
              <a:rPr lang="pt-BR" altLang="pt-BR" sz="2400" dirty="0"/>
              <a:t>tempo para último carro se propagar da 1</a:t>
            </a:r>
            <a:r>
              <a:rPr lang="pt-BR" altLang="pt-BR" sz="2400" u="sng" baseline="30000" dirty="0"/>
              <a:t>a</a:t>
            </a:r>
            <a:r>
              <a:rPr lang="pt-BR" altLang="pt-BR" sz="2400" dirty="0"/>
              <a:t> à 2</a:t>
            </a:r>
            <a:r>
              <a:rPr lang="pt-BR" altLang="pt-BR" sz="2400" u="sng" baseline="30000" dirty="0"/>
              <a:t>a</a:t>
            </a:r>
            <a:r>
              <a:rPr lang="pt-BR" altLang="pt-BR" sz="2400" dirty="0"/>
              <a:t> cabine de pedágio: 100 km/(100 km/h) =  1 h</a:t>
            </a:r>
          </a:p>
          <a:p>
            <a:r>
              <a:rPr lang="pt-BR" altLang="pt-BR" sz="2400" dirty="0">
                <a:solidFill>
                  <a:srgbClr val="FF0000"/>
                </a:solidFill>
              </a:rPr>
              <a:t>Resposta: 62 minutos</a:t>
            </a:r>
          </a:p>
        </p:txBody>
      </p:sp>
      <p:grpSp>
        <p:nvGrpSpPr>
          <p:cNvPr id="66" name="Group 43">
            <a:extLst>
              <a:ext uri="{FF2B5EF4-FFF2-40B4-BE49-F238E27FC236}">
                <a16:creationId xmlns:a16="http://schemas.microsoft.com/office/drawing/2014/main" id="{38BD22FC-0114-40A3-ACC2-73702A73AEAD}"/>
              </a:ext>
            </a:extLst>
          </p:cNvPr>
          <p:cNvGrpSpPr>
            <a:grpSpLocks/>
          </p:cNvGrpSpPr>
          <p:nvPr/>
        </p:nvGrpSpPr>
        <p:grpSpPr bwMode="auto">
          <a:xfrm>
            <a:off x="6178476" y="1172667"/>
            <a:ext cx="939800" cy="1087437"/>
            <a:chOff x="1321" y="938"/>
            <a:chExt cx="592" cy="685"/>
          </a:xfrm>
        </p:grpSpPr>
        <p:sp>
          <p:nvSpPr>
            <p:cNvPr id="67" name="Rectangle 44">
              <a:extLst>
                <a:ext uri="{FF2B5EF4-FFF2-40B4-BE49-F238E27FC236}">
                  <a16:creationId xmlns:a16="http://schemas.microsoft.com/office/drawing/2014/main" id="{5701E2C9-7EE5-45E2-A475-DB2EE385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68" name="Text Box 45">
              <a:extLst>
                <a:ext uri="{FF2B5EF4-FFF2-40B4-BE49-F238E27FC236}">
                  <a16:creationId xmlns:a16="http://schemas.microsoft.com/office/drawing/2014/main" id="{C0E70563-07F3-4AE1-9215-27AB01BCA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" y="1373"/>
              <a:ext cx="5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2000" u="none">
                  <a:latin typeface="Comic Sans MS" panose="030F0702030302020204" pitchFamily="66" charset="0"/>
                </a:rPr>
                <a:t>cabine</a:t>
              </a:r>
            </a:p>
          </p:txBody>
        </p:sp>
      </p:grpSp>
      <p:grpSp>
        <p:nvGrpSpPr>
          <p:cNvPr id="69" name="Group 46">
            <a:extLst>
              <a:ext uri="{FF2B5EF4-FFF2-40B4-BE49-F238E27FC236}">
                <a16:creationId xmlns:a16="http://schemas.microsoft.com/office/drawing/2014/main" id="{6BAABCEA-7D82-4C50-99FB-3E41AF3E626F}"/>
              </a:ext>
            </a:extLst>
          </p:cNvPr>
          <p:cNvGrpSpPr>
            <a:grpSpLocks/>
          </p:cNvGrpSpPr>
          <p:nvPr/>
        </p:nvGrpSpPr>
        <p:grpSpPr bwMode="auto">
          <a:xfrm>
            <a:off x="3325738" y="1172667"/>
            <a:ext cx="939800" cy="1087437"/>
            <a:chOff x="1321" y="938"/>
            <a:chExt cx="592" cy="685"/>
          </a:xfrm>
        </p:grpSpPr>
        <p:sp>
          <p:nvSpPr>
            <p:cNvPr id="70" name="Rectangle 47">
              <a:extLst>
                <a:ext uri="{FF2B5EF4-FFF2-40B4-BE49-F238E27FC236}">
                  <a16:creationId xmlns:a16="http://schemas.microsoft.com/office/drawing/2014/main" id="{7BB7FBF4-B24B-407D-A610-602A6D3E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71" name="Text Box 48">
              <a:extLst>
                <a:ext uri="{FF2B5EF4-FFF2-40B4-BE49-F238E27FC236}">
                  <a16:creationId xmlns:a16="http://schemas.microsoft.com/office/drawing/2014/main" id="{4F3860F3-417E-4F13-A962-546A6E7EC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" y="1373"/>
              <a:ext cx="5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2000" u="none">
                  <a:latin typeface="Comic Sans MS" panose="030F0702030302020204" pitchFamily="66" charset="0"/>
                </a:rPr>
                <a:t>cabine</a:t>
              </a:r>
            </a:p>
          </p:txBody>
        </p:sp>
      </p:grpSp>
      <p:sp>
        <p:nvSpPr>
          <p:cNvPr id="72" name="AutoShape 49">
            <a:extLst>
              <a:ext uri="{FF2B5EF4-FFF2-40B4-BE49-F238E27FC236}">
                <a16:creationId xmlns:a16="http://schemas.microsoft.com/office/drawing/2014/main" id="{102C03A3-273F-4E21-AD58-DD93DC350548}"/>
              </a:ext>
            </a:extLst>
          </p:cNvPr>
          <p:cNvSpPr>
            <a:spLocks/>
          </p:cNvSpPr>
          <p:nvPr/>
        </p:nvSpPr>
        <p:spPr bwMode="auto">
          <a:xfrm rot="16200000">
            <a:off x="2229569" y="420986"/>
            <a:ext cx="79375" cy="2767012"/>
          </a:xfrm>
          <a:prstGeom prst="leftBrace">
            <a:avLst>
              <a:gd name="adj1" fmla="val 290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73" name="Text Box 50">
            <a:extLst>
              <a:ext uri="{FF2B5EF4-FFF2-40B4-BE49-F238E27FC236}">
                <a16:creationId xmlns:a16="http://schemas.microsoft.com/office/drawing/2014/main" id="{077BF3B7-37FF-4BA6-8108-0C35FF50B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13" y="1740992"/>
            <a:ext cx="1946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mic Sans MS" panose="030F0702030302020204" pitchFamily="66" charset="0"/>
              </a:rPr>
              <a:t>caravana</a:t>
            </a:r>
            <a:br>
              <a:rPr lang="en-US" altLang="pt-BR" sz="2000" u="none">
                <a:latin typeface="Comic Sans MS" panose="030F0702030302020204" pitchFamily="66" charset="0"/>
              </a:rPr>
            </a:br>
            <a:r>
              <a:rPr lang="en-US" altLang="pt-BR" sz="2000" u="none">
                <a:latin typeface="Comic Sans MS" panose="030F0702030302020204" pitchFamily="66" charset="0"/>
              </a:rPr>
              <a:t>de 10 carros</a:t>
            </a:r>
            <a:endParaRPr lang="en-US" altLang="pt-BR" sz="2000" u="none">
              <a:latin typeface="Times New Roman" panose="02020603050405020304" pitchFamily="18" charset="0"/>
            </a:endParaRPr>
          </a:p>
        </p:txBody>
      </p:sp>
      <p:sp>
        <p:nvSpPr>
          <p:cNvPr id="74" name="Line 51">
            <a:extLst>
              <a:ext uri="{FF2B5EF4-FFF2-40B4-BE49-F238E27FC236}">
                <a16:creationId xmlns:a16="http://schemas.microsoft.com/office/drawing/2014/main" id="{5C8D9522-18A3-46A7-8C05-65015490F4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7563" y="1482229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" name="Text Box 52">
            <a:extLst>
              <a:ext uri="{FF2B5EF4-FFF2-40B4-BE49-F238E27FC236}">
                <a16:creationId xmlns:a16="http://schemas.microsoft.com/office/drawing/2014/main" id="{2B2CA7BE-F044-4DDD-99BE-132B71CB3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376" y="1282204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mic Sans MS" panose="030F0702030302020204" pitchFamily="66" charset="0"/>
              </a:rPr>
              <a:t>100 km</a:t>
            </a:r>
          </a:p>
        </p:txBody>
      </p:sp>
      <p:sp>
        <p:nvSpPr>
          <p:cNvPr id="76" name="Line 53">
            <a:extLst>
              <a:ext uri="{FF2B5EF4-FFF2-40B4-BE49-F238E27FC236}">
                <a16:creationId xmlns:a16="http://schemas.microsoft.com/office/drawing/2014/main" id="{925341C9-FE4B-4C42-833A-70CDB6E68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50001" y="1480642"/>
            <a:ext cx="6223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7" name="Text Box 54">
            <a:extLst>
              <a:ext uri="{FF2B5EF4-FFF2-40B4-BE49-F238E27FC236}">
                <a16:creationId xmlns:a16="http://schemas.microsoft.com/office/drawing/2014/main" id="{63AEFF83-8CA9-4B97-AA55-349C2AAC5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01" y="1282204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mic Sans MS" panose="030F0702030302020204" pitchFamily="66" charset="0"/>
              </a:rPr>
              <a:t>100 km</a:t>
            </a:r>
          </a:p>
        </p:txBody>
      </p:sp>
      <p:sp>
        <p:nvSpPr>
          <p:cNvPr id="78" name="Line 55">
            <a:extLst>
              <a:ext uri="{FF2B5EF4-FFF2-40B4-BE49-F238E27FC236}">
                <a16:creationId xmlns:a16="http://schemas.microsoft.com/office/drawing/2014/main" id="{9CB4F6BA-FC02-4605-BECA-D88B0377D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01" y="1482229"/>
            <a:ext cx="277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" name="Oval 56">
            <a:extLst>
              <a:ext uri="{FF2B5EF4-FFF2-40B4-BE49-F238E27FC236}">
                <a16:creationId xmlns:a16="http://schemas.microsoft.com/office/drawing/2014/main" id="{E1BC95DA-F064-4463-B82D-521EC4AC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726" y="1482229"/>
            <a:ext cx="74612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80" name="Oval 57">
            <a:extLst>
              <a:ext uri="{FF2B5EF4-FFF2-40B4-BE49-F238E27FC236}">
                <a16:creationId xmlns:a16="http://schemas.microsoft.com/office/drawing/2014/main" id="{2478B714-5E5E-4B12-925D-8761C7654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126" y="1482229"/>
            <a:ext cx="74612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81" name="Oval 58">
            <a:extLst>
              <a:ext uri="{FF2B5EF4-FFF2-40B4-BE49-F238E27FC236}">
                <a16:creationId xmlns:a16="http://schemas.microsoft.com/office/drawing/2014/main" id="{A0AE5595-210C-4CC9-A729-9B656B5B4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963" y="1482229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pic>
        <p:nvPicPr>
          <p:cNvPr id="82" name="Picture 59" descr="MCj03985170000[1]">
            <a:extLst>
              <a:ext uri="{FF2B5EF4-FFF2-40B4-BE49-F238E27FC236}">
                <a16:creationId xmlns:a16="http://schemas.microsoft.com/office/drawing/2014/main" id="{26D2AEB5-6C24-4472-8B89-215348F9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85913" y="139332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60" descr="MCj03985170000[1]">
            <a:extLst>
              <a:ext uri="{FF2B5EF4-FFF2-40B4-BE49-F238E27FC236}">
                <a16:creationId xmlns:a16="http://schemas.microsoft.com/office/drawing/2014/main" id="{D44543BF-6CDB-4A1A-AB07-69F02B2ED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9088" y="1388567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" name="Group 61">
            <a:extLst>
              <a:ext uri="{FF2B5EF4-FFF2-40B4-BE49-F238E27FC236}">
                <a16:creationId xmlns:a16="http://schemas.microsoft.com/office/drawing/2014/main" id="{4FC70BDF-F57F-48BB-91EF-0C6292778DEE}"/>
              </a:ext>
            </a:extLst>
          </p:cNvPr>
          <p:cNvGrpSpPr>
            <a:grpSpLocks/>
          </p:cNvGrpSpPr>
          <p:nvPr/>
        </p:nvGrpSpPr>
        <p:grpSpPr bwMode="auto">
          <a:xfrm>
            <a:off x="3505126" y="1083767"/>
            <a:ext cx="458787" cy="777875"/>
            <a:chOff x="2365" y="1352"/>
            <a:chExt cx="1022" cy="1616"/>
          </a:xfrm>
        </p:grpSpPr>
        <p:pic>
          <p:nvPicPr>
            <p:cNvPr id="85" name="Picture 62">
              <a:extLst>
                <a:ext uri="{FF2B5EF4-FFF2-40B4-BE49-F238E27FC236}">
                  <a16:creationId xmlns:a16="http://schemas.microsoft.com/office/drawing/2014/main" id="{938C1640-4B16-4B49-8687-DC01BCEC2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Rectangle 63">
              <a:extLst>
                <a:ext uri="{FF2B5EF4-FFF2-40B4-BE49-F238E27FC236}">
                  <a16:creationId xmlns:a16="http://schemas.microsoft.com/office/drawing/2014/main" id="{72D9BA82-0D7F-483B-9536-3FEF1C583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</p:grpSp>
      <p:pic>
        <p:nvPicPr>
          <p:cNvPr id="87" name="Picture 64" descr="MCj03985170000[1]">
            <a:extLst>
              <a:ext uri="{FF2B5EF4-FFF2-40B4-BE49-F238E27FC236}">
                <a16:creationId xmlns:a16="http://schemas.microsoft.com/office/drawing/2014/main" id="{48EC45B3-BE11-4395-BAED-DBFE405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49501" y="1413967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8" name="Group 65">
            <a:extLst>
              <a:ext uri="{FF2B5EF4-FFF2-40B4-BE49-F238E27FC236}">
                <a16:creationId xmlns:a16="http://schemas.microsoft.com/office/drawing/2014/main" id="{7F0DD9CC-0993-4D59-829A-571EDD65CAC2}"/>
              </a:ext>
            </a:extLst>
          </p:cNvPr>
          <p:cNvGrpSpPr>
            <a:grpSpLocks/>
          </p:cNvGrpSpPr>
          <p:nvPr/>
        </p:nvGrpSpPr>
        <p:grpSpPr bwMode="auto">
          <a:xfrm>
            <a:off x="6427713" y="1112342"/>
            <a:ext cx="458788" cy="777875"/>
            <a:chOff x="2365" y="1352"/>
            <a:chExt cx="1022" cy="1616"/>
          </a:xfrm>
        </p:grpSpPr>
        <p:pic>
          <p:nvPicPr>
            <p:cNvPr id="89" name="Picture 66">
              <a:extLst>
                <a:ext uri="{FF2B5EF4-FFF2-40B4-BE49-F238E27FC236}">
                  <a16:creationId xmlns:a16="http://schemas.microsoft.com/office/drawing/2014/main" id="{6C1BE0C9-A387-41C3-9546-B3A4AD2938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Rectangle 67">
              <a:extLst>
                <a:ext uri="{FF2B5EF4-FFF2-40B4-BE49-F238E27FC236}">
                  <a16:creationId xmlns:a16="http://schemas.microsoft.com/office/drawing/2014/main" id="{B678453A-AB70-4DEA-9961-EC62F9BB5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</p:grpSp>
      <p:sp>
        <p:nvSpPr>
          <p:cNvPr id="91" name="Line 68">
            <a:extLst>
              <a:ext uri="{FF2B5EF4-FFF2-40B4-BE49-F238E27FC236}">
                <a16:creationId xmlns:a16="http://schemas.microsoft.com/office/drawing/2014/main" id="{658CC55C-7198-4C41-8299-B852902C5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5876" y="1482229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36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r>
              <a:rPr lang="pt-BR" b="1" dirty="0"/>
              <a:t>Unidade I - Princípios de comunicação</a:t>
            </a:r>
            <a:endParaRPr lang="pt-BR" dirty="0"/>
          </a:p>
          <a:p>
            <a:pPr lvl="1"/>
            <a:r>
              <a:rPr lang="pt-BR" dirty="0"/>
              <a:t>Introdução</a:t>
            </a:r>
          </a:p>
          <a:p>
            <a:pPr lvl="1"/>
            <a:r>
              <a:rPr lang="pt-BR" dirty="0"/>
              <a:t>Evolução, história e conceitos básicos.</a:t>
            </a:r>
          </a:p>
          <a:p>
            <a:endParaRPr lang="pt-BR" b="1" dirty="0"/>
          </a:p>
          <a:p>
            <a:r>
              <a:rPr lang="pt-BR" b="1" dirty="0"/>
              <a:t>Unidade II -  Topologias</a:t>
            </a:r>
            <a:endParaRPr lang="pt-BR" dirty="0"/>
          </a:p>
          <a:p>
            <a:pPr lvl="1"/>
            <a:r>
              <a:rPr lang="pt-BR" dirty="0"/>
              <a:t>Estrela</a:t>
            </a:r>
          </a:p>
          <a:p>
            <a:pPr lvl="1"/>
            <a:r>
              <a:rPr lang="pt-BR" dirty="0"/>
              <a:t>Anel</a:t>
            </a:r>
          </a:p>
          <a:p>
            <a:pPr lvl="1"/>
            <a:r>
              <a:rPr lang="pt-BR" dirty="0"/>
              <a:t>Barra</a:t>
            </a:r>
          </a:p>
          <a:p>
            <a:pPr lvl="1"/>
            <a:r>
              <a:rPr lang="pt-BR" dirty="0"/>
              <a:t>Hubs e </a:t>
            </a:r>
            <a:r>
              <a:rPr lang="pt-BR" dirty="0" err="1"/>
              <a:t>Switchs</a:t>
            </a:r>
            <a:endParaRPr lang="pt-BR" dirty="0"/>
          </a:p>
          <a:p>
            <a:pPr algn="just"/>
            <a:endParaRPr lang="pt-BR" sz="2600" dirty="0"/>
          </a:p>
          <a:p>
            <a:pPr marL="82296" indent="0">
              <a:buNone/>
            </a:pPr>
            <a:endParaRPr lang="pt-BR" sz="2600" dirty="0"/>
          </a:p>
          <a:p>
            <a:pPr marL="82296" indent="0">
              <a:buNone/>
            </a:pPr>
            <a:endParaRPr lang="pt-BR" sz="2600" dirty="0"/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600" b="1" dirty="0"/>
              <a:t>PUD Disciplina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pic>
        <p:nvPicPr>
          <p:cNvPr id="1026" name="Picture 2" descr="Resultado de imagem para ok icon">
            <a:extLst>
              <a:ext uri="{FF2B5EF4-FFF2-40B4-BE49-F238E27FC236}">
                <a16:creationId xmlns:a16="http://schemas.microsoft.com/office/drawing/2014/main" id="{B028E600-3953-4F47-9C52-4608870DD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77072"/>
            <a:ext cx="359432" cy="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ok icon">
            <a:extLst>
              <a:ext uri="{FF2B5EF4-FFF2-40B4-BE49-F238E27FC236}">
                <a16:creationId xmlns:a16="http://schemas.microsoft.com/office/drawing/2014/main" id="{E193C7C2-EB8C-4797-A3FB-CB402BA9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570699"/>
            <a:ext cx="359432" cy="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ok icon">
            <a:extLst>
              <a:ext uri="{FF2B5EF4-FFF2-40B4-BE49-F238E27FC236}">
                <a16:creationId xmlns:a16="http://schemas.microsoft.com/office/drawing/2014/main" id="{5D7CF210-0758-450A-A117-F43AF2346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064326"/>
            <a:ext cx="359432" cy="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ok icon">
            <a:extLst>
              <a:ext uri="{FF2B5EF4-FFF2-40B4-BE49-F238E27FC236}">
                <a16:creationId xmlns:a16="http://schemas.microsoft.com/office/drawing/2014/main" id="{A3F9874B-2C19-40EA-986E-51442FA3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284" y="5661248"/>
            <a:ext cx="359432" cy="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418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Analogia com caravanas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3DD5840F-F4E3-444C-AEAF-17400B50F99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922585" y="2811493"/>
            <a:ext cx="4065587" cy="3317875"/>
          </a:xfrm>
        </p:spPr>
        <p:txBody>
          <a:bodyPr/>
          <a:lstStyle/>
          <a:p>
            <a:pPr eaLnBrk="1" hangingPunct="1"/>
            <a:r>
              <a:rPr lang="pt-BR" altLang="pt-BR" sz="2400" dirty="0"/>
              <a:t>carros agora se “propagam” a 1000 km/h</a:t>
            </a:r>
          </a:p>
          <a:p>
            <a:pPr eaLnBrk="1" hangingPunct="1"/>
            <a:r>
              <a:rPr lang="pt-BR" altLang="pt-BR" sz="2400" dirty="0"/>
              <a:t>cabine agora leva 1 min para atender um carro</a:t>
            </a:r>
            <a:endParaRPr lang="pt-BR" altLang="pt-BR" sz="2400" dirty="0">
              <a:solidFill>
                <a:schemeClr val="accent2"/>
              </a:solidFill>
            </a:endParaRPr>
          </a:p>
          <a:p>
            <a:pPr eaLnBrk="1" hangingPunct="1"/>
            <a:r>
              <a:rPr lang="pt-BR" altLang="pt-BR" sz="2400" dirty="0">
                <a:solidFill>
                  <a:srgbClr val="FF0000"/>
                </a:solidFill>
              </a:rPr>
              <a:t>P:</a:t>
            </a:r>
            <a:r>
              <a:rPr lang="pt-BR" altLang="pt-BR" sz="2400" dirty="0">
                <a:solidFill>
                  <a:schemeClr val="accent2"/>
                </a:solidFill>
              </a:rPr>
              <a:t> </a:t>
            </a:r>
            <a:r>
              <a:rPr lang="pt-BR" altLang="pt-BR" sz="2400" dirty="0">
                <a:solidFill>
                  <a:srgbClr val="FF0000"/>
                </a:solidFill>
              </a:rPr>
              <a:t>Os carros chegarão à 2</a:t>
            </a:r>
            <a:r>
              <a:rPr lang="pt-BR" altLang="pt-BR" sz="2400" u="sng" baseline="30000" dirty="0">
                <a:solidFill>
                  <a:srgbClr val="FF0000"/>
                </a:solidFill>
              </a:rPr>
              <a:t>a</a:t>
            </a:r>
            <a:r>
              <a:rPr lang="pt-BR" altLang="pt-BR" sz="2400" dirty="0">
                <a:solidFill>
                  <a:srgbClr val="FF0000"/>
                </a:solidFill>
              </a:rPr>
              <a:t> cabine antes que todos os carros sejam atendidos na 1</a:t>
            </a:r>
            <a:r>
              <a:rPr lang="pt-BR" altLang="pt-BR" sz="2400" u="sng" baseline="30000" dirty="0">
                <a:solidFill>
                  <a:srgbClr val="FF0000"/>
                </a:solidFill>
              </a:rPr>
              <a:t>a</a:t>
            </a:r>
            <a:r>
              <a:rPr lang="pt-BR" altLang="pt-BR" sz="2400" dirty="0">
                <a:solidFill>
                  <a:srgbClr val="FF0000"/>
                </a:solidFill>
              </a:rPr>
              <a:t> cabine?</a:t>
            </a:r>
            <a:endParaRPr lang="pt-BR" altLang="pt-BR" sz="24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2400" dirty="0">
              <a:solidFill>
                <a:schemeClr val="accent2"/>
              </a:solidFill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45E1494D-8926-4E7B-B87D-6EFD8749825B}"/>
              </a:ext>
            </a:extLst>
          </p:cNvPr>
          <p:cNvSpPr txBox="1">
            <a:spLocks noChangeArrowheads="1"/>
          </p:cNvSpPr>
          <p:nvPr/>
        </p:nvSpPr>
        <p:spPr>
          <a:xfrm>
            <a:off x="4738936" y="2805318"/>
            <a:ext cx="4368800" cy="3365500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altLang="pt-BR" sz="2400" dirty="0">
                <a:solidFill>
                  <a:srgbClr val="FF0000"/>
                </a:solidFill>
              </a:rPr>
              <a:t>Sim!</a:t>
            </a:r>
            <a:r>
              <a:rPr lang="pt-BR" altLang="pt-BR" sz="2400" dirty="0"/>
              <a:t> Após 7 min, 1</a:t>
            </a:r>
            <a:r>
              <a:rPr lang="pt-BR" altLang="pt-BR" sz="2400" u="sng" baseline="30000" dirty="0"/>
              <a:t>o</a:t>
            </a:r>
            <a:r>
              <a:rPr lang="pt-BR" altLang="pt-BR" sz="2400" dirty="0"/>
              <a:t> carro na 2</a:t>
            </a:r>
            <a:r>
              <a:rPr lang="pt-BR" altLang="pt-BR" sz="2400" u="sng" baseline="30000" dirty="0"/>
              <a:t>a</a:t>
            </a:r>
            <a:r>
              <a:rPr lang="pt-BR" altLang="pt-BR" sz="2400" dirty="0"/>
              <a:t> cabine e 3 carros ainda na 1</a:t>
            </a:r>
            <a:r>
              <a:rPr lang="pt-BR" altLang="pt-BR" sz="2400" u="sng" baseline="30000" dirty="0"/>
              <a:t>a</a:t>
            </a:r>
            <a:r>
              <a:rPr lang="pt-BR" altLang="pt-BR" sz="2400" dirty="0"/>
              <a:t> cabine.</a:t>
            </a:r>
          </a:p>
          <a:p>
            <a:r>
              <a:rPr lang="pt-BR" altLang="pt-BR" sz="2400" dirty="0">
                <a:solidFill>
                  <a:srgbClr val="FF0000"/>
                </a:solidFill>
              </a:rPr>
              <a:t>1</a:t>
            </a:r>
            <a:r>
              <a:rPr lang="pt-BR" altLang="pt-BR" sz="2400" u="sng" baseline="30000" dirty="0">
                <a:solidFill>
                  <a:srgbClr val="FF0000"/>
                </a:solidFill>
              </a:rPr>
              <a:t>o</a:t>
            </a:r>
            <a:r>
              <a:rPr lang="pt-BR" altLang="pt-BR" sz="2400" dirty="0">
                <a:solidFill>
                  <a:srgbClr val="FF0000"/>
                </a:solidFill>
              </a:rPr>
              <a:t> bit do pacote pode chegar ao 2</a:t>
            </a:r>
            <a:r>
              <a:rPr lang="pt-BR" altLang="pt-BR" sz="2400" u="sng" baseline="30000" dirty="0">
                <a:solidFill>
                  <a:srgbClr val="FF0000"/>
                </a:solidFill>
              </a:rPr>
              <a:t>o</a:t>
            </a:r>
            <a:r>
              <a:rPr lang="pt-BR" altLang="pt-BR" sz="2400" dirty="0">
                <a:solidFill>
                  <a:srgbClr val="FF0000"/>
                </a:solidFill>
              </a:rPr>
              <a:t> roteador antes que o pacote seja totalmente transmitido no 1</a:t>
            </a:r>
            <a:r>
              <a:rPr lang="pt-BR" altLang="pt-BR" sz="2400" u="sng" baseline="30000" dirty="0">
                <a:solidFill>
                  <a:srgbClr val="FF0000"/>
                </a:solidFill>
              </a:rPr>
              <a:t>o</a:t>
            </a:r>
            <a:r>
              <a:rPr lang="pt-BR" altLang="pt-BR" sz="2400" dirty="0">
                <a:solidFill>
                  <a:srgbClr val="FF0000"/>
                </a:solidFill>
              </a:rPr>
              <a:t> roteador!</a:t>
            </a:r>
          </a:p>
        </p:txBody>
      </p:sp>
      <p:grpSp>
        <p:nvGrpSpPr>
          <p:cNvPr id="37" name="Group 43">
            <a:extLst>
              <a:ext uri="{FF2B5EF4-FFF2-40B4-BE49-F238E27FC236}">
                <a16:creationId xmlns:a16="http://schemas.microsoft.com/office/drawing/2014/main" id="{92DCE56D-273D-4B1E-9FAB-CEAEE7786518}"/>
              </a:ext>
            </a:extLst>
          </p:cNvPr>
          <p:cNvGrpSpPr>
            <a:grpSpLocks/>
          </p:cNvGrpSpPr>
          <p:nvPr/>
        </p:nvGrpSpPr>
        <p:grpSpPr bwMode="auto">
          <a:xfrm>
            <a:off x="6215311" y="1383663"/>
            <a:ext cx="939800" cy="1087437"/>
            <a:chOff x="1321" y="938"/>
            <a:chExt cx="592" cy="685"/>
          </a:xfrm>
        </p:grpSpPr>
        <p:sp>
          <p:nvSpPr>
            <p:cNvPr id="38" name="Rectangle 44">
              <a:extLst>
                <a:ext uri="{FF2B5EF4-FFF2-40B4-BE49-F238E27FC236}">
                  <a16:creationId xmlns:a16="http://schemas.microsoft.com/office/drawing/2014/main" id="{1E873EA5-B061-44E7-8C8B-52143B082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45">
              <a:extLst>
                <a:ext uri="{FF2B5EF4-FFF2-40B4-BE49-F238E27FC236}">
                  <a16:creationId xmlns:a16="http://schemas.microsoft.com/office/drawing/2014/main" id="{CF46A6C3-96F4-40DF-B66F-8663EC679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" y="1373"/>
              <a:ext cx="5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2000" u="none">
                  <a:latin typeface="Comic Sans MS" panose="030F0702030302020204" pitchFamily="66" charset="0"/>
                </a:rPr>
                <a:t>cabine</a:t>
              </a:r>
            </a:p>
          </p:txBody>
        </p:sp>
      </p:grpSp>
      <p:grpSp>
        <p:nvGrpSpPr>
          <p:cNvPr id="40" name="Group 46">
            <a:extLst>
              <a:ext uri="{FF2B5EF4-FFF2-40B4-BE49-F238E27FC236}">
                <a16:creationId xmlns:a16="http://schemas.microsoft.com/office/drawing/2014/main" id="{3CD68237-EECB-4F64-858F-1F1C43E8B4B8}"/>
              </a:ext>
            </a:extLst>
          </p:cNvPr>
          <p:cNvGrpSpPr>
            <a:grpSpLocks/>
          </p:cNvGrpSpPr>
          <p:nvPr/>
        </p:nvGrpSpPr>
        <p:grpSpPr bwMode="auto">
          <a:xfrm>
            <a:off x="3362573" y="1383663"/>
            <a:ext cx="939800" cy="1087437"/>
            <a:chOff x="1321" y="938"/>
            <a:chExt cx="592" cy="685"/>
          </a:xfrm>
        </p:grpSpPr>
        <p:sp>
          <p:nvSpPr>
            <p:cNvPr id="41" name="Rectangle 47">
              <a:extLst>
                <a:ext uri="{FF2B5EF4-FFF2-40B4-BE49-F238E27FC236}">
                  <a16:creationId xmlns:a16="http://schemas.microsoft.com/office/drawing/2014/main" id="{F4740DC3-AAF3-492A-BC94-0D08095CC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48">
              <a:extLst>
                <a:ext uri="{FF2B5EF4-FFF2-40B4-BE49-F238E27FC236}">
                  <a16:creationId xmlns:a16="http://schemas.microsoft.com/office/drawing/2014/main" id="{68DB44CA-4CA0-4458-92E8-574B0536C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" y="1373"/>
              <a:ext cx="5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2000" u="none">
                  <a:latin typeface="Comic Sans MS" panose="030F0702030302020204" pitchFamily="66" charset="0"/>
                </a:rPr>
                <a:t>cabine</a:t>
              </a:r>
            </a:p>
          </p:txBody>
        </p:sp>
      </p:grpSp>
      <p:sp>
        <p:nvSpPr>
          <p:cNvPr id="43" name="AutoShape 49">
            <a:extLst>
              <a:ext uri="{FF2B5EF4-FFF2-40B4-BE49-F238E27FC236}">
                <a16:creationId xmlns:a16="http://schemas.microsoft.com/office/drawing/2014/main" id="{EC306D05-3356-4375-BF10-0C6083B94A39}"/>
              </a:ext>
            </a:extLst>
          </p:cNvPr>
          <p:cNvSpPr>
            <a:spLocks/>
          </p:cNvSpPr>
          <p:nvPr/>
        </p:nvSpPr>
        <p:spPr bwMode="auto">
          <a:xfrm rot="16200000">
            <a:off x="2266404" y="631982"/>
            <a:ext cx="79375" cy="2767012"/>
          </a:xfrm>
          <a:prstGeom prst="leftBrace">
            <a:avLst>
              <a:gd name="adj1" fmla="val 290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44" name="Text Box 50">
            <a:extLst>
              <a:ext uri="{FF2B5EF4-FFF2-40B4-BE49-F238E27FC236}">
                <a16:creationId xmlns:a16="http://schemas.microsoft.com/office/drawing/2014/main" id="{C683B303-875F-4EDF-8A8C-B36805D03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248" y="1951988"/>
            <a:ext cx="1946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mic Sans MS" panose="030F0702030302020204" pitchFamily="66" charset="0"/>
              </a:rPr>
              <a:t>caravana</a:t>
            </a:r>
            <a:br>
              <a:rPr lang="en-US" altLang="pt-BR" sz="2000" u="none">
                <a:latin typeface="Comic Sans MS" panose="030F0702030302020204" pitchFamily="66" charset="0"/>
              </a:rPr>
            </a:br>
            <a:r>
              <a:rPr lang="en-US" altLang="pt-BR" sz="2000" u="none">
                <a:latin typeface="Comic Sans MS" panose="030F0702030302020204" pitchFamily="66" charset="0"/>
              </a:rPr>
              <a:t>de 10 carros</a:t>
            </a:r>
            <a:endParaRPr lang="en-US" altLang="pt-BR" sz="2000" u="none">
              <a:latin typeface="Times New Roman" panose="02020603050405020304" pitchFamily="18" charset="0"/>
            </a:endParaRPr>
          </a:p>
        </p:txBody>
      </p:sp>
      <p:sp>
        <p:nvSpPr>
          <p:cNvPr id="45" name="Line 51">
            <a:extLst>
              <a:ext uri="{FF2B5EF4-FFF2-40B4-BE49-F238E27FC236}">
                <a16:creationId xmlns:a16="http://schemas.microsoft.com/office/drawing/2014/main" id="{46A5654D-8ECF-4CAC-960A-CF46C3E4F8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4398" y="1693225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6" name="Text Box 52">
            <a:extLst>
              <a:ext uri="{FF2B5EF4-FFF2-40B4-BE49-F238E27FC236}">
                <a16:creationId xmlns:a16="http://schemas.microsoft.com/office/drawing/2014/main" id="{E0564D29-0873-43CD-863C-5651DB2E3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11" y="14932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mic Sans MS" panose="030F0702030302020204" pitchFamily="66" charset="0"/>
              </a:rPr>
              <a:t>100 km</a:t>
            </a:r>
          </a:p>
        </p:txBody>
      </p:sp>
      <p:sp>
        <p:nvSpPr>
          <p:cNvPr id="47" name="Line 53">
            <a:extLst>
              <a:ext uri="{FF2B5EF4-FFF2-40B4-BE49-F238E27FC236}">
                <a16:creationId xmlns:a16="http://schemas.microsoft.com/office/drawing/2014/main" id="{8A99A265-9DED-40F9-B6F2-87642C9DAC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86836" y="1691638"/>
            <a:ext cx="6223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8" name="Text Box 54">
            <a:extLst>
              <a:ext uri="{FF2B5EF4-FFF2-40B4-BE49-F238E27FC236}">
                <a16:creationId xmlns:a16="http://schemas.microsoft.com/office/drawing/2014/main" id="{A8085101-699B-4171-8245-5016034BE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9136" y="14932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mic Sans MS" panose="030F0702030302020204" pitchFamily="66" charset="0"/>
              </a:rPr>
              <a:t>100 km</a:t>
            </a:r>
          </a:p>
        </p:txBody>
      </p:sp>
      <p:sp>
        <p:nvSpPr>
          <p:cNvPr id="49" name="Line 55">
            <a:extLst>
              <a:ext uri="{FF2B5EF4-FFF2-40B4-BE49-F238E27FC236}">
                <a16:creationId xmlns:a16="http://schemas.microsoft.com/office/drawing/2014/main" id="{5F5C0332-2802-4F44-8FCF-C9ACF67C2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8636" y="1693225"/>
            <a:ext cx="277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0" name="Oval 56">
            <a:extLst>
              <a:ext uri="{FF2B5EF4-FFF2-40B4-BE49-F238E27FC236}">
                <a16:creationId xmlns:a16="http://schemas.microsoft.com/office/drawing/2014/main" id="{97567AB4-2399-41CD-8F2D-5400E2D6A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561" y="1693225"/>
            <a:ext cx="74612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51" name="Oval 57">
            <a:extLst>
              <a:ext uri="{FF2B5EF4-FFF2-40B4-BE49-F238E27FC236}">
                <a16:creationId xmlns:a16="http://schemas.microsoft.com/office/drawing/2014/main" id="{018DA6C3-B5A6-408B-9733-F2B08CA29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961" y="1693225"/>
            <a:ext cx="74612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52" name="Oval 58">
            <a:extLst>
              <a:ext uri="{FF2B5EF4-FFF2-40B4-BE49-F238E27FC236}">
                <a16:creationId xmlns:a16="http://schemas.microsoft.com/office/drawing/2014/main" id="{50063640-BCA8-4B20-8E18-4BE4E342B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798" y="1693225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pic>
        <p:nvPicPr>
          <p:cNvPr id="53" name="Picture 59" descr="MCj03985170000[1]">
            <a:extLst>
              <a:ext uri="{FF2B5EF4-FFF2-40B4-BE49-F238E27FC236}">
                <a16:creationId xmlns:a16="http://schemas.microsoft.com/office/drawing/2014/main" id="{0FC9AA43-D3CC-484A-8957-024CC5A96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22748" y="1604325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60" descr="MCj03985170000[1]">
            <a:extLst>
              <a:ext uri="{FF2B5EF4-FFF2-40B4-BE49-F238E27FC236}">
                <a16:creationId xmlns:a16="http://schemas.microsoft.com/office/drawing/2014/main" id="{816832EC-8B1A-45AF-A59C-0E05BF515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5923" y="1599563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Group 61">
            <a:extLst>
              <a:ext uri="{FF2B5EF4-FFF2-40B4-BE49-F238E27FC236}">
                <a16:creationId xmlns:a16="http://schemas.microsoft.com/office/drawing/2014/main" id="{B13197B3-FCDB-4217-B5C9-BFB5C980F537}"/>
              </a:ext>
            </a:extLst>
          </p:cNvPr>
          <p:cNvGrpSpPr>
            <a:grpSpLocks/>
          </p:cNvGrpSpPr>
          <p:nvPr/>
        </p:nvGrpSpPr>
        <p:grpSpPr bwMode="auto">
          <a:xfrm>
            <a:off x="3541961" y="1294763"/>
            <a:ext cx="458787" cy="777875"/>
            <a:chOff x="2365" y="1352"/>
            <a:chExt cx="1022" cy="1616"/>
          </a:xfrm>
        </p:grpSpPr>
        <p:pic>
          <p:nvPicPr>
            <p:cNvPr id="56" name="Picture 62">
              <a:extLst>
                <a:ext uri="{FF2B5EF4-FFF2-40B4-BE49-F238E27FC236}">
                  <a16:creationId xmlns:a16="http://schemas.microsoft.com/office/drawing/2014/main" id="{1C6A7511-970F-4104-AE1B-4CF1A282E7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Rectangle 63">
              <a:extLst>
                <a:ext uri="{FF2B5EF4-FFF2-40B4-BE49-F238E27FC236}">
                  <a16:creationId xmlns:a16="http://schemas.microsoft.com/office/drawing/2014/main" id="{066DF65D-9830-4543-ACF9-2E38C0FAA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</p:grpSp>
      <p:pic>
        <p:nvPicPr>
          <p:cNvPr id="58" name="Picture 64" descr="MCj03985170000[1]">
            <a:extLst>
              <a:ext uri="{FF2B5EF4-FFF2-40B4-BE49-F238E27FC236}">
                <a16:creationId xmlns:a16="http://schemas.microsoft.com/office/drawing/2014/main" id="{D97A7AC5-09C9-4DAD-A2FB-2D90CA7D0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86336" y="1624963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Group 65">
            <a:extLst>
              <a:ext uri="{FF2B5EF4-FFF2-40B4-BE49-F238E27FC236}">
                <a16:creationId xmlns:a16="http://schemas.microsoft.com/office/drawing/2014/main" id="{F074369F-6A8D-471B-85B7-49245AFEBD9A}"/>
              </a:ext>
            </a:extLst>
          </p:cNvPr>
          <p:cNvGrpSpPr>
            <a:grpSpLocks/>
          </p:cNvGrpSpPr>
          <p:nvPr/>
        </p:nvGrpSpPr>
        <p:grpSpPr bwMode="auto">
          <a:xfrm>
            <a:off x="6464548" y="1323338"/>
            <a:ext cx="458788" cy="777875"/>
            <a:chOff x="2365" y="1352"/>
            <a:chExt cx="1022" cy="1616"/>
          </a:xfrm>
        </p:grpSpPr>
        <p:pic>
          <p:nvPicPr>
            <p:cNvPr id="60" name="Picture 66">
              <a:extLst>
                <a:ext uri="{FF2B5EF4-FFF2-40B4-BE49-F238E27FC236}">
                  <a16:creationId xmlns:a16="http://schemas.microsoft.com/office/drawing/2014/main" id="{211C7072-1CC2-40D0-81EA-4EB98EC1B3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Rectangle 67">
              <a:extLst>
                <a:ext uri="{FF2B5EF4-FFF2-40B4-BE49-F238E27FC236}">
                  <a16:creationId xmlns:a16="http://schemas.microsoft.com/office/drawing/2014/main" id="{9B2BC25C-EC59-495C-8AB2-8D6C2344A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</p:grpSp>
      <p:sp>
        <p:nvSpPr>
          <p:cNvPr id="62" name="Line 68">
            <a:extLst>
              <a:ext uri="{FF2B5EF4-FFF2-40B4-BE49-F238E27FC236}">
                <a16:creationId xmlns:a16="http://schemas.microsoft.com/office/drawing/2014/main" id="{E1A57348-F414-47B5-88CC-CF049CA54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2711" y="1693225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36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Atraso nodal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A62F8E9A-674A-460F-921C-B5A226207342}"/>
              </a:ext>
            </a:extLst>
          </p:cNvPr>
          <p:cNvSpPr txBox="1">
            <a:spLocks noChangeArrowheads="1"/>
          </p:cNvSpPr>
          <p:nvPr/>
        </p:nvSpPr>
        <p:spPr>
          <a:xfrm>
            <a:off x="1037726" y="2602786"/>
            <a:ext cx="7772400" cy="370046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altLang="pt-BR" sz="2400"/>
              <a:t>d</a:t>
            </a:r>
            <a:r>
              <a:rPr lang="pt-BR" altLang="pt-BR" sz="2400" baseline="-25000"/>
              <a:t>proc</a:t>
            </a:r>
            <a:r>
              <a:rPr lang="pt-BR" altLang="pt-BR" sz="2400"/>
              <a:t> = atraso de processamento</a:t>
            </a:r>
          </a:p>
          <a:p>
            <a:pPr lvl="1"/>
            <a:r>
              <a:rPr lang="pt-BR" altLang="pt-BR" sz="2000"/>
              <a:t>normalmente, poucos microssegundos ou menos</a:t>
            </a:r>
          </a:p>
          <a:p>
            <a:r>
              <a:rPr lang="pt-BR" altLang="pt-BR" sz="2400"/>
              <a:t>d</a:t>
            </a:r>
            <a:r>
              <a:rPr lang="pt-BR" altLang="pt-BR" sz="2400" baseline="-25000"/>
              <a:t>fila</a:t>
            </a:r>
            <a:r>
              <a:rPr lang="pt-BR" altLang="pt-BR" sz="2400"/>
              <a:t> = atraso de enfileiramento</a:t>
            </a:r>
          </a:p>
          <a:p>
            <a:pPr lvl="1"/>
            <a:r>
              <a:rPr lang="pt-BR" altLang="pt-BR" sz="2000"/>
              <a:t>depende do congestionamento</a:t>
            </a:r>
          </a:p>
          <a:p>
            <a:r>
              <a:rPr lang="pt-BR" altLang="pt-BR" sz="2400"/>
              <a:t>d</a:t>
            </a:r>
            <a:r>
              <a:rPr lang="pt-BR" altLang="pt-BR" sz="2400" baseline="-25000"/>
              <a:t>trans</a:t>
            </a:r>
            <a:r>
              <a:rPr lang="pt-BR" altLang="pt-BR" sz="2400"/>
              <a:t> = atraso de transmissão</a:t>
            </a:r>
          </a:p>
          <a:p>
            <a:pPr lvl="1"/>
            <a:r>
              <a:rPr lang="pt-BR" altLang="pt-BR" sz="2000"/>
              <a:t> =  L/R, significativo para enlaces de baixa velocidade</a:t>
            </a:r>
          </a:p>
          <a:p>
            <a:r>
              <a:rPr lang="pt-BR" altLang="pt-BR" sz="2400"/>
              <a:t>d</a:t>
            </a:r>
            <a:r>
              <a:rPr lang="pt-BR" altLang="pt-BR" sz="2400" baseline="-25000"/>
              <a:t>prop</a:t>
            </a:r>
            <a:r>
              <a:rPr lang="pt-BR" altLang="pt-BR" sz="2400"/>
              <a:t> = atraso de propagação</a:t>
            </a:r>
          </a:p>
          <a:p>
            <a:pPr lvl="1"/>
            <a:r>
              <a:rPr lang="pt-BR" altLang="pt-BR" sz="2000"/>
              <a:t>alguns microssegundos a centenas de ms</a:t>
            </a:r>
          </a:p>
        </p:txBody>
      </p:sp>
      <p:graphicFrame>
        <p:nvGraphicFramePr>
          <p:cNvPr id="64" name="Object 4">
            <a:extLst>
              <a:ext uri="{FF2B5EF4-FFF2-40B4-BE49-F238E27FC236}">
                <a16:creationId xmlns:a16="http://schemas.microsoft.com/office/drawing/2014/main" id="{F30F625A-EABF-424C-8F55-53E978B4AD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035059"/>
              </p:ext>
            </p:extLst>
          </p:nvPr>
        </p:nvGraphicFramePr>
        <p:xfrm>
          <a:off x="2509339" y="1426448"/>
          <a:ext cx="5080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4" imgW="1917700" imgH="241300" progId="Equation.3">
                  <p:embed/>
                </p:oleObj>
              </mc:Choice>
              <mc:Fallback>
                <p:oleObj name="Equation" r:id="rId4" imgW="1917700" imgH="241300" progId="Equation.3">
                  <p:embed/>
                  <p:pic>
                    <p:nvPicPr>
                      <p:cNvPr id="64" name="Object 4">
                        <a:extLst>
                          <a:ext uri="{FF2B5EF4-FFF2-40B4-BE49-F238E27FC236}">
                            <a16:creationId xmlns:a16="http://schemas.microsoft.com/office/drawing/2014/main" id="{F30F625A-EABF-424C-8F55-53E978B4A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339" y="1426448"/>
                        <a:ext cx="5080000" cy="635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504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41F03214-17A4-4BE9-96B4-71BCDF18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C4F940-C9A8-40CD-BD47-A2CF3FB60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2" y="3405141"/>
            <a:ext cx="8229600" cy="24482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000" dirty="0"/>
              <a:t>OBRIGADO PELA ATENÇÃO!</a:t>
            </a:r>
          </a:p>
        </p:txBody>
      </p:sp>
      <p:pic>
        <p:nvPicPr>
          <p:cNvPr id="11" name="Picture 4" descr="Resultado de imagem para logo ifce sem fundo">
            <a:extLst>
              <a:ext uri="{FF2B5EF4-FFF2-40B4-BE49-F238E27FC236}">
                <a16:creationId xmlns:a16="http://schemas.microsoft.com/office/drawing/2014/main" id="{DB4DEC48-40F3-46BC-BC43-66AA753AA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22" l="27148" r="74570">
                        <a14:foregroundMark x1="37113" y1="46693" x2="37113" y2="46693"/>
                        <a14:foregroundMark x1="54296" y1="46693" x2="54296" y2="46693"/>
                        <a14:foregroundMark x1="64948" y1="46693" x2="64948" y2="46693"/>
                        <a14:foregroundMark x1="64261" y1="15953" x2="64261" y2="15953"/>
                        <a14:foregroundMark x1="47766" y1="58755" x2="47766" y2="58755"/>
                        <a14:foregroundMark x1="35395" y1="59922" x2="35395" y2="59922"/>
                        <a14:foregroundMark x1="34708" y1="71984" x2="34708" y2="71984"/>
                        <a14:foregroundMark x1="34708" y1="72763" x2="69072" y2="72763"/>
                        <a14:foregroundMark x1="30584" y1="84047" x2="65979" y2="82101"/>
                        <a14:foregroundMark x1="31959" y1="91440" x2="59450" y2="89883"/>
                        <a14:foregroundMark x1="30928" y1="68093" x2="30928" y2="94553"/>
                        <a14:foregroundMark x1="67354" y1="80545" x2="61512" y2="91440"/>
                        <a14:foregroundMark x1="29553" y1="67315" x2="29553" y2="766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990" y="1017104"/>
            <a:ext cx="2271876" cy="2022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8ADB2D53-1609-4350-B81F-D5C98965FD15}"/>
              </a:ext>
            </a:extLst>
          </p:cNvPr>
          <p:cNvSpPr/>
          <p:nvPr/>
        </p:nvSpPr>
        <p:spPr>
          <a:xfrm>
            <a:off x="3743861" y="620688"/>
            <a:ext cx="2608134" cy="2631135"/>
          </a:xfrm>
          <a:prstGeom prst="ellipse">
            <a:avLst/>
          </a:prstGeom>
          <a:noFill/>
          <a:ln w="127000">
            <a:solidFill>
              <a:schemeClr val="bg1">
                <a:lumMod val="8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196752"/>
            <a:ext cx="7950860" cy="5400600"/>
          </a:xfrm>
        </p:spPr>
        <p:txBody>
          <a:bodyPr>
            <a:noAutofit/>
          </a:bodyPr>
          <a:lstStyle/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/>
              <a:t>Revisão de comunicação de dados;</a:t>
            </a:r>
          </a:p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/>
              <a:t>Introdução a redes de computadores</a:t>
            </a:r>
          </a:p>
          <a:p>
            <a:pPr marL="870966" lvl="1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200" b="1" dirty="0"/>
              <a:t>O que é a Internet?</a:t>
            </a:r>
          </a:p>
          <a:p>
            <a:pPr marL="870966" lvl="1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200" b="1" dirty="0"/>
              <a:t>A periferia da Internet</a:t>
            </a:r>
          </a:p>
          <a:p>
            <a:pPr marL="1117854" lvl="2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800" b="1" dirty="0"/>
              <a:t>Hospedeiros;</a:t>
            </a:r>
          </a:p>
          <a:p>
            <a:pPr marL="1117854" lvl="2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800" b="1" dirty="0"/>
              <a:t>Meios físicos;</a:t>
            </a:r>
          </a:p>
          <a:p>
            <a:pPr marL="1117854" lvl="2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800" b="1" dirty="0"/>
              <a:t>Redes de Acesso</a:t>
            </a:r>
          </a:p>
          <a:p>
            <a:pPr marL="1328166" lvl="3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400" b="1" dirty="0"/>
              <a:t>DSL;</a:t>
            </a:r>
          </a:p>
          <a:p>
            <a:pPr marL="1328166" lvl="3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400" b="1" dirty="0"/>
              <a:t>Cabo;</a:t>
            </a:r>
          </a:p>
          <a:p>
            <a:pPr marL="1328166" lvl="3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400" b="1" dirty="0"/>
              <a:t>FTTH;</a:t>
            </a:r>
          </a:p>
          <a:p>
            <a:pPr marL="1328166" lvl="3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400" b="1" dirty="0"/>
              <a:t>Discado;</a:t>
            </a:r>
          </a:p>
          <a:p>
            <a:pPr marL="1328166" lvl="3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400" b="1" dirty="0"/>
              <a:t>Satélite.</a:t>
            </a:r>
          </a:p>
          <a:p>
            <a:pPr marL="813816" lvl="3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1400" b="1" dirty="0"/>
          </a:p>
          <a:p>
            <a:pPr marL="1117854" lvl="2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pt-BR" sz="1800" b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6" name="Espaço Reservado para Rodapé 7">
            <a:extLst>
              <a:ext uri="{FF2B5EF4-FFF2-40B4-BE49-F238E27FC236}">
                <a16:creationId xmlns:a16="http://schemas.microsoft.com/office/drawing/2014/main" id="{429B70E4-D759-4076-B5B2-DD8018EC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FE37A54-FE06-4F66-A83C-15BE5AF1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76" y="158660"/>
            <a:ext cx="7818892" cy="1143000"/>
          </a:xfrm>
        </p:spPr>
        <p:txBody>
          <a:bodyPr>
            <a:normAutofit/>
          </a:bodyPr>
          <a:lstStyle/>
          <a:p>
            <a:r>
              <a:rPr lang="pt-BR" sz="3600" b="1" u="sng" dirty="0"/>
              <a:t>Aula passa:</a:t>
            </a:r>
            <a:endParaRPr lang="pt-BR" sz="3600" b="1" dirty="0"/>
          </a:p>
        </p:txBody>
      </p:sp>
      <p:pic>
        <p:nvPicPr>
          <p:cNvPr id="7" name="Picture 2" descr="Resultado de imagem para ok icon">
            <a:extLst>
              <a:ext uri="{FF2B5EF4-FFF2-40B4-BE49-F238E27FC236}">
                <a16:creationId xmlns:a16="http://schemas.microsoft.com/office/drawing/2014/main" id="{F0D8825E-D0FB-4E1B-8FE0-7A4A85F05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48" y="1358751"/>
            <a:ext cx="359432" cy="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89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196752"/>
            <a:ext cx="7950860" cy="5400600"/>
          </a:xfrm>
        </p:spPr>
        <p:txBody>
          <a:bodyPr>
            <a:noAutofit/>
          </a:bodyPr>
          <a:lstStyle/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/>
              <a:t>Introdução a redes de computadores</a:t>
            </a:r>
          </a:p>
          <a:p>
            <a:pPr marL="870966" lvl="1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200" b="1" dirty="0"/>
              <a:t>O núcleo da rede</a:t>
            </a:r>
          </a:p>
          <a:p>
            <a:pPr marL="1117854" lvl="2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800" b="1" dirty="0"/>
              <a:t>Comutação de circuitos e comutação de pacotes;</a:t>
            </a:r>
          </a:p>
          <a:p>
            <a:pPr marL="1117854" lvl="2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800" b="1" dirty="0" err="1"/>
              <a:t>ISPs</a:t>
            </a:r>
            <a:r>
              <a:rPr lang="pt-BR" sz="1800" b="1" dirty="0"/>
              <a:t> e </a:t>
            </a:r>
            <a:r>
              <a:rPr lang="pt-BR" sz="1800" b="1" dirty="0" err="1"/>
              <a:t>backbones</a:t>
            </a:r>
            <a:r>
              <a:rPr lang="pt-BR" sz="1800" b="1" dirty="0"/>
              <a:t> da Internet</a:t>
            </a:r>
          </a:p>
          <a:p>
            <a:pPr marL="870966" lvl="1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200" b="1" dirty="0"/>
              <a:t>Atraso, perda e vazão</a:t>
            </a:r>
          </a:p>
          <a:p>
            <a:pPr marL="870966" lvl="1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200" b="1" dirty="0"/>
              <a:t>Camadas de protocolo e seus modelos de serviço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6" name="Espaço Reservado para Rodapé 7">
            <a:extLst>
              <a:ext uri="{FF2B5EF4-FFF2-40B4-BE49-F238E27FC236}">
                <a16:creationId xmlns:a16="http://schemas.microsoft.com/office/drawing/2014/main" id="{429B70E4-D759-4076-B5B2-DD8018EC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FE37A54-FE06-4F66-A83C-15BE5AF1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76" y="158660"/>
            <a:ext cx="7818892" cy="1143000"/>
          </a:xfrm>
        </p:spPr>
        <p:txBody>
          <a:bodyPr>
            <a:normAutofit/>
          </a:bodyPr>
          <a:lstStyle/>
          <a:p>
            <a:r>
              <a:rPr lang="pt-BR" sz="3600" b="1" u="sng" dirty="0"/>
              <a:t>Conteúdo</a:t>
            </a:r>
            <a:r>
              <a:rPr lang="pt-BR" sz="3600" b="1" dirty="0"/>
              <a:t> da aula de hoje</a:t>
            </a:r>
          </a:p>
        </p:txBody>
      </p:sp>
    </p:spTree>
    <p:extLst>
      <p:ext uri="{BB962C8B-B14F-4D97-AF65-F5344CB8AC3E}">
        <p14:creationId xmlns:p14="http://schemas.microsoft.com/office/powerpoint/2010/main" val="50044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FA2DEBD-5F10-40B1-BC66-465EDEE8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Núcleo da rede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5F8569-98A2-4ACC-AEC5-228F5C034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04" y="408023"/>
            <a:ext cx="4414264" cy="595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3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Comutação de circuitos:</a:t>
            </a:r>
          </a:p>
          <a:p>
            <a:pPr marL="61722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recursos necessários ao longo do enlace de comunicação para prover comunicação entre dois sistemas são reservados pelo período da sessão de comunicação entre os hosts.</a:t>
            </a:r>
          </a:p>
          <a:p>
            <a:pPr marL="864108" lvl="2" indent="-342900" algn="just">
              <a:buFont typeface="Arial" panose="020B0604020202020204" pitchFamily="34" charset="0"/>
              <a:buChar char="•"/>
            </a:pP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Telefone fixo, telefone celular;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Comutação de Pacotes</a:t>
            </a:r>
          </a:p>
          <a:p>
            <a:pPr marL="61722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recursos necessários não são reservados. Usa o recurso da rede por demanda. Pode haver atraso.</a:t>
            </a:r>
          </a:p>
          <a:p>
            <a:pPr marL="864108" lvl="2" indent="-342900" algn="just">
              <a:buFont typeface="Arial" panose="020B0604020202020204" pitchFamily="34" charset="0"/>
              <a:buChar char="•"/>
            </a:pP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Internet.</a:t>
            </a:r>
          </a:p>
          <a:p>
            <a:pPr marL="82296" indent="0">
              <a:buNone/>
            </a:pPr>
            <a:endParaRPr lang="pt-BR" dirty="0"/>
          </a:p>
          <a:p>
            <a:pPr marL="82296" lvl="0" indent="0">
              <a:buNone/>
            </a:pPr>
            <a:endParaRPr lang="pt-BR" dirty="0"/>
          </a:p>
          <a:p>
            <a:pPr lvl="0"/>
            <a:endParaRPr lang="pt-BR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Comutação de pacotes x </a:t>
            </a:r>
            <a:r>
              <a:rPr lang="pt-BR" sz="3200" b="1" dirty="0" err="1"/>
              <a:t>circutios</a:t>
            </a:r>
            <a:endParaRPr lang="pt-BR" sz="3200" b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0EB1BDB-6701-4B5E-A702-58DC0A06E09F}"/>
              </a:ext>
            </a:extLst>
          </p:cNvPr>
          <p:cNvSpPr/>
          <p:nvPr/>
        </p:nvSpPr>
        <p:spPr>
          <a:xfrm>
            <a:off x="2627784" y="5637621"/>
            <a:ext cx="52565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Analogia do restaurante!</a:t>
            </a:r>
          </a:p>
        </p:txBody>
      </p:sp>
    </p:spTree>
    <p:extLst>
      <p:ext uri="{BB962C8B-B14F-4D97-AF65-F5344CB8AC3E}">
        <p14:creationId xmlns:p14="http://schemas.microsoft.com/office/powerpoint/2010/main" val="397800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 fontScale="550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Em uma aplicação de rede, sistemas finais trocam 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mensagens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entre si.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Para enviar uma mensagem de um sistema final de origem para um destino, o originador fragmenta mensagens longas em porções de dados menores, denominadas 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pacotes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Entre origem e destino, cada um deles percorre enlaces de comunicação e 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comutadores de pacotes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Há dois tipos principais de comutadores de pacotes: 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roteadores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comutadores de camada de enlace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2296" indent="0">
              <a:buNone/>
            </a:pPr>
            <a:endParaRPr lang="pt-BR" sz="2600" dirty="0"/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Comutação de pacotes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</p:spTree>
    <p:extLst>
      <p:ext uri="{BB962C8B-B14F-4D97-AF65-F5344CB8AC3E}">
        <p14:creationId xmlns:p14="http://schemas.microsoft.com/office/powerpoint/2010/main" val="368186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 fontScale="550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Em uma aplicação de rede, sistemas finais trocam 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mensagens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entre si.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Para enviar uma mensagem de um sistema final de origem para um destino, o originador fragmenta mensagens longas em porções de dados menores, denominadas 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pacotes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Entre origem e destino, cada um deles percorre enlaces de comunicação e 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comutadores de pacotes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Há dois tipos principais de comutadores de pacotes: 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roteadores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comutadores de camada de enlace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Comutação de pacotes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</p:spTree>
    <p:extLst>
      <p:ext uri="{BB962C8B-B14F-4D97-AF65-F5344CB8AC3E}">
        <p14:creationId xmlns:p14="http://schemas.microsoft.com/office/powerpoint/2010/main" val="2029688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olstício">
  <a:themeElements>
    <a:clrScheme name="Personalizada 3">
      <a:dk1>
        <a:sysClr val="windowText" lastClr="000000"/>
      </a:dk1>
      <a:lt1>
        <a:sysClr val="window" lastClr="FFFFFF"/>
      </a:lt1>
      <a:dk2>
        <a:srgbClr val="4F271C"/>
      </a:dk2>
      <a:lt2>
        <a:srgbClr val="92D050"/>
      </a:lt2>
      <a:accent1>
        <a:srgbClr val="000000"/>
      </a:accent1>
      <a:accent2>
        <a:srgbClr val="FEB80A"/>
      </a:accent2>
      <a:accent3>
        <a:srgbClr val="C00000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13350</TotalTime>
  <Words>2087</Words>
  <Application>Microsoft Office PowerPoint</Application>
  <PresentationFormat>Apresentação na tela (4:3)</PresentationFormat>
  <Paragraphs>458</Paragraphs>
  <Slides>32</Slides>
  <Notes>32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Solstício</vt:lpstr>
      <vt:lpstr>Princípios de comunicação e Topologias</vt:lpstr>
      <vt:lpstr>PUD Disciplina</vt:lpstr>
      <vt:lpstr>PUD Disciplina</vt:lpstr>
      <vt:lpstr>Aula passa:</vt:lpstr>
      <vt:lpstr>Conteúdo da aula de hoje</vt:lpstr>
      <vt:lpstr>Núcleo da rede</vt:lpstr>
      <vt:lpstr>Comutação de pacotes x circutios</vt:lpstr>
      <vt:lpstr>Comutação de pacotes</vt:lpstr>
      <vt:lpstr>Comutação de pacotes</vt:lpstr>
      <vt:lpstr>Comutação de pacotes</vt:lpstr>
      <vt:lpstr>Tabelas de repasse e protocolos de roteamento</vt:lpstr>
      <vt:lpstr>Comutação de circuitos</vt:lpstr>
      <vt:lpstr>Multiplexação em redes de comutação de circuitos</vt:lpstr>
      <vt:lpstr>Multiplexação em redes de comutação de circuitos</vt:lpstr>
      <vt:lpstr>Multiplexação em redes de comutação de circuitos</vt:lpstr>
      <vt:lpstr>Multiplexação em redes de comutação de circuitos</vt:lpstr>
      <vt:lpstr>Comutação de pacotes: multiplexação estatística</vt:lpstr>
      <vt:lpstr>Estrutura da Internet: rede de redes</vt:lpstr>
      <vt:lpstr>Estrutura da Internet: rede de redes</vt:lpstr>
      <vt:lpstr>Estrutura da Internet: rede de redes</vt:lpstr>
      <vt:lpstr>Estrutura da Internet: rede de redes</vt:lpstr>
      <vt:lpstr>Estrutura da Internet: rede de redes</vt:lpstr>
      <vt:lpstr>Estrutura da Internet: rede de redes</vt:lpstr>
      <vt:lpstr>Estrutura da Internet: rede de redes</vt:lpstr>
      <vt:lpstr>Uma visão geral de atraso em redes de comutação de pacotes</vt:lpstr>
      <vt:lpstr>Como ocorrem a perda e o atraso?</vt:lpstr>
      <vt:lpstr>Tipos de atrasos</vt:lpstr>
      <vt:lpstr>Tipos de atrasos</vt:lpstr>
      <vt:lpstr>Analogia com caravanas</vt:lpstr>
      <vt:lpstr>Analogia com caravanas</vt:lpstr>
      <vt:lpstr>Atraso nodal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Modelagem de Sistemas</dc:title>
  <cp:lastModifiedBy>carlabeatrizdasilva2203@gmail.com</cp:lastModifiedBy>
  <cp:revision>672</cp:revision>
  <cp:lastPrinted>2014-06-24T18:15:02Z</cp:lastPrinted>
  <dcterms:modified xsi:type="dcterms:W3CDTF">2022-08-31T01:27:23Z</dcterms:modified>
</cp:coreProperties>
</file>