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1"/>
  </p:notesMasterIdLst>
  <p:sldIdLst>
    <p:sldId id="256" r:id="rId2"/>
    <p:sldId id="475" r:id="rId3"/>
    <p:sldId id="476" r:id="rId4"/>
    <p:sldId id="452" r:id="rId5"/>
    <p:sldId id="507" r:id="rId6"/>
    <p:sldId id="473" r:id="rId7"/>
    <p:sldId id="483" r:id="rId8"/>
    <p:sldId id="494" r:id="rId9"/>
    <p:sldId id="493" r:id="rId10"/>
    <p:sldId id="502" r:id="rId11"/>
    <p:sldId id="503" r:id="rId12"/>
    <p:sldId id="504" r:id="rId13"/>
    <p:sldId id="505" r:id="rId14"/>
    <p:sldId id="509" r:id="rId15"/>
    <p:sldId id="508" r:id="rId16"/>
    <p:sldId id="506" r:id="rId17"/>
    <p:sldId id="510" r:id="rId18"/>
    <p:sldId id="511" r:id="rId19"/>
    <p:sldId id="512" r:id="rId20"/>
    <p:sldId id="513" r:id="rId21"/>
    <p:sldId id="515" r:id="rId22"/>
    <p:sldId id="514" r:id="rId23"/>
    <p:sldId id="517" r:id="rId24"/>
    <p:sldId id="518" r:id="rId25"/>
    <p:sldId id="519" r:id="rId26"/>
    <p:sldId id="520" r:id="rId27"/>
    <p:sldId id="516" r:id="rId28"/>
    <p:sldId id="521" r:id="rId29"/>
    <p:sldId id="427" r:id="rId30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570" autoAdjust="0"/>
  </p:normalViewPr>
  <p:slideViewPr>
    <p:cSldViewPr>
      <p:cViewPr varScale="1">
        <p:scale>
          <a:sx n="96" d="100"/>
          <a:sy n="96" d="100"/>
        </p:scale>
        <p:origin x="144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BF584-208D-4BE2-8FC5-6F6B98B2BF77}" type="datetimeFigureOut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05466-0F55-4C59-8DF6-43907003D18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69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0778-B033-48E0-AEE9-0B94F8DD189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0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ATRASO de fila é o mais importante.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6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5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9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69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04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676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110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0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3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 </a:t>
            </a:r>
            <a:r>
              <a:rPr lang="pt-BR" sz="1300" dirty="0" err="1"/>
              <a:t>obs</a:t>
            </a:r>
            <a:r>
              <a:rPr lang="pt-BR" sz="1300" dirty="0"/>
              <a:t>: as vezes representados no sistema hexadecimal ;</a:t>
            </a:r>
          </a:p>
          <a:p>
            <a:pPr defTabSz="966612">
              <a:defRPr/>
            </a:pPr>
            <a:r>
              <a:rPr lang="pt-BR" sz="1300" dirty="0"/>
              <a:t>         Essas instruções, chamadas de código de máquina, são representadas por sequências de bits, normalmente limitadas pelo número de bits do </a:t>
            </a:r>
            <a:r>
              <a:rPr lang="pt-BR" sz="1300" b="1" dirty="0"/>
              <a:t>registrador principal </a:t>
            </a:r>
            <a:r>
              <a:rPr lang="pt-BR" sz="1300" dirty="0"/>
              <a:t>(8, 16, 32, 64 ou 128) da CPU.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614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843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pt-BR" sz="13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12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79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884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398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985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508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17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9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2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7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7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5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4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66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pt-BR" sz="1300" dirty="0"/>
              <a:t>Alguns provedores de nível 1 também são provedores de nível 2.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05466-0F55-4C59-8DF6-43907003D18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1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ED3E-D274-467A-BF4F-FEA4A6FF3AC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1294-2CDE-4C78-85A9-B498FE63AB24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F6C5-EE49-4959-85DD-4565C7918FC0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A381D-D0F6-4A45-8A70-B11FCB0F25A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38B4-2F48-4FE8-A4E9-3D7930C20812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6F3-8B4C-4CA4-97AA-46BE15A8266C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A093-300B-4154-B8EF-1BD1BA49B3DD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3783-2175-462F-AA7F-D32D1D6EE906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0D20-F392-419B-A982-8E4AD9016219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222C-A2D2-48FB-B16D-5BC816BAF2AE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91AB-0D7F-4669-80A6-D8C0E239963A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F996A6-D6C0-4A2C-A0BB-828BC52E5E45}" type="datetime1">
              <a:rPr lang="pt-BR" smtClean="0"/>
              <a:pPr/>
              <a:t>30/08/2022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pt-BR"/>
              <a:t>Processos de Software - Parte 1       Prof. Igor Rafael Silva Valente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7.wmf" /><Relationship Id="rId4" Type="http://schemas.openxmlformats.org/officeDocument/2006/relationships/oleObject" Target="../embeddings/oleObject5.bin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7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6.bin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9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8.bin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10.bin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6" Type="http://schemas.openxmlformats.org/officeDocument/2006/relationships/oleObject" Target="../embeddings/oleObject12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11.bin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 /><Relationship Id="rId7" Type="http://schemas.openxmlformats.org/officeDocument/2006/relationships/oleObject" Target="../embeddings/oleObject1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6" Type="http://schemas.openxmlformats.org/officeDocument/2006/relationships/oleObject" Target="../embeddings/oleObject14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13.bin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17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16.bin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2.wdp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1.bin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6.wmf" /><Relationship Id="rId4" Type="http://schemas.openxmlformats.org/officeDocument/2006/relationships/oleObject" Target="../embeddings/oleObject3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7632848" cy="129614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/>
              <a:t>Princípios de comunicação e Topologias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pt-BR" sz="2300" dirty="0">
                <a:solidFill>
                  <a:schemeClr val="accent2">
                    <a:lumMod val="75000"/>
                  </a:schemeClr>
                </a:solidFill>
              </a:rPr>
              <a:t>Instituto Federal de Educação, Ciência e Tecnologia do Ceará</a:t>
            </a:r>
          </a:p>
          <a:p>
            <a:r>
              <a:rPr lang="pt-BR" sz="2300" b="1" dirty="0"/>
              <a:t>Disciplina</a:t>
            </a:r>
            <a:r>
              <a:rPr lang="pt-BR" sz="2300" dirty="0"/>
              <a:t>:  Redes de Computadores</a:t>
            </a:r>
          </a:p>
          <a:p>
            <a:r>
              <a:rPr lang="pt-BR" sz="2300" b="1" dirty="0"/>
              <a:t>Semestre</a:t>
            </a:r>
            <a:r>
              <a:rPr lang="pt-BR" sz="2300" dirty="0"/>
              <a:t>: 2018.1</a:t>
            </a:r>
          </a:p>
          <a:p>
            <a:r>
              <a:rPr lang="pt-BR" sz="2300" b="1" dirty="0"/>
              <a:t>Professor</a:t>
            </a:r>
            <a:r>
              <a:rPr lang="pt-BR" sz="2300" dirty="0"/>
              <a:t>:  Rogério Diógenes</a:t>
            </a:r>
          </a:p>
          <a:p>
            <a:r>
              <a:rPr lang="pt-BR" sz="2300" b="1"/>
              <a:t>Campus</a:t>
            </a:r>
            <a:r>
              <a:rPr lang="pt-BR" sz="2300"/>
              <a:t>: Boa Viagem</a:t>
            </a:r>
            <a:endParaRPr lang="pt-BR" sz="2300" dirty="0"/>
          </a:p>
        </p:txBody>
      </p:sp>
      <p:pic>
        <p:nvPicPr>
          <p:cNvPr id="1026" name="Picture 2" descr="http://4.bp.blogspot.com/-1I4lrqARDLU/TbWN0m-IAbI/AAAAAAAAACI/bJKj_raKDTM/s1600/IFC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4276"/>
            <a:ext cx="5508104" cy="230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Atraso nodal - Resumo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62F8E9A-674A-460F-921C-B5A226207342}"/>
              </a:ext>
            </a:extLst>
          </p:cNvPr>
          <p:cNvSpPr txBox="1">
            <a:spLocks noChangeArrowheads="1"/>
          </p:cNvSpPr>
          <p:nvPr/>
        </p:nvSpPr>
        <p:spPr>
          <a:xfrm>
            <a:off x="1037726" y="2602786"/>
            <a:ext cx="7772400" cy="370046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/>
              <a:t>d</a:t>
            </a:r>
            <a:r>
              <a:rPr lang="pt-BR" altLang="pt-BR" sz="2400" baseline="-25000"/>
              <a:t>proc</a:t>
            </a:r>
            <a:r>
              <a:rPr lang="pt-BR" altLang="pt-BR" sz="2400"/>
              <a:t> = atraso de processamento</a:t>
            </a:r>
          </a:p>
          <a:p>
            <a:pPr lvl="1"/>
            <a:r>
              <a:rPr lang="pt-BR" altLang="pt-BR" sz="2000"/>
              <a:t>normalmente, poucos microssegundos ou menos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fila</a:t>
            </a:r>
            <a:r>
              <a:rPr lang="pt-BR" altLang="pt-BR" sz="2400"/>
              <a:t> = atraso de enfileiramento</a:t>
            </a:r>
          </a:p>
          <a:p>
            <a:pPr lvl="1"/>
            <a:r>
              <a:rPr lang="pt-BR" altLang="pt-BR" sz="2000"/>
              <a:t>depende do congestionamento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trans</a:t>
            </a:r>
            <a:r>
              <a:rPr lang="pt-BR" altLang="pt-BR" sz="2400"/>
              <a:t> = atraso de transmissão</a:t>
            </a:r>
          </a:p>
          <a:p>
            <a:pPr lvl="1"/>
            <a:r>
              <a:rPr lang="pt-BR" altLang="pt-BR" sz="2000"/>
              <a:t> =  L/R, significativo para enlaces de baixa velocidade</a:t>
            </a:r>
          </a:p>
          <a:p>
            <a:r>
              <a:rPr lang="pt-BR" altLang="pt-BR" sz="2400"/>
              <a:t>d</a:t>
            </a:r>
            <a:r>
              <a:rPr lang="pt-BR" altLang="pt-BR" sz="2400" baseline="-25000"/>
              <a:t>prop</a:t>
            </a:r>
            <a:r>
              <a:rPr lang="pt-BR" altLang="pt-BR" sz="2400"/>
              <a:t> = atraso de propagação</a:t>
            </a:r>
          </a:p>
          <a:p>
            <a:pPr lvl="1"/>
            <a:r>
              <a:rPr lang="pt-BR" altLang="pt-BR" sz="2000"/>
              <a:t>alguns microssegundos a centenas de ms</a:t>
            </a:r>
          </a:p>
        </p:txBody>
      </p:sp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F30F625A-EABF-424C-8F55-53E978B4A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35059"/>
              </p:ext>
            </p:extLst>
          </p:nvPr>
        </p:nvGraphicFramePr>
        <p:xfrm>
          <a:off x="2509339" y="1426448"/>
          <a:ext cx="508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917700" imgH="241300" progId="Equation.3">
                  <p:embed/>
                </p:oleObj>
              </mc:Choice>
              <mc:Fallback>
                <p:oleObj name="Equation" r:id="rId4" imgW="1917700" imgH="241300" progId="Equation.3">
                  <p:embed/>
                  <p:pic>
                    <p:nvPicPr>
                      <p:cNvPr id="64" name="Object 4">
                        <a:extLst>
                          <a:ext uri="{FF2B5EF4-FFF2-40B4-BE49-F238E27FC236}">
                            <a16:creationId xmlns:a16="http://schemas.microsoft.com/office/drawing/2014/main" id="{F30F625A-EABF-424C-8F55-53E978B4A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339" y="1426448"/>
                        <a:ext cx="5080000" cy="635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850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u="sng" dirty="0"/>
              <a:t>Atraso de fila </a:t>
            </a:r>
            <a:r>
              <a:rPr lang="pt-BR" sz="3200" b="1" dirty="0"/>
              <a:t>e perda de pacote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65B034-3F0D-41FE-8E10-30E658AB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atraso de fila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grande e quando é insignificante?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resposta depende da velocidade de transmissão do enlace, da taxa com que o tráfego chega à fila e de sua natureza em rajadas.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das regras de ouro da engenharia de tráfego é: 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projete seu sistema de modo que a intensidade de tráfego não seja maior do que 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dependência qualitativa entre o atraso de fila médio e a intensidade de tráfego é mostrada na figura a seguir.</a:t>
            </a:r>
          </a:p>
        </p:txBody>
      </p:sp>
    </p:spTree>
    <p:extLst>
      <p:ext uri="{BB962C8B-B14F-4D97-AF65-F5344CB8AC3E}">
        <p14:creationId xmlns:p14="http://schemas.microsoft.com/office/powerpoint/2010/main" val="351753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Atraso de fila e perda de pacote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61ACF3E-1B4B-43E0-9283-62D56032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01660"/>
            <a:ext cx="2672649" cy="306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5C09BB8-72CE-47FC-B45D-0844CDBB8C85}"/>
              </a:ext>
            </a:extLst>
          </p:cNvPr>
          <p:cNvSpPr txBox="1">
            <a:spLocks noChangeArrowheads="1"/>
          </p:cNvSpPr>
          <p:nvPr/>
        </p:nvSpPr>
        <p:spPr>
          <a:xfrm>
            <a:off x="1026569" y="1441269"/>
            <a:ext cx="3810000" cy="178117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000" dirty="0"/>
              <a:t>R = largura de banda do enlace (</a:t>
            </a:r>
            <a:r>
              <a:rPr lang="pt-BR" altLang="pt-BR" sz="2000" dirty="0" err="1"/>
              <a:t>bps</a:t>
            </a:r>
            <a:r>
              <a:rPr lang="pt-BR" altLang="pt-BR" sz="2000" dirty="0"/>
              <a:t>)</a:t>
            </a:r>
          </a:p>
          <a:p>
            <a:r>
              <a:rPr lang="pt-BR" altLang="pt-BR" sz="2000" dirty="0"/>
              <a:t>L = tamanho do pacote (bits)</a:t>
            </a:r>
          </a:p>
          <a:p>
            <a:r>
              <a:rPr lang="pt-BR" altLang="pt-BR" sz="2000" dirty="0"/>
              <a:t>a = taxa média de chegada de pacote</a:t>
            </a:r>
          </a:p>
        </p:txBody>
      </p:sp>
      <p:sp>
        <p:nvSpPr>
          <p:cNvPr id="10" name="Rectangle 61">
            <a:extLst>
              <a:ext uri="{FF2B5EF4-FFF2-40B4-BE49-F238E27FC236}">
                <a16:creationId xmlns:a16="http://schemas.microsoft.com/office/drawing/2014/main" id="{975A627F-66A3-4B84-84C0-8BEE8C7C4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66" y="3476473"/>
            <a:ext cx="4634393" cy="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pt-BR" altLang="pt-BR" sz="2400" u="none" dirty="0">
                <a:solidFill>
                  <a:srgbClr val="FF0000"/>
                </a:solidFill>
                <a:latin typeface="Comic Sans MS" panose="030F0702030302020204" pitchFamily="66" charset="0"/>
              </a:rPr>
              <a:t>intensidade de tráfego</a:t>
            </a:r>
            <a:r>
              <a:rPr lang="en-US" altLang="pt-BR" sz="2400" u="none" dirty="0">
                <a:solidFill>
                  <a:srgbClr val="FF0000"/>
                </a:solidFill>
                <a:latin typeface="Comic Sans MS" panose="030F0702030302020204" pitchFamily="66" charset="0"/>
              </a:rPr>
              <a:t> = La/R</a:t>
            </a: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FC94516E-70CA-409A-AACC-6534E62E3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43" y="4338549"/>
            <a:ext cx="6218569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altLang="pt-BR" sz="2000" u="none" dirty="0">
                <a:latin typeface="Comic Sans MS" panose="030F0702030302020204" pitchFamily="66" charset="0"/>
              </a:rPr>
              <a:t>La/R ~ 0: pequeno atraso de enfileiramento médio</a:t>
            </a: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altLang="pt-BR" sz="2000" u="none" dirty="0">
                <a:latin typeface="Comic Sans MS" panose="030F0702030302020204" pitchFamily="66" charset="0"/>
              </a:rPr>
              <a:t>La/R -&gt; 1: atrasos tornam-se grandes</a:t>
            </a: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pt-BR" altLang="pt-BR" sz="2000" u="none" dirty="0">
                <a:latin typeface="Comic Sans MS" panose="030F0702030302020204" pitchFamily="66" charset="0"/>
              </a:rPr>
              <a:t>La/R &gt; 1: mais “trabalho” chegando do que pode ser atendido, atraso médio infinito!</a:t>
            </a: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endParaRPr lang="pt-BR" altLang="pt-BR" sz="2400" u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Perda de pacote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9154812" y="6155654"/>
            <a:ext cx="457200" cy="47625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5372" y="6212745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9D7691-E61B-4A1F-B2C4-193BFFF1B9BD}"/>
              </a:ext>
            </a:extLst>
          </p:cNvPr>
          <p:cNvSpPr txBox="1">
            <a:spLocks noChangeArrowheads="1"/>
          </p:cNvSpPr>
          <p:nvPr/>
        </p:nvSpPr>
        <p:spPr>
          <a:xfrm>
            <a:off x="895177" y="1396329"/>
            <a:ext cx="8394700" cy="4648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pt-BR" sz="2400"/>
              <a:t>fila (ou buffer) antes do enlace no buffer tem capacidade finita</a:t>
            </a:r>
          </a:p>
          <a:p>
            <a:r>
              <a:rPr lang="pt-BR" altLang="pt-BR" sz="2400"/>
              <a:t>pacote chegando à fila cheia descartado (ou perdido)</a:t>
            </a:r>
          </a:p>
          <a:p>
            <a:r>
              <a:rPr lang="pt-BR" altLang="pt-BR" sz="2400"/>
              <a:t>último pacote pode ser retransmitido pelo nó anterior, pela origem ou de forma nenhuma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D2E08D8-0682-4F6F-AA4C-C150600C6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14832"/>
              </p:ext>
            </p:extLst>
          </p:nvPr>
        </p:nvGraphicFramePr>
        <p:xfrm>
          <a:off x="2592214" y="519680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BD2E08D8-0682-4F6F-AA4C-C150600C6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14" y="519680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6">
            <a:extLst>
              <a:ext uri="{FF2B5EF4-FFF2-40B4-BE49-F238E27FC236}">
                <a16:creationId xmlns:a16="http://schemas.microsoft.com/office/drawing/2014/main" id="{9171A0EB-B7A4-4F83-B427-E8835E0F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614" y="4955504"/>
            <a:ext cx="1198563" cy="369888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A730FFA-CE8E-408B-BB24-A063E2A1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614" y="4887242"/>
            <a:ext cx="1198563" cy="263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991B2194-0258-49D8-8192-0482A9AB1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39" y="4658642"/>
            <a:ext cx="1198563" cy="430212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5F9F45A3-7A8E-4B8E-9C91-BAA9CFF75BCE}"/>
              </a:ext>
            </a:extLst>
          </p:cNvPr>
          <p:cNvGrpSpPr>
            <a:grpSpLocks/>
          </p:cNvGrpSpPr>
          <p:nvPr/>
        </p:nvGrpSpPr>
        <p:grpSpPr bwMode="auto">
          <a:xfrm>
            <a:off x="3989214" y="4688804"/>
            <a:ext cx="498475" cy="119063"/>
            <a:chOff x="2208" y="2184"/>
            <a:chExt cx="176" cy="69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AE3BEFD4-0041-4831-B542-7C112D5C1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26A1291F-FEF8-4B88-92B9-A7547C642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0019D271-7E2B-4856-B8F7-F6FD2B092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58C7C7D4-167E-4FF1-A207-719C9BE1A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3731EF-8AD8-4F7B-A35F-A0A5930853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16" name="Line 15">
                <a:extLst>
                  <a:ext uri="{FF2B5EF4-FFF2-40B4-BE49-F238E27FC236}">
                    <a16:creationId xmlns:a16="http://schemas.microsoft.com/office/drawing/2014/main" id="{90D46A31-3687-44FA-81DD-0C2DA18CB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Line 16">
                <a:extLst>
                  <a:ext uri="{FF2B5EF4-FFF2-40B4-BE49-F238E27FC236}">
                    <a16:creationId xmlns:a16="http://schemas.microsoft.com/office/drawing/2014/main" id="{1E43272F-EF6C-45FB-B167-704EACB14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Line 17">
                <a:extLst>
                  <a:ext uri="{FF2B5EF4-FFF2-40B4-BE49-F238E27FC236}">
                    <a16:creationId xmlns:a16="http://schemas.microsoft.com/office/drawing/2014/main" id="{6B86F406-54DD-4D03-879B-F9FA68AC6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22" name="Object 22">
            <a:extLst>
              <a:ext uri="{FF2B5EF4-FFF2-40B4-BE49-F238E27FC236}">
                <a16:creationId xmlns:a16="http://schemas.microsoft.com/office/drawing/2014/main" id="{31102202-E440-450A-9542-A7A8DB2B4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47330"/>
              </p:ext>
            </p:extLst>
          </p:nvPr>
        </p:nvGraphicFramePr>
        <p:xfrm>
          <a:off x="2277889" y="4187154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22" name="Object 22">
                        <a:extLst>
                          <a:ext uri="{FF2B5EF4-FFF2-40B4-BE49-F238E27FC236}">
                            <a16:creationId xmlns:a16="http://schemas.microsoft.com/office/drawing/2014/main" id="{31102202-E440-450A-9542-A7A8DB2B4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89" y="4187154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>
            <a:extLst>
              <a:ext uri="{FF2B5EF4-FFF2-40B4-BE49-F238E27FC236}">
                <a16:creationId xmlns:a16="http://schemas.microsoft.com/office/drawing/2014/main" id="{6D91CEB5-E178-42CF-A66F-49AA56FA7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3364" y="4593554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F05BF672-D70B-4CA5-B7E4-1930E78462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8164" y="5579392"/>
            <a:ext cx="195263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7725E39C-934E-4D0A-92A5-A9A9AC459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414" y="5012654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88DA4A09-B4DA-437D-9ADE-157F5517E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189" y="4584029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3BB94A5D-1316-4AA2-8340-F64895F73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714" y="5017417"/>
            <a:ext cx="200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E1136688-0A65-475B-AEB2-4C3A8863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577" y="48126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0527682D-75CA-479E-AEBD-EC7733F7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39" y="488406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2B0E46BC-AC88-4255-A13E-3211FDB2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64" y="4884067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51FEEAE2-715D-43AA-8C0F-9374D697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277" y="5058692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38CAD76F-926B-415D-AD25-98155A415FCF}"/>
              </a:ext>
            </a:extLst>
          </p:cNvPr>
          <p:cNvSpPr>
            <a:spLocks/>
          </p:cNvSpPr>
          <p:nvPr/>
        </p:nvSpPr>
        <p:spPr bwMode="auto">
          <a:xfrm>
            <a:off x="3444702" y="4938042"/>
            <a:ext cx="228600" cy="103187"/>
          </a:xfrm>
          <a:custGeom>
            <a:avLst/>
            <a:gdLst>
              <a:gd name="T0" fmla="*/ 0 w 111"/>
              <a:gd name="T1" fmla="*/ 2147483647 h 67"/>
              <a:gd name="T2" fmla="*/ 0 w 111"/>
              <a:gd name="T3" fmla="*/ 0 h 67"/>
              <a:gd name="T4" fmla="*/ 2147483647 w 111"/>
              <a:gd name="T5" fmla="*/ 2147483647 h 67"/>
              <a:gd name="T6" fmla="*/ 0 60000 65536"/>
              <a:gd name="T7" fmla="*/ 0 60000 65536"/>
              <a:gd name="T8" fmla="*/ 0 60000 65536"/>
              <a:gd name="T9" fmla="*/ 0 w 111"/>
              <a:gd name="T10" fmla="*/ 0 h 67"/>
              <a:gd name="T11" fmla="*/ 111 w 111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" h="67">
                <a:moveTo>
                  <a:pt x="0" y="67"/>
                </a:moveTo>
                <a:lnTo>
                  <a:pt x="0" y="0"/>
                </a:lnTo>
                <a:lnTo>
                  <a:pt x="111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D94E6DC-36F4-4B7C-9AEC-8511292C6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1039" y="5301579"/>
            <a:ext cx="0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53095AC3-C042-4D61-A479-E7F33804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464" y="4210967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accent1"/>
                </a:solidFill>
                <a:latin typeface="Comic Sans MS" panose="030F0702030302020204" pitchFamily="66" charset="0"/>
              </a:rPr>
              <a:t>A</a:t>
            </a:r>
            <a:endParaRPr lang="en-US" altLang="pt-BR" sz="2400" u="none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5CA9DD93-9C63-405D-B313-8F10318F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689" y="5230142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accent2"/>
                </a:solidFill>
                <a:latin typeface="Comic Sans MS" panose="030F0702030302020204" pitchFamily="66" charset="0"/>
              </a:rPr>
              <a:t>B</a:t>
            </a:r>
            <a:endParaRPr lang="en-US" altLang="pt-BR" sz="2400" u="none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2662B6B0-C721-4C8F-A380-3E5C888B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6839" y="4053804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pacote sendo transmitido</a:t>
            </a:r>
            <a:endParaRPr lang="en-US" altLang="pt-BR" sz="1800" u="none">
              <a:latin typeface="Times New Roman" panose="02020603050405020304" pitchFamily="18" charset="0"/>
            </a:endParaRPr>
          </a:p>
        </p:txBody>
      </p:sp>
      <p:sp>
        <p:nvSpPr>
          <p:cNvPr id="37" name="Line 41">
            <a:extLst>
              <a:ext uri="{FF2B5EF4-FFF2-40B4-BE49-F238E27FC236}">
                <a16:creationId xmlns:a16="http://schemas.microsoft.com/office/drawing/2014/main" id="{D061BE72-4F28-406B-829E-333205D12C5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824239" y="4345904"/>
            <a:ext cx="727075" cy="577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7416D62D-8FCE-4D86-A95C-E6461378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527" y="4882479"/>
            <a:ext cx="147637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9" name="Rectangle 57">
            <a:extLst>
              <a:ext uri="{FF2B5EF4-FFF2-40B4-BE49-F238E27FC236}">
                <a16:creationId xmlns:a16="http://schemas.microsoft.com/office/drawing/2014/main" id="{1DA3A0D2-6B5C-4B03-ADAE-21079DB7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602" y="488247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C5353A7F-3115-4DAB-B1D0-67DB9457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502" y="488247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1" name="Rectangle 59">
            <a:extLst>
              <a:ext uri="{FF2B5EF4-FFF2-40B4-BE49-F238E27FC236}">
                <a16:creationId xmlns:a16="http://schemas.microsoft.com/office/drawing/2014/main" id="{A812421F-B5E8-4A9E-B46B-C89C1FD9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989" y="4882479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2" name="Rectangle 61">
            <a:extLst>
              <a:ext uri="{FF2B5EF4-FFF2-40B4-BE49-F238E27FC236}">
                <a16:creationId xmlns:a16="http://schemas.microsoft.com/office/drawing/2014/main" id="{C235CB6E-62C3-4125-B4DF-E085A93C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9" y="488406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B4B5603D-4975-4D75-B227-DCE8BE49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314" y="4860254"/>
            <a:ext cx="1171575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44" name="Line 63">
            <a:extLst>
              <a:ext uri="{FF2B5EF4-FFF2-40B4-BE49-F238E27FC236}">
                <a16:creationId xmlns:a16="http://schemas.microsoft.com/office/drawing/2014/main" id="{14FBE8EC-1D18-48B8-828B-02D3204B519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549477" y="5298404"/>
            <a:ext cx="771525" cy="396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" name="Text Box 64">
            <a:extLst>
              <a:ext uri="{FF2B5EF4-FFF2-40B4-BE49-F238E27FC236}">
                <a16:creationId xmlns:a16="http://schemas.microsoft.com/office/drawing/2014/main" id="{2FD02813-9C02-4CD6-BFDB-70FC03382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564" y="5511129"/>
            <a:ext cx="260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pacote chegando ao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buffer cheio é </a:t>
            </a:r>
            <a:r>
              <a:rPr lang="en-US" altLang="pt-BR" sz="1800" i="1" u="none">
                <a:solidFill>
                  <a:srgbClr val="FF0000"/>
                </a:solidFill>
                <a:latin typeface="Comic Sans MS" panose="030F0702030302020204" pitchFamily="66" charset="0"/>
              </a:rPr>
              <a:t>perdido</a:t>
            </a:r>
          </a:p>
        </p:txBody>
      </p:sp>
      <p:sp>
        <p:nvSpPr>
          <p:cNvPr id="46" name="Text Box 65">
            <a:extLst>
              <a:ext uri="{FF2B5EF4-FFF2-40B4-BE49-F238E27FC236}">
                <a16:creationId xmlns:a16="http://schemas.microsoft.com/office/drawing/2014/main" id="{356399C0-A4BC-4E28-B4D8-4AAD3463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3872829"/>
            <a:ext cx="193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buffer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(área de espera)</a:t>
            </a:r>
            <a:endParaRPr lang="en-US" altLang="pt-BR" sz="1800" u="none">
              <a:latin typeface="Times New Roman" panose="02020603050405020304" pitchFamily="18" charset="0"/>
            </a:endParaRPr>
          </a:p>
        </p:txBody>
      </p:sp>
      <p:sp>
        <p:nvSpPr>
          <p:cNvPr id="47" name="Line 66">
            <a:extLst>
              <a:ext uri="{FF2B5EF4-FFF2-40B4-BE49-F238E27FC236}">
                <a16:creationId xmlns:a16="http://schemas.microsoft.com/office/drawing/2014/main" id="{3A0B0C24-24EC-4ED7-AC33-7FE7228E8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664" y="4469729"/>
            <a:ext cx="0" cy="333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1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Atrasos e rotas reais da internet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6D3C30-01B4-4556-919B-DC4B96337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3608" y="1564452"/>
            <a:ext cx="7772400" cy="309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Como são os atrasos e perdas “reais” da Internet?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u="sng" dirty="0">
                <a:solidFill>
                  <a:srgbClr val="FF0000"/>
                </a:solidFill>
              </a:rPr>
              <a:t>Programa</a:t>
            </a:r>
            <a:r>
              <a:rPr lang="pt-BR" altLang="pt-BR" sz="2400" b="1" u="sng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pt-BR" altLang="pt-BR" sz="2400" b="1" u="sng" dirty="0" err="1">
                <a:solidFill>
                  <a:srgbClr val="FF0000"/>
                </a:solidFill>
                <a:latin typeface="Courier" pitchFamily="49" charset="0"/>
              </a:rPr>
              <a:t>Traceroute</a:t>
            </a:r>
            <a:r>
              <a:rPr lang="pt-BR" altLang="pt-BR" sz="2400" u="sng" dirty="0">
                <a:solidFill>
                  <a:srgbClr val="FF0000"/>
                </a:solidFill>
              </a:rPr>
              <a:t>:</a:t>
            </a:r>
            <a:r>
              <a:rPr lang="pt-BR" altLang="pt-BR" sz="2400" dirty="0"/>
              <a:t> fornece medida do atraso da origem ao roteador ao longo do caminho de fim a fim da Internet para o destino.  Para todo </a:t>
            </a:r>
            <a:r>
              <a:rPr lang="pt-BR" altLang="pt-BR" sz="2400" i="1" dirty="0"/>
              <a:t>i: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envia três pacotes que alcançarão roteador </a:t>
            </a:r>
            <a:r>
              <a:rPr lang="pt-BR" altLang="pt-BR" sz="2000" i="1" dirty="0"/>
              <a:t>i </a:t>
            </a:r>
            <a:r>
              <a:rPr lang="pt-BR" altLang="pt-BR" sz="2000" dirty="0"/>
              <a:t>no caminho para o destino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roteador </a:t>
            </a:r>
            <a:r>
              <a:rPr lang="pt-BR" altLang="pt-BR" sz="2000" i="1" dirty="0"/>
              <a:t>i</a:t>
            </a:r>
            <a:r>
              <a:rPr lang="pt-BR" altLang="pt-BR" sz="2000" dirty="0"/>
              <a:t> retornará pacotes ao emissor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emissor temporiza intervalo entre transmissão e resposta.</a:t>
            </a:r>
            <a:endParaRPr lang="pt-BR" altLang="pt-BR" dirty="0"/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04775A3B-3424-49BD-9162-89877942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4458" y="5042665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9" name="Object 11">
                        <a:extLst>
                          <a:ext uri="{FF2B5EF4-FFF2-40B4-BE49-F238E27FC236}">
                            <a16:creationId xmlns:a16="http://schemas.microsoft.com/office/drawing/2014/main" id="{04775A3B-3424-49BD-9162-89877942D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458" y="5042665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38">
            <a:extLst>
              <a:ext uri="{FF2B5EF4-FFF2-40B4-BE49-F238E27FC236}">
                <a16:creationId xmlns:a16="http://schemas.microsoft.com/office/drawing/2014/main" id="{7C3A5433-ECB6-4CE5-B8F0-72680495D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6083" y="5283965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105">
            <a:extLst>
              <a:ext uri="{FF2B5EF4-FFF2-40B4-BE49-F238E27FC236}">
                <a16:creationId xmlns:a16="http://schemas.microsoft.com/office/drawing/2014/main" id="{422F16D4-7025-4811-9406-49A45D40B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833" y="5334765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Line 106">
            <a:extLst>
              <a:ext uri="{FF2B5EF4-FFF2-40B4-BE49-F238E27FC236}">
                <a16:creationId xmlns:a16="http://schemas.microsoft.com/office/drawing/2014/main" id="{68332DC4-CB47-4953-8679-693D6BC87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871" y="5318890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108">
            <a:extLst>
              <a:ext uri="{FF2B5EF4-FFF2-40B4-BE49-F238E27FC236}">
                <a16:creationId xmlns:a16="http://schemas.microsoft.com/office/drawing/2014/main" id="{9CF87A14-A4C4-4547-B242-1BB73C5E3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6746" y="5050602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113">
            <a:extLst>
              <a:ext uri="{FF2B5EF4-FFF2-40B4-BE49-F238E27FC236}">
                <a16:creationId xmlns:a16="http://schemas.microsoft.com/office/drawing/2014/main" id="{F9526D65-3CE9-4B1E-A737-E429CE0EB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1183" y="5379215"/>
            <a:ext cx="620713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5" name="Group 144">
            <a:extLst>
              <a:ext uri="{FF2B5EF4-FFF2-40B4-BE49-F238E27FC236}">
                <a16:creationId xmlns:a16="http://schemas.microsoft.com/office/drawing/2014/main" id="{49EE7338-6089-4D45-8522-4525D031F6B3}"/>
              </a:ext>
            </a:extLst>
          </p:cNvPr>
          <p:cNvGrpSpPr>
            <a:grpSpLocks/>
          </p:cNvGrpSpPr>
          <p:nvPr/>
        </p:nvGrpSpPr>
        <p:grpSpPr bwMode="auto">
          <a:xfrm>
            <a:off x="2070721" y="5431602"/>
            <a:ext cx="501650" cy="233363"/>
            <a:chOff x="3600" y="219"/>
            <a:chExt cx="360" cy="175"/>
          </a:xfrm>
        </p:grpSpPr>
        <p:sp>
          <p:nvSpPr>
            <p:cNvPr id="16" name="Oval 145">
              <a:extLst>
                <a:ext uri="{FF2B5EF4-FFF2-40B4-BE49-F238E27FC236}">
                  <a16:creationId xmlns:a16="http://schemas.microsoft.com/office/drawing/2014/main" id="{D2392FE2-1464-4F34-8984-B06C09ED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46">
              <a:extLst>
                <a:ext uri="{FF2B5EF4-FFF2-40B4-BE49-F238E27FC236}">
                  <a16:creationId xmlns:a16="http://schemas.microsoft.com/office/drawing/2014/main" id="{E840F8FD-C605-404B-9B47-32B11F3E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" name="Line 147">
              <a:extLst>
                <a:ext uri="{FF2B5EF4-FFF2-40B4-BE49-F238E27FC236}">
                  <a16:creationId xmlns:a16="http://schemas.microsoft.com/office/drawing/2014/main" id="{D39C6B35-F14A-4259-9A2C-F47ECC580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48">
              <a:extLst>
                <a:ext uri="{FF2B5EF4-FFF2-40B4-BE49-F238E27FC236}">
                  <a16:creationId xmlns:a16="http://schemas.microsoft.com/office/drawing/2014/main" id="{5FA32ABC-9014-4D01-B79A-E07FA553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" name="Oval 149">
              <a:extLst>
                <a:ext uri="{FF2B5EF4-FFF2-40B4-BE49-F238E27FC236}">
                  <a16:creationId xmlns:a16="http://schemas.microsoft.com/office/drawing/2014/main" id="{65595A30-D2E4-45F6-85E7-6AC0869F9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21" name="Group 150">
              <a:extLst>
                <a:ext uri="{FF2B5EF4-FFF2-40B4-BE49-F238E27FC236}">
                  <a16:creationId xmlns:a16="http://schemas.microsoft.com/office/drawing/2014/main" id="{9755F4CA-A0D9-4892-B15B-7B9D62E83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6" name="Line 151">
                <a:extLst>
                  <a:ext uri="{FF2B5EF4-FFF2-40B4-BE49-F238E27FC236}">
                    <a16:creationId xmlns:a16="http://schemas.microsoft.com/office/drawing/2014/main" id="{8ABD5AF9-A8CC-48B8-ABBB-18823E6D8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152">
                <a:extLst>
                  <a:ext uri="{FF2B5EF4-FFF2-40B4-BE49-F238E27FC236}">
                    <a16:creationId xmlns:a16="http://schemas.microsoft.com/office/drawing/2014/main" id="{B2C1DE3F-8FE3-4406-BAA7-17E86D2EF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153">
                <a:extLst>
                  <a:ext uri="{FF2B5EF4-FFF2-40B4-BE49-F238E27FC236}">
                    <a16:creationId xmlns:a16="http://schemas.microsoft.com/office/drawing/2014/main" id="{F9EDB371-FA6E-49DF-8AD4-56ADD159A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" name="Group 154">
              <a:extLst>
                <a:ext uri="{FF2B5EF4-FFF2-40B4-BE49-F238E27FC236}">
                  <a16:creationId xmlns:a16="http://schemas.microsoft.com/office/drawing/2014/main" id="{DB6F845F-20CC-420C-A10B-C7A280D83F5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" name="Line 155">
                <a:extLst>
                  <a:ext uri="{FF2B5EF4-FFF2-40B4-BE49-F238E27FC236}">
                    <a16:creationId xmlns:a16="http://schemas.microsoft.com/office/drawing/2014/main" id="{C8663E71-84BF-4634-83CD-04F44F1FC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156">
                <a:extLst>
                  <a:ext uri="{FF2B5EF4-FFF2-40B4-BE49-F238E27FC236}">
                    <a16:creationId xmlns:a16="http://schemas.microsoft.com/office/drawing/2014/main" id="{E8D69F1A-C1C4-4218-B753-9874C1E55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5" name="Line 157">
                <a:extLst>
                  <a:ext uri="{FF2B5EF4-FFF2-40B4-BE49-F238E27FC236}">
                    <a16:creationId xmlns:a16="http://schemas.microsoft.com/office/drawing/2014/main" id="{E93985E8-5D13-4575-BE08-5A6CFC72E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9" name="Group 158">
            <a:extLst>
              <a:ext uri="{FF2B5EF4-FFF2-40B4-BE49-F238E27FC236}">
                <a16:creationId xmlns:a16="http://schemas.microsoft.com/office/drawing/2014/main" id="{E9C695B3-0E17-4D1D-A70E-2C9EED98B924}"/>
              </a:ext>
            </a:extLst>
          </p:cNvPr>
          <p:cNvGrpSpPr>
            <a:grpSpLocks/>
          </p:cNvGrpSpPr>
          <p:nvPr/>
        </p:nvGrpSpPr>
        <p:grpSpPr bwMode="auto">
          <a:xfrm>
            <a:off x="3023221" y="5203002"/>
            <a:ext cx="501650" cy="233363"/>
            <a:chOff x="3600" y="219"/>
            <a:chExt cx="360" cy="175"/>
          </a:xfrm>
        </p:grpSpPr>
        <p:sp>
          <p:nvSpPr>
            <p:cNvPr id="30" name="Oval 159">
              <a:extLst>
                <a:ext uri="{FF2B5EF4-FFF2-40B4-BE49-F238E27FC236}">
                  <a16:creationId xmlns:a16="http://schemas.microsoft.com/office/drawing/2014/main" id="{4114F5AE-FD91-4704-B575-8C401E284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1" name="Line 160">
              <a:extLst>
                <a:ext uri="{FF2B5EF4-FFF2-40B4-BE49-F238E27FC236}">
                  <a16:creationId xmlns:a16="http://schemas.microsoft.com/office/drawing/2014/main" id="{56B73E01-B932-45D5-A739-87244FE8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" name="Line 161">
              <a:extLst>
                <a:ext uri="{FF2B5EF4-FFF2-40B4-BE49-F238E27FC236}">
                  <a16:creationId xmlns:a16="http://schemas.microsoft.com/office/drawing/2014/main" id="{4FA64FE7-A780-4CB9-B352-D119B942F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3" name="Rectangle 162">
              <a:extLst>
                <a:ext uri="{FF2B5EF4-FFF2-40B4-BE49-F238E27FC236}">
                  <a16:creationId xmlns:a16="http://schemas.microsoft.com/office/drawing/2014/main" id="{5A3A5866-1106-4DEB-B863-EDF46346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4" name="Oval 163">
              <a:extLst>
                <a:ext uri="{FF2B5EF4-FFF2-40B4-BE49-F238E27FC236}">
                  <a16:creationId xmlns:a16="http://schemas.microsoft.com/office/drawing/2014/main" id="{000B0C9D-7DFC-4D0C-A5CB-B0F616C1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35" name="Group 164">
              <a:extLst>
                <a:ext uri="{FF2B5EF4-FFF2-40B4-BE49-F238E27FC236}">
                  <a16:creationId xmlns:a16="http://schemas.microsoft.com/office/drawing/2014/main" id="{DED0832F-1630-4EFC-84FF-8E47EE0C3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0" name="Line 165">
                <a:extLst>
                  <a:ext uri="{FF2B5EF4-FFF2-40B4-BE49-F238E27FC236}">
                    <a16:creationId xmlns:a16="http://schemas.microsoft.com/office/drawing/2014/main" id="{2633951C-4624-4329-986B-B468373A1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" name="Line 166">
                <a:extLst>
                  <a:ext uri="{FF2B5EF4-FFF2-40B4-BE49-F238E27FC236}">
                    <a16:creationId xmlns:a16="http://schemas.microsoft.com/office/drawing/2014/main" id="{FB748746-22A4-490B-B84B-C31573FB0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Line 167">
                <a:extLst>
                  <a:ext uri="{FF2B5EF4-FFF2-40B4-BE49-F238E27FC236}">
                    <a16:creationId xmlns:a16="http://schemas.microsoft.com/office/drawing/2014/main" id="{053644A8-EBDC-4070-A06F-E0F70543B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6" name="Group 168">
              <a:extLst>
                <a:ext uri="{FF2B5EF4-FFF2-40B4-BE49-F238E27FC236}">
                  <a16:creationId xmlns:a16="http://schemas.microsoft.com/office/drawing/2014/main" id="{6B13BC8B-B7A7-4990-AF88-024155FE9EF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7" name="Line 169">
                <a:extLst>
                  <a:ext uri="{FF2B5EF4-FFF2-40B4-BE49-F238E27FC236}">
                    <a16:creationId xmlns:a16="http://schemas.microsoft.com/office/drawing/2014/main" id="{E5457956-DE97-4AC3-B580-461B44CC6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" name="Line 170">
                <a:extLst>
                  <a:ext uri="{FF2B5EF4-FFF2-40B4-BE49-F238E27FC236}">
                    <a16:creationId xmlns:a16="http://schemas.microsoft.com/office/drawing/2014/main" id="{F6B6C74C-32DA-478D-80AA-6FAAECDDE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Line 171">
                <a:extLst>
                  <a:ext uri="{FF2B5EF4-FFF2-40B4-BE49-F238E27FC236}">
                    <a16:creationId xmlns:a16="http://schemas.microsoft.com/office/drawing/2014/main" id="{C30061D6-F1F9-42E6-9525-72D9B05DD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3" name="Group 186">
            <a:extLst>
              <a:ext uri="{FF2B5EF4-FFF2-40B4-BE49-F238E27FC236}">
                <a16:creationId xmlns:a16="http://schemas.microsoft.com/office/drawing/2014/main" id="{18A8C182-D18A-4F65-B2AE-000BF40E7FFB}"/>
              </a:ext>
            </a:extLst>
          </p:cNvPr>
          <p:cNvGrpSpPr>
            <a:grpSpLocks/>
          </p:cNvGrpSpPr>
          <p:nvPr/>
        </p:nvGrpSpPr>
        <p:grpSpPr bwMode="auto">
          <a:xfrm>
            <a:off x="4010646" y="5410965"/>
            <a:ext cx="500062" cy="233362"/>
            <a:chOff x="3600" y="219"/>
            <a:chExt cx="360" cy="175"/>
          </a:xfrm>
        </p:grpSpPr>
        <p:sp>
          <p:nvSpPr>
            <p:cNvPr id="44" name="Oval 187">
              <a:extLst>
                <a:ext uri="{FF2B5EF4-FFF2-40B4-BE49-F238E27FC236}">
                  <a16:creationId xmlns:a16="http://schemas.microsoft.com/office/drawing/2014/main" id="{34F79F06-C7E2-4D9C-B92A-105D64976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5" name="Line 188">
              <a:extLst>
                <a:ext uri="{FF2B5EF4-FFF2-40B4-BE49-F238E27FC236}">
                  <a16:creationId xmlns:a16="http://schemas.microsoft.com/office/drawing/2014/main" id="{97DF7B8D-A708-48B0-BE4F-7D339C1C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" name="Line 189">
              <a:extLst>
                <a:ext uri="{FF2B5EF4-FFF2-40B4-BE49-F238E27FC236}">
                  <a16:creationId xmlns:a16="http://schemas.microsoft.com/office/drawing/2014/main" id="{4F96D84D-3F4E-431C-BDF2-717B47A9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7" name="Rectangle 190">
              <a:extLst>
                <a:ext uri="{FF2B5EF4-FFF2-40B4-BE49-F238E27FC236}">
                  <a16:creationId xmlns:a16="http://schemas.microsoft.com/office/drawing/2014/main" id="{43EC8522-9962-407D-B8F8-6E10DCD75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8" name="Oval 191">
              <a:extLst>
                <a:ext uri="{FF2B5EF4-FFF2-40B4-BE49-F238E27FC236}">
                  <a16:creationId xmlns:a16="http://schemas.microsoft.com/office/drawing/2014/main" id="{BDC6F2D2-710A-409E-ACFF-6C2FA06A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49" name="Group 192">
              <a:extLst>
                <a:ext uri="{FF2B5EF4-FFF2-40B4-BE49-F238E27FC236}">
                  <a16:creationId xmlns:a16="http://schemas.microsoft.com/office/drawing/2014/main" id="{860F0B79-D7F1-4DF1-A5B3-FE53FB2C0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4" name="Line 193">
                <a:extLst>
                  <a:ext uri="{FF2B5EF4-FFF2-40B4-BE49-F238E27FC236}">
                    <a16:creationId xmlns:a16="http://schemas.microsoft.com/office/drawing/2014/main" id="{615E3DC1-2A64-46CE-8406-82831DD01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5" name="Line 194">
                <a:extLst>
                  <a:ext uri="{FF2B5EF4-FFF2-40B4-BE49-F238E27FC236}">
                    <a16:creationId xmlns:a16="http://schemas.microsoft.com/office/drawing/2014/main" id="{2897DCE5-B220-4C8E-995C-41F280D00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6" name="Line 195">
                <a:extLst>
                  <a:ext uri="{FF2B5EF4-FFF2-40B4-BE49-F238E27FC236}">
                    <a16:creationId xmlns:a16="http://schemas.microsoft.com/office/drawing/2014/main" id="{67231FC1-099D-4F7B-B4A4-9D833BF40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0" name="Group 196">
              <a:extLst>
                <a:ext uri="{FF2B5EF4-FFF2-40B4-BE49-F238E27FC236}">
                  <a16:creationId xmlns:a16="http://schemas.microsoft.com/office/drawing/2014/main" id="{DEA0C973-BEA0-4513-8D92-43FBA11C19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1" name="Line 197">
                <a:extLst>
                  <a:ext uri="{FF2B5EF4-FFF2-40B4-BE49-F238E27FC236}">
                    <a16:creationId xmlns:a16="http://schemas.microsoft.com/office/drawing/2014/main" id="{C8486823-341B-45B4-A750-27C08A685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2" name="Line 198">
                <a:extLst>
                  <a:ext uri="{FF2B5EF4-FFF2-40B4-BE49-F238E27FC236}">
                    <a16:creationId xmlns:a16="http://schemas.microsoft.com/office/drawing/2014/main" id="{E273AB3C-89D1-484B-8B7B-7D500404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3" name="Line 199">
                <a:extLst>
                  <a:ext uri="{FF2B5EF4-FFF2-40B4-BE49-F238E27FC236}">
                    <a16:creationId xmlns:a16="http://schemas.microsoft.com/office/drawing/2014/main" id="{FFEB546D-F5AC-4F37-B239-A50913B32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57" name="Line 260">
            <a:extLst>
              <a:ext uri="{FF2B5EF4-FFF2-40B4-BE49-F238E27FC236}">
                <a16:creationId xmlns:a16="http://schemas.microsoft.com/office/drawing/2014/main" id="{8FC7444E-42B6-457D-B7C6-49378E57C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0371" y="5344290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Line 261">
            <a:extLst>
              <a:ext uri="{FF2B5EF4-FFF2-40B4-BE49-F238E27FC236}">
                <a16:creationId xmlns:a16="http://schemas.microsoft.com/office/drawing/2014/main" id="{D0C02B18-4EA2-42F1-BFD1-4C6554780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8583" y="5290315"/>
            <a:ext cx="557213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9" name="Group 262">
            <a:extLst>
              <a:ext uri="{FF2B5EF4-FFF2-40B4-BE49-F238E27FC236}">
                <a16:creationId xmlns:a16="http://schemas.microsoft.com/office/drawing/2014/main" id="{DCB2A053-1414-4BB2-B81F-8565A46E1494}"/>
              </a:ext>
            </a:extLst>
          </p:cNvPr>
          <p:cNvGrpSpPr>
            <a:grpSpLocks/>
          </p:cNvGrpSpPr>
          <p:nvPr/>
        </p:nvGrpSpPr>
        <p:grpSpPr bwMode="auto">
          <a:xfrm>
            <a:off x="5118721" y="5228402"/>
            <a:ext cx="501650" cy="233363"/>
            <a:chOff x="3600" y="219"/>
            <a:chExt cx="360" cy="175"/>
          </a:xfrm>
        </p:grpSpPr>
        <p:sp>
          <p:nvSpPr>
            <p:cNvPr id="60" name="Oval 263">
              <a:extLst>
                <a:ext uri="{FF2B5EF4-FFF2-40B4-BE49-F238E27FC236}">
                  <a16:creationId xmlns:a16="http://schemas.microsoft.com/office/drawing/2014/main" id="{4C4AB750-0E27-4F47-BD33-8D40A3B7A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1" name="Line 264">
              <a:extLst>
                <a:ext uri="{FF2B5EF4-FFF2-40B4-BE49-F238E27FC236}">
                  <a16:creationId xmlns:a16="http://schemas.microsoft.com/office/drawing/2014/main" id="{8358D819-9D68-418B-8F95-7889841C1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" name="Line 265">
              <a:extLst>
                <a:ext uri="{FF2B5EF4-FFF2-40B4-BE49-F238E27FC236}">
                  <a16:creationId xmlns:a16="http://schemas.microsoft.com/office/drawing/2014/main" id="{B70416A2-6BF6-498F-B24F-58DD8F349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Rectangle 266">
              <a:extLst>
                <a:ext uri="{FF2B5EF4-FFF2-40B4-BE49-F238E27FC236}">
                  <a16:creationId xmlns:a16="http://schemas.microsoft.com/office/drawing/2014/main" id="{652F417A-67D7-40CF-95E4-D596961F7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4" name="Oval 267">
              <a:extLst>
                <a:ext uri="{FF2B5EF4-FFF2-40B4-BE49-F238E27FC236}">
                  <a16:creationId xmlns:a16="http://schemas.microsoft.com/office/drawing/2014/main" id="{9980B939-008D-4F95-A129-A3BA264BF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65" name="Group 268">
              <a:extLst>
                <a:ext uri="{FF2B5EF4-FFF2-40B4-BE49-F238E27FC236}">
                  <a16:creationId xmlns:a16="http://schemas.microsoft.com/office/drawing/2014/main" id="{930C339B-0996-426C-A4CE-83B0A3265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0" name="Line 269">
                <a:extLst>
                  <a:ext uri="{FF2B5EF4-FFF2-40B4-BE49-F238E27FC236}">
                    <a16:creationId xmlns:a16="http://schemas.microsoft.com/office/drawing/2014/main" id="{DBD55965-4A12-46D2-AB67-4A994DBA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" name="Line 270">
                <a:extLst>
                  <a:ext uri="{FF2B5EF4-FFF2-40B4-BE49-F238E27FC236}">
                    <a16:creationId xmlns:a16="http://schemas.microsoft.com/office/drawing/2014/main" id="{7894EDF8-9BBD-46F5-97D4-476EF385A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" name="Line 271">
                <a:extLst>
                  <a:ext uri="{FF2B5EF4-FFF2-40B4-BE49-F238E27FC236}">
                    <a16:creationId xmlns:a16="http://schemas.microsoft.com/office/drawing/2014/main" id="{0D47A27B-3D7E-4C29-A871-353CD426C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6" name="Group 272">
              <a:extLst>
                <a:ext uri="{FF2B5EF4-FFF2-40B4-BE49-F238E27FC236}">
                  <a16:creationId xmlns:a16="http://schemas.microsoft.com/office/drawing/2014/main" id="{04BC9940-5B2D-44F3-929A-88A6515BA0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7" name="Line 273">
                <a:extLst>
                  <a:ext uri="{FF2B5EF4-FFF2-40B4-BE49-F238E27FC236}">
                    <a16:creationId xmlns:a16="http://schemas.microsoft.com/office/drawing/2014/main" id="{9E51995F-4055-4273-A82B-EA835F811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8" name="Line 274">
                <a:extLst>
                  <a:ext uri="{FF2B5EF4-FFF2-40B4-BE49-F238E27FC236}">
                    <a16:creationId xmlns:a16="http://schemas.microsoft.com/office/drawing/2014/main" id="{5F5D3A7C-08C5-47E9-9166-F088CA945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9" name="Line 275">
                <a:extLst>
                  <a:ext uri="{FF2B5EF4-FFF2-40B4-BE49-F238E27FC236}">
                    <a16:creationId xmlns:a16="http://schemas.microsoft.com/office/drawing/2014/main" id="{5CF52672-D3E5-4864-911E-DD39719CC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3" name="Group 276">
            <a:extLst>
              <a:ext uri="{FF2B5EF4-FFF2-40B4-BE49-F238E27FC236}">
                <a16:creationId xmlns:a16="http://schemas.microsoft.com/office/drawing/2014/main" id="{977DF838-5DE5-44DF-ABB3-2DF0A2E3F9BE}"/>
              </a:ext>
            </a:extLst>
          </p:cNvPr>
          <p:cNvGrpSpPr>
            <a:grpSpLocks/>
          </p:cNvGrpSpPr>
          <p:nvPr/>
        </p:nvGrpSpPr>
        <p:grpSpPr bwMode="auto">
          <a:xfrm>
            <a:off x="6106146" y="5436365"/>
            <a:ext cx="500062" cy="233362"/>
            <a:chOff x="3600" y="219"/>
            <a:chExt cx="360" cy="175"/>
          </a:xfrm>
        </p:grpSpPr>
        <p:sp>
          <p:nvSpPr>
            <p:cNvPr id="74" name="Oval 277">
              <a:extLst>
                <a:ext uri="{FF2B5EF4-FFF2-40B4-BE49-F238E27FC236}">
                  <a16:creationId xmlns:a16="http://schemas.microsoft.com/office/drawing/2014/main" id="{599AA2FA-B5FD-4F20-9DEA-28ABE820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5" name="Line 278">
              <a:extLst>
                <a:ext uri="{FF2B5EF4-FFF2-40B4-BE49-F238E27FC236}">
                  <a16:creationId xmlns:a16="http://schemas.microsoft.com/office/drawing/2014/main" id="{BEABC5F8-EDF2-46C5-8051-B08C5D3CA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6" name="Line 279">
              <a:extLst>
                <a:ext uri="{FF2B5EF4-FFF2-40B4-BE49-F238E27FC236}">
                  <a16:creationId xmlns:a16="http://schemas.microsoft.com/office/drawing/2014/main" id="{764A1124-6035-43BD-B380-48DEE080D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7" name="Rectangle 280">
              <a:extLst>
                <a:ext uri="{FF2B5EF4-FFF2-40B4-BE49-F238E27FC236}">
                  <a16:creationId xmlns:a16="http://schemas.microsoft.com/office/drawing/2014/main" id="{6909D4BA-44FA-4F7C-98D3-00EEEC181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8" name="Oval 281">
              <a:extLst>
                <a:ext uri="{FF2B5EF4-FFF2-40B4-BE49-F238E27FC236}">
                  <a16:creationId xmlns:a16="http://schemas.microsoft.com/office/drawing/2014/main" id="{AF6E13DB-AC73-4B5D-8F0D-1EDCA038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79" name="Group 282">
              <a:extLst>
                <a:ext uri="{FF2B5EF4-FFF2-40B4-BE49-F238E27FC236}">
                  <a16:creationId xmlns:a16="http://schemas.microsoft.com/office/drawing/2014/main" id="{31AD3BE1-5D9E-4A17-9962-45AC9110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" name="Line 283">
                <a:extLst>
                  <a:ext uri="{FF2B5EF4-FFF2-40B4-BE49-F238E27FC236}">
                    <a16:creationId xmlns:a16="http://schemas.microsoft.com/office/drawing/2014/main" id="{B85FEE7D-273D-4CE8-BD2F-1BCEFC4EB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5" name="Line 284">
                <a:extLst>
                  <a:ext uri="{FF2B5EF4-FFF2-40B4-BE49-F238E27FC236}">
                    <a16:creationId xmlns:a16="http://schemas.microsoft.com/office/drawing/2014/main" id="{1AC5B7D4-1171-4723-B831-BE28DC69A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Line 285">
                <a:extLst>
                  <a:ext uri="{FF2B5EF4-FFF2-40B4-BE49-F238E27FC236}">
                    <a16:creationId xmlns:a16="http://schemas.microsoft.com/office/drawing/2014/main" id="{2DA18E16-7A62-40CF-8F3B-BF43D106D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0" name="Group 286">
              <a:extLst>
                <a:ext uri="{FF2B5EF4-FFF2-40B4-BE49-F238E27FC236}">
                  <a16:creationId xmlns:a16="http://schemas.microsoft.com/office/drawing/2014/main" id="{A4DAAC0D-28EB-41D8-BAF4-9B8167E5D2B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" name="Line 287">
                <a:extLst>
                  <a:ext uri="{FF2B5EF4-FFF2-40B4-BE49-F238E27FC236}">
                    <a16:creationId xmlns:a16="http://schemas.microsoft.com/office/drawing/2014/main" id="{5F51BC72-25A0-4245-ACA1-5A5D0D89E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" name="Line 288">
                <a:extLst>
                  <a:ext uri="{FF2B5EF4-FFF2-40B4-BE49-F238E27FC236}">
                    <a16:creationId xmlns:a16="http://schemas.microsoft.com/office/drawing/2014/main" id="{A0F19F68-0A1D-4F07-A6B8-28395FAC3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" name="Line 289">
                <a:extLst>
                  <a:ext uri="{FF2B5EF4-FFF2-40B4-BE49-F238E27FC236}">
                    <a16:creationId xmlns:a16="http://schemas.microsoft.com/office/drawing/2014/main" id="{705B7736-4098-48DE-9017-67CC630F5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87" name="Object 290">
            <a:extLst>
              <a:ext uri="{FF2B5EF4-FFF2-40B4-BE49-F238E27FC236}">
                <a16:creationId xmlns:a16="http://schemas.microsoft.com/office/drawing/2014/main" id="{74D361E0-8358-4CD0-A8FA-E9B76125D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7858" y="5144265"/>
          <a:ext cx="4159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87" name="Object 290">
                        <a:extLst>
                          <a:ext uri="{FF2B5EF4-FFF2-40B4-BE49-F238E27FC236}">
                            <a16:creationId xmlns:a16="http://schemas.microsoft.com/office/drawing/2014/main" id="{74D361E0-8358-4CD0-A8FA-E9B76125D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858" y="5144265"/>
                        <a:ext cx="4159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Line 291">
            <a:extLst>
              <a:ext uri="{FF2B5EF4-FFF2-40B4-BE49-F238E27FC236}">
                <a16:creationId xmlns:a16="http://schemas.microsoft.com/office/drawing/2014/main" id="{4DD385CA-A374-4BC4-830C-0AC4D26D9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996" y="5450652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" name="Line 292">
            <a:extLst>
              <a:ext uri="{FF2B5EF4-FFF2-40B4-BE49-F238E27FC236}">
                <a16:creationId xmlns:a16="http://schemas.microsoft.com/office/drawing/2014/main" id="{D37DB285-A13F-41E3-83B3-6C8C59928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046" y="5037902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0" name="Line 294">
            <a:extLst>
              <a:ext uri="{FF2B5EF4-FFF2-40B4-BE49-F238E27FC236}">
                <a16:creationId xmlns:a16="http://schemas.microsoft.com/office/drawing/2014/main" id="{8B6346B7-BE7A-4420-A8F8-B4ECE843A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346" y="5641152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1" name="Line 295">
            <a:extLst>
              <a:ext uri="{FF2B5EF4-FFF2-40B4-BE49-F238E27FC236}">
                <a16:creationId xmlns:a16="http://schemas.microsoft.com/office/drawing/2014/main" id="{63BD643E-8FCB-46E5-9B73-15634BAFC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1946" y="5145852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" name="Freeform 299">
            <a:extLst>
              <a:ext uri="{FF2B5EF4-FFF2-40B4-BE49-F238E27FC236}">
                <a16:creationId xmlns:a16="http://schemas.microsoft.com/office/drawing/2014/main" id="{89F4223A-8E59-4648-B8AD-40497A86F8C0}"/>
              </a:ext>
            </a:extLst>
          </p:cNvPr>
          <p:cNvSpPr>
            <a:spLocks/>
          </p:cNvSpPr>
          <p:nvPr/>
        </p:nvSpPr>
        <p:spPr bwMode="auto">
          <a:xfrm>
            <a:off x="1799258" y="5260152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3" name="Text Box 300">
            <a:extLst>
              <a:ext uri="{FF2B5EF4-FFF2-40B4-BE49-F238E27FC236}">
                <a16:creationId xmlns:a16="http://schemas.microsoft.com/office/drawing/2014/main" id="{546CB4C7-C148-41A6-B01C-84D25655D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683" y="5002977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3 sondas</a:t>
            </a:r>
          </a:p>
        </p:txBody>
      </p:sp>
      <p:sp>
        <p:nvSpPr>
          <p:cNvPr id="94" name="Freeform 301">
            <a:extLst>
              <a:ext uri="{FF2B5EF4-FFF2-40B4-BE49-F238E27FC236}">
                <a16:creationId xmlns:a16="http://schemas.microsoft.com/office/drawing/2014/main" id="{8E353B02-D10D-48AA-85EA-4C9378102D50}"/>
              </a:ext>
            </a:extLst>
          </p:cNvPr>
          <p:cNvSpPr>
            <a:spLocks/>
          </p:cNvSpPr>
          <p:nvPr/>
        </p:nvSpPr>
        <p:spPr bwMode="auto">
          <a:xfrm>
            <a:off x="1792908" y="5183952"/>
            <a:ext cx="1346200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5" name="Text Box 302">
            <a:extLst>
              <a:ext uri="{FF2B5EF4-FFF2-40B4-BE49-F238E27FC236}">
                <a16:creationId xmlns:a16="http://schemas.microsoft.com/office/drawing/2014/main" id="{114DDD8F-9D8A-4C27-A52B-BC513D02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83" y="5491927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3 sondas</a:t>
            </a:r>
          </a:p>
        </p:txBody>
      </p:sp>
      <p:sp>
        <p:nvSpPr>
          <p:cNvPr id="96" name="Freeform 303">
            <a:extLst>
              <a:ext uri="{FF2B5EF4-FFF2-40B4-BE49-F238E27FC236}">
                <a16:creationId xmlns:a16="http://schemas.microsoft.com/office/drawing/2014/main" id="{AB8E1015-4592-4888-A643-74C8F2074317}"/>
              </a:ext>
            </a:extLst>
          </p:cNvPr>
          <p:cNvSpPr>
            <a:spLocks/>
          </p:cNvSpPr>
          <p:nvPr/>
        </p:nvSpPr>
        <p:spPr bwMode="auto">
          <a:xfrm>
            <a:off x="1786558" y="5237927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7" name="Text Box 304">
            <a:extLst>
              <a:ext uri="{FF2B5EF4-FFF2-40B4-BE49-F238E27FC236}">
                <a16:creationId xmlns:a16="http://schemas.microsoft.com/office/drawing/2014/main" id="{FDFD4EF6-6CD5-4CD0-9505-D4D51C82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83" y="4977577"/>
            <a:ext cx="1106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3 sondas</a:t>
            </a:r>
          </a:p>
        </p:txBody>
      </p:sp>
    </p:spTree>
    <p:extLst>
      <p:ext uri="{BB962C8B-B14F-4D97-AF65-F5344CB8AC3E}">
        <p14:creationId xmlns:p14="http://schemas.microsoft.com/office/powerpoint/2010/main" val="41417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Atrasos e rotas reais da internet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09" name="Text Box 4">
            <a:extLst>
              <a:ext uri="{FF2B5EF4-FFF2-40B4-BE49-F238E27FC236}">
                <a16:creationId xmlns:a16="http://schemas.microsoft.com/office/drawing/2014/main" id="{87130AAA-37FB-42BE-9633-0C1DA7D5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88" y="2204864"/>
            <a:ext cx="82296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  cs-gw (128.119.240.254)  1 ms  1 ms  2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2  border1-rt-fa5-1-0.gw.umass.edu (128.119.3.145)  1 ms  1 ms  2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3  cht-vbns.gw.umass.edu (128.119.3.130)  6 ms 5 ms 5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4  jn1-at1-0-0-19.wor.vbns.net (204.147.132.129)  16 ms 11 ms 13 ms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5  jn1-so7-0-0-0.wae.vbns.net (204.147.136.136)  21 ms 18 ms 18 ms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6  abilene-vbns.abilene.ucaid.edu (198.32.11.9)  22 ms  18 ms  22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7  nycm-wash.abilene.ucaid.edu (198.32.8.46)  22 ms  22 ms  22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8  62.40.103.253 (62.40.103.253)  104 ms 109 ms 106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9  de2-1.de1.de.geant.net (62.40.96.129)  109 ms 102 ms 104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10  de.fr1.fr.geant.net (62.40.96.50)  113 ms 121 ms 114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11  renater-gw.fr1.fr.geant.net (62.40.103.54)  112 ms  114 ms  112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12  nio-n2.cssi.renater.fr (193.51.206.13)  111 ms  114 ms  116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13  nice.cssi.renater.fr (195.220.98.102)  123 ms  125 ms  124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14  r3t2-nice.cssi.renater.fr (195.220.98.110)  126 ms  126 ms  124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15  eurecom-valbonne.r3t2.ft.net (193.48.50.54)  135 ms  128 ms  133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16  194.214.211.25 (194.214.211.25)  126 ms  128 ms  126 ms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17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18  * * *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600" u="none">
                <a:latin typeface="Arial" panose="020B0604020202020204" pitchFamily="34" charset="0"/>
              </a:rPr>
              <a:t>19  fantasia.eurecom.fr (193.55.113.142)  132 ms  128 ms  136</a:t>
            </a:r>
            <a:r>
              <a:rPr lang="en-US" altLang="pt-BR" sz="2400" u="none">
                <a:latin typeface="Times New Roman" panose="02020603050405020304" pitchFamily="18" charset="0"/>
              </a:rPr>
              <a:t> </a:t>
            </a:r>
            <a:r>
              <a:rPr lang="en-US" altLang="pt-BR" sz="1600" u="none"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110" name="Text Box 5">
            <a:extLst>
              <a:ext uri="{FF2B5EF4-FFF2-40B4-BE49-F238E27FC236}">
                <a16:creationId xmlns:a16="http://schemas.microsoft.com/office/drawing/2014/main" id="{E9C10847-8C86-4BE8-AB25-E23380C6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26" y="1179339"/>
            <a:ext cx="819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rgbClr val="FF0000"/>
                </a:solidFill>
                <a:latin typeface="Comic Sans MS" panose="030F0702030302020204" pitchFamily="66" charset="0"/>
              </a:rPr>
              <a:t>traceroute:</a:t>
            </a:r>
            <a:r>
              <a:rPr lang="en-US" altLang="pt-BR" sz="2400" u="none">
                <a:latin typeface="Comic Sans MS" panose="030F0702030302020204" pitchFamily="66" charset="0"/>
              </a:rPr>
              <a:t> gaia.cs.umass.edu para www.eurecom.fr</a:t>
            </a:r>
          </a:p>
        </p:txBody>
      </p:sp>
      <p:sp>
        <p:nvSpPr>
          <p:cNvPr id="111" name="Line 6">
            <a:extLst>
              <a:ext uri="{FF2B5EF4-FFF2-40B4-BE49-F238E27FC236}">
                <a16:creationId xmlns:a16="http://schemas.microsoft.com/office/drawing/2014/main" id="{AFAD679C-B800-49E2-923F-405353BED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351" y="5500514"/>
            <a:ext cx="604837" cy="428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2" name="Text Box 7">
            <a:extLst>
              <a:ext uri="{FF2B5EF4-FFF2-40B4-BE49-F238E27FC236}">
                <a16:creationId xmlns:a16="http://schemas.microsoft.com/office/drawing/2014/main" id="{731E86D1-F7F6-4E55-87F3-8D3EDEE6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8" y="1604789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Tres medições de atraso 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gaia.cs.umass.edu para cs-gw.cs.umass.edu </a:t>
            </a:r>
          </a:p>
        </p:txBody>
      </p:sp>
      <p:sp>
        <p:nvSpPr>
          <p:cNvPr id="113" name="Line 8">
            <a:extLst>
              <a:ext uri="{FF2B5EF4-FFF2-40B4-BE49-F238E27FC236}">
                <a16:creationId xmlns:a16="http://schemas.microsoft.com/office/drawing/2014/main" id="{45158955-9DF4-41DA-87CF-61E7405DA5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1901" y="1831801"/>
            <a:ext cx="671512" cy="412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4" name="Line 9">
            <a:extLst>
              <a:ext uri="{FF2B5EF4-FFF2-40B4-BE49-F238E27FC236}">
                <a16:creationId xmlns:a16="http://schemas.microsoft.com/office/drawing/2014/main" id="{25296749-5B86-48AC-8B76-99A266F00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1651" y="1820689"/>
            <a:ext cx="139700" cy="404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4566C1C7-7FEE-4542-94A4-9D2D7C142E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6588" y="1830214"/>
            <a:ext cx="366713" cy="390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6" name="Line 11">
            <a:extLst>
              <a:ext uri="{FF2B5EF4-FFF2-40B4-BE49-F238E27FC236}">
                <a16:creationId xmlns:a16="http://schemas.microsoft.com/office/drawing/2014/main" id="{15609DB9-B832-42E1-9A1B-C47BF9858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651" y="1836564"/>
            <a:ext cx="377825" cy="3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7" name="Text Box 12">
            <a:extLst>
              <a:ext uri="{FF2B5EF4-FFF2-40B4-BE49-F238E27FC236}">
                <a16:creationId xmlns:a16="http://schemas.microsoft.com/office/drawing/2014/main" id="{73282BD9-B532-4C47-8138-8E006AEA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226" y="5430664"/>
            <a:ext cx="7186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800" u="none">
                <a:solidFill>
                  <a:srgbClr val="FF0000"/>
                </a:solidFill>
                <a:latin typeface="Comic Sans MS" panose="030F0702030302020204" pitchFamily="66" charset="0"/>
              </a:rPr>
              <a:t>* significa sem resposta (sonda perdida, roteador sem resposta)</a:t>
            </a:r>
          </a:p>
        </p:txBody>
      </p:sp>
      <p:sp>
        <p:nvSpPr>
          <p:cNvPr id="118" name="Freeform 14">
            <a:extLst>
              <a:ext uri="{FF2B5EF4-FFF2-40B4-BE49-F238E27FC236}">
                <a16:creationId xmlns:a16="http://schemas.microsoft.com/office/drawing/2014/main" id="{209D63C5-654D-4C24-AB07-CB1F12F35C7C}"/>
              </a:ext>
            </a:extLst>
          </p:cNvPr>
          <p:cNvSpPr>
            <a:spLocks/>
          </p:cNvSpPr>
          <p:nvPr/>
        </p:nvSpPr>
        <p:spPr bwMode="auto">
          <a:xfrm>
            <a:off x="6122863" y="3517726"/>
            <a:ext cx="1012825" cy="246063"/>
          </a:xfrm>
          <a:custGeom>
            <a:avLst/>
            <a:gdLst>
              <a:gd name="T0" fmla="*/ 2147483646 w 638"/>
              <a:gd name="T1" fmla="*/ 0 h 155"/>
              <a:gd name="T2" fmla="*/ 2147483646 w 638"/>
              <a:gd name="T3" fmla="*/ 2147483646 h 155"/>
              <a:gd name="T4" fmla="*/ 2147483646 w 638"/>
              <a:gd name="T5" fmla="*/ 2147483646 h 155"/>
              <a:gd name="T6" fmla="*/ 2147483646 w 638"/>
              <a:gd name="T7" fmla="*/ 2147483646 h 155"/>
              <a:gd name="T8" fmla="*/ 0 w 638"/>
              <a:gd name="T9" fmla="*/ 2147483646 h 1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8"/>
              <a:gd name="T16" fmla="*/ 0 h 155"/>
              <a:gd name="T17" fmla="*/ 638 w 638"/>
              <a:gd name="T18" fmla="*/ 155 h 1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8" h="155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" name="Text Box 15">
            <a:extLst>
              <a:ext uri="{FF2B5EF4-FFF2-40B4-BE49-F238E27FC236}">
                <a16:creationId xmlns:a16="http://schemas.microsoft.com/office/drawing/2014/main" id="{BE5BD9DC-B2EA-453B-903C-8365C87C1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438" y="3303414"/>
            <a:ext cx="1738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solidFill>
                  <a:srgbClr val="FF0000"/>
                </a:solidFill>
                <a:latin typeface="Comic Sans MS" panose="030F0702030302020204" pitchFamily="66" charset="0"/>
              </a:rPr>
              <a:t>enlace trans-</a:t>
            </a:r>
            <a:br>
              <a:rPr lang="en-US" altLang="pt-BR" sz="2000" u="none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pt-BR" sz="2000" u="none">
                <a:solidFill>
                  <a:srgbClr val="FF0000"/>
                </a:solidFill>
                <a:latin typeface="Comic Sans MS" panose="030F0702030302020204" pitchFamily="66" charset="0"/>
              </a:rPr>
              <a:t>oceânico</a:t>
            </a:r>
            <a:endParaRPr lang="en-US" altLang="pt-BR" sz="2000" u="non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75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Vazão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3165DA4E-A9EE-4DCA-839A-DD028B91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293140"/>
            <a:ext cx="8331200" cy="4648200"/>
          </a:xfrm>
        </p:spPr>
        <p:txBody>
          <a:bodyPr/>
          <a:lstStyle/>
          <a:p>
            <a:pPr eaLnBrk="1" hangingPunct="1"/>
            <a:r>
              <a:rPr lang="pt-BR" altLang="pt-BR" sz="2800" i="1">
                <a:solidFill>
                  <a:srgbClr val="FF3300"/>
                </a:solidFill>
              </a:rPr>
              <a:t>vazão:</a:t>
            </a:r>
            <a:r>
              <a:rPr lang="pt-BR" altLang="pt-BR" sz="2800"/>
              <a:t> taxa (bits/unidade de tempo) em que os bits são transferidos entre emissor/receptor</a:t>
            </a:r>
          </a:p>
          <a:p>
            <a:pPr lvl="1" eaLnBrk="1" hangingPunct="1"/>
            <a:r>
              <a:rPr lang="pt-BR" altLang="pt-BR" sz="2400" i="1">
                <a:solidFill>
                  <a:srgbClr val="FF3300"/>
                </a:solidFill>
              </a:rPr>
              <a:t>instantânea</a:t>
            </a:r>
            <a:r>
              <a:rPr lang="pt-BR" altLang="pt-BR" sz="2400" i="1"/>
              <a:t>:</a:t>
            </a:r>
            <a:r>
              <a:rPr lang="pt-BR" altLang="pt-BR" sz="2400"/>
              <a:t> taxa em determinado ponto no tempo</a:t>
            </a:r>
          </a:p>
          <a:p>
            <a:pPr lvl="1" eaLnBrk="1" hangingPunct="1"/>
            <a:r>
              <a:rPr lang="pt-BR" altLang="pt-BR" sz="2400" i="1">
                <a:solidFill>
                  <a:srgbClr val="FF3300"/>
                </a:solidFill>
              </a:rPr>
              <a:t>média:</a:t>
            </a:r>
            <a:r>
              <a:rPr lang="pt-BR" altLang="pt-BR" sz="2400"/>
              <a:t> taxa por período de tempo maior</a:t>
            </a:r>
          </a:p>
        </p:txBody>
      </p:sp>
      <p:sp>
        <p:nvSpPr>
          <p:cNvPr id="99" name="Line 321">
            <a:extLst>
              <a:ext uri="{FF2B5EF4-FFF2-40B4-BE49-F238E27FC236}">
                <a16:creationId xmlns:a16="http://schemas.microsoft.com/office/drawing/2014/main" id="{CB9E8A30-AF18-4E5A-8035-381CF90DD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945" y="4568153"/>
            <a:ext cx="6316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0" name="Group 246">
            <a:extLst>
              <a:ext uri="{FF2B5EF4-FFF2-40B4-BE49-F238E27FC236}">
                <a16:creationId xmlns:a16="http://schemas.microsoft.com/office/drawing/2014/main" id="{0ED9E093-ED37-453C-B2D3-CC2D6113AC78}"/>
              </a:ext>
            </a:extLst>
          </p:cNvPr>
          <p:cNvGrpSpPr>
            <a:grpSpLocks/>
          </p:cNvGrpSpPr>
          <p:nvPr/>
        </p:nvGrpSpPr>
        <p:grpSpPr bwMode="auto">
          <a:xfrm>
            <a:off x="4331320" y="4431628"/>
            <a:ext cx="1055688" cy="360362"/>
            <a:chOff x="3600" y="219"/>
            <a:chExt cx="360" cy="175"/>
          </a:xfrm>
        </p:grpSpPr>
        <p:sp>
          <p:nvSpPr>
            <p:cNvPr id="101" name="Oval 247">
              <a:extLst>
                <a:ext uri="{FF2B5EF4-FFF2-40B4-BE49-F238E27FC236}">
                  <a16:creationId xmlns:a16="http://schemas.microsoft.com/office/drawing/2014/main" id="{DE8B2297-B44D-489D-A57F-649D734D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2" name="Line 248">
              <a:extLst>
                <a:ext uri="{FF2B5EF4-FFF2-40B4-BE49-F238E27FC236}">
                  <a16:creationId xmlns:a16="http://schemas.microsoft.com/office/drawing/2014/main" id="{18789676-15BC-40D0-88AB-D65C4F060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" name="Line 249">
              <a:extLst>
                <a:ext uri="{FF2B5EF4-FFF2-40B4-BE49-F238E27FC236}">
                  <a16:creationId xmlns:a16="http://schemas.microsoft.com/office/drawing/2014/main" id="{9CA6FF7C-24C3-478A-B510-B0E780395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" name="Rectangle 250">
              <a:extLst>
                <a:ext uri="{FF2B5EF4-FFF2-40B4-BE49-F238E27FC236}">
                  <a16:creationId xmlns:a16="http://schemas.microsoft.com/office/drawing/2014/main" id="{B4002EBD-49AB-4A4B-8EE9-106C139C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5" name="Oval 251">
              <a:extLst>
                <a:ext uri="{FF2B5EF4-FFF2-40B4-BE49-F238E27FC236}">
                  <a16:creationId xmlns:a16="http://schemas.microsoft.com/office/drawing/2014/main" id="{9E763D32-089B-4039-820D-ABD5675A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106" name="Group 252">
              <a:extLst>
                <a:ext uri="{FF2B5EF4-FFF2-40B4-BE49-F238E27FC236}">
                  <a16:creationId xmlns:a16="http://schemas.microsoft.com/office/drawing/2014/main" id="{A8BE6283-269A-4001-9D93-FFCD078E5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1" name="Line 253">
                <a:extLst>
                  <a:ext uri="{FF2B5EF4-FFF2-40B4-BE49-F238E27FC236}">
                    <a16:creationId xmlns:a16="http://schemas.microsoft.com/office/drawing/2014/main" id="{12BDD50E-DF84-471B-A9E6-E8641AD69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" name="Line 254">
                <a:extLst>
                  <a:ext uri="{FF2B5EF4-FFF2-40B4-BE49-F238E27FC236}">
                    <a16:creationId xmlns:a16="http://schemas.microsoft.com/office/drawing/2014/main" id="{4CF9E8F3-4C5A-4F9C-989D-87CF1056F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" name="Line 255">
                <a:extLst>
                  <a:ext uri="{FF2B5EF4-FFF2-40B4-BE49-F238E27FC236}">
                    <a16:creationId xmlns:a16="http://schemas.microsoft.com/office/drawing/2014/main" id="{95701419-1A30-4EE8-B66C-A0291C66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7" name="Group 256">
              <a:extLst>
                <a:ext uri="{FF2B5EF4-FFF2-40B4-BE49-F238E27FC236}">
                  <a16:creationId xmlns:a16="http://schemas.microsoft.com/office/drawing/2014/main" id="{599914BB-DF89-4276-8BF6-D34899567F3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8" name="Line 257">
                <a:extLst>
                  <a:ext uri="{FF2B5EF4-FFF2-40B4-BE49-F238E27FC236}">
                    <a16:creationId xmlns:a16="http://schemas.microsoft.com/office/drawing/2014/main" id="{A89597CA-D400-4C14-8E58-38F827C31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9" name="Line 258">
                <a:extLst>
                  <a:ext uri="{FF2B5EF4-FFF2-40B4-BE49-F238E27FC236}">
                    <a16:creationId xmlns:a16="http://schemas.microsoft.com/office/drawing/2014/main" id="{45C9E5BB-934C-4521-8A1D-08C86DA60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0" name="Line 259">
                <a:extLst>
                  <a:ext uri="{FF2B5EF4-FFF2-40B4-BE49-F238E27FC236}">
                    <a16:creationId xmlns:a16="http://schemas.microsoft.com/office/drawing/2014/main" id="{CB4B4E0B-6A24-45AC-881A-9B267EA4A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114" name="Object 271">
            <a:extLst>
              <a:ext uri="{FF2B5EF4-FFF2-40B4-BE49-F238E27FC236}">
                <a16:creationId xmlns:a16="http://schemas.microsoft.com/office/drawing/2014/main" id="{1B28D7F5-A8E6-40B0-8274-24BDB5B5B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21072"/>
              </p:ext>
            </p:extLst>
          </p:nvPr>
        </p:nvGraphicFramePr>
        <p:xfrm>
          <a:off x="8246095" y="4099840"/>
          <a:ext cx="7858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14" name="Object 271">
                        <a:extLst>
                          <a:ext uri="{FF2B5EF4-FFF2-40B4-BE49-F238E27FC236}">
                            <a16:creationId xmlns:a16="http://schemas.microsoft.com/office/drawing/2014/main" id="{1B28D7F5-A8E6-40B0-8274-24BDB5B5B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095" y="4099840"/>
                        <a:ext cx="7858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" name="Group 300">
            <a:extLst>
              <a:ext uri="{FF2B5EF4-FFF2-40B4-BE49-F238E27FC236}">
                <a16:creationId xmlns:a16="http://schemas.microsoft.com/office/drawing/2014/main" id="{B3318FE6-6BD6-4F65-8310-FE58364EF7E0}"/>
              </a:ext>
            </a:extLst>
          </p:cNvPr>
          <p:cNvGrpSpPr>
            <a:grpSpLocks/>
          </p:cNvGrpSpPr>
          <p:nvPr/>
        </p:nvGrpSpPr>
        <p:grpSpPr bwMode="auto">
          <a:xfrm>
            <a:off x="1467470" y="4018878"/>
            <a:ext cx="374650" cy="838200"/>
            <a:chOff x="4180" y="783"/>
            <a:chExt cx="150" cy="307"/>
          </a:xfrm>
        </p:grpSpPr>
        <p:sp>
          <p:nvSpPr>
            <p:cNvPr id="116" name="AutoShape 301">
              <a:extLst>
                <a:ext uri="{FF2B5EF4-FFF2-40B4-BE49-F238E27FC236}">
                  <a16:creationId xmlns:a16="http://schemas.microsoft.com/office/drawing/2014/main" id="{E3C2FB57-91FF-4ED2-961F-267A08EF6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17" name="Rectangle 302">
              <a:extLst>
                <a:ext uri="{FF2B5EF4-FFF2-40B4-BE49-F238E27FC236}">
                  <a16:creationId xmlns:a16="http://schemas.microsoft.com/office/drawing/2014/main" id="{D78024B5-21E0-4B6C-A147-A2AF5424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18" name="Rectangle 303">
              <a:extLst>
                <a:ext uri="{FF2B5EF4-FFF2-40B4-BE49-F238E27FC236}">
                  <a16:creationId xmlns:a16="http://schemas.microsoft.com/office/drawing/2014/main" id="{1180A9C1-FDF8-4115-8138-BF6C1BF6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19" name="AutoShape 304">
              <a:extLst>
                <a:ext uri="{FF2B5EF4-FFF2-40B4-BE49-F238E27FC236}">
                  <a16:creationId xmlns:a16="http://schemas.microsoft.com/office/drawing/2014/main" id="{27D68A7C-0819-4639-9629-31EB7E9C1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20" name="Line 305">
              <a:extLst>
                <a:ext uri="{FF2B5EF4-FFF2-40B4-BE49-F238E27FC236}">
                  <a16:creationId xmlns:a16="http://schemas.microsoft.com/office/drawing/2014/main" id="{CAECC814-D9D6-41AD-8535-23BFBCB44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1" name="Line 306">
              <a:extLst>
                <a:ext uri="{FF2B5EF4-FFF2-40B4-BE49-F238E27FC236}">
                  <a16:creationId xmlns:a16="http://schemas.microsoft.com/office/drawing/2014/main" id="{183823D5-B973-4080-8952-2B5C908CE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" name="Rectangle 307">
              <a:extLst>
                <a:ext uri="{FF2B5EF4-FFF2-40B4-BE49-F238E27FC236}">
                  <a16:creationId xmlns:a16="http://schemas.microsoft.com/office/drawing/2014/main" id="{2ADB2804-B55E-43BE-AB93-0046A08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23" name="Rectangle 308">
              <a:extLst>
                <a:ext uri="{FF2B5EF4-FFF2-40B4-BE49-F238E27FC236}">
                  <a16:creationId xmlns:a16="http://schemas.microsoft.com/office/drawing/2014/main" id="{B3407268-D813-40D5-AE69-601124308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124" name="Text Box 325">
            <a:extLst>
              <a:ext uri="{FF2B5EF4-FFF2-40B4-BE49-F238E27FC236}">
                <a16:creationId xmlns:a16="http://schemas.microsoft.com/office/drawing/2014/main" id="{3DC11B07-79B0-4975-ABC0-6B8F7C92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845" y="3499765"/>
            <a:ext cx="3910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u="none">
                <a:latin typeface="Comic Sans MS" panose="030F0702030302020204" pitchFamily="66" charset="0"/>
              </a:rPr>
              <a:t>servidor, com arquivo de F bits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u="none">
                <a:latin typeface="Comic Sans MS" panose="030F0702030302020204" pitchFamily="66" charset="0"/>
              </a:rPr>
              <a:t>para enviar ao cliente</a:t>
            </a:r>
          </a:p>
        </p:txBody>
      </p:sp>
      <p:sp>
        <p:nvSpPr>
          <p:cNvPr id="125" name="AutoShape 327">
            <a:extLst>
              <a:ext uri="{FF2B5EF4-FFF2-40B4-BE49-F238E27FC236}">
                <a16:creationId xmlns:a16="http://schemas.microsoft.com/office/drawing/2014/main" id="{C240F30C-3E86-4B32-B3EF-26DCB2198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95" y="3679153"/>
            <a:ext cx="449263" cy="581025"/>
          </a:xfrm>
          <a:prstGeom prst="can">
            <a:avLst>
              <a:gd name="adj" fmla="val 261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6" name="Text Box 328">
            <a:extLst>
              <a:ext uri="{FF2B5EF4-FFF2-40B4-BE49-F238E27FC236}">
                <a16:creationId xmlns:a16="http://schemas.microsoft.com/office/drawing/2014/main" id="{0DA72ACC-6C52-48E9-912A-EE58F7277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433" y="5011065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link capacity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 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s</a:t>
            </a:r>
            <a:r>
              <a:rPr lang="en-US" altLang="pt-BR" sz="2000" u="none" baseline="-25000">
                <a:latin typeface="Comic Sans MS" panose="030F0702030302020204" pitchFamily="66" charset="0"/>
              </a:rPr>
              <a:t> </a:t>
            </a:r>
            <a:r>
              <a:rPr lang="en-US" altLang="pt-BR" sz="2000" u="none">
                <a:latin typeface="Comic Sans MS" panose="030F0702030302020204" pitchFamily="66" charset="0"/>
              </a:rPr>
              <a:t>bits/sec</a:t>
            </a:r>
          </a:p>
        </p:txBody>
      </p:sp>
      <p:sp>
        <p:nvSpPr>
          <p:cNvPr id="127" name="Text Box 329">
            <a:extLst>
              <a:ext uri="{FF2B5EF4-FFF2-40B4-BE49-F238E27FC236}">
                <a16:creationId xmlns:a16="http://schemas.microsoft.com/office/drawing/2014/main" id="{CE5C3C07-464A-4144-BF1C-DC7E41B2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045" y="5007890"/>
            <a:ext cx="165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link capacity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 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c</a:t>
            </a:r>
            <a:r>
              <a:rPr lang="en-US" altLang="pt-BR" sz="2000" u="none" baseline="-25000">
                <a:latin typeface="Comic Sans MS" panose="030F0702030302020204" pitchFamily="66" charset="0"/>
              </a:rPr>
              <a:t> </a:t>
            </a:r>
            <a:r>
              <a:rPr lang="en-US" altLang="pt-BR" sz="2000" u="none">
                <a:latin typeface="Comic Sans MS" panose="030F0702030302020204" pitchFamily="66" charset="0"/>
              </a:rPr>
              <a:t>bits/sec</a:t>
            </a:r>
          </a:p>
        </p:txBody>
      </p:sp>
      <p:grpSp>
        <p:nvGrpSpPr>
          <p:cNvPr id="128" name="Group 338">
            <a:extLst>
              <a:ext uri="{FF2B5EF4-FFF2-40B4-BE49-F238E27FC236}">
                <a16:creationId xmlns:a16="http://schemas.microsoft.com/office/drawing/2014/main" id="{66E16552-5BBA-4FB5-BB61-65E3BEC1ACE1}"/>
              </a:ext>
            </a:extLst>
          </p:cNvPr>
          <p:cNvGrpSpPr>
            <a:grpSpLocks/>
          </p:cNvGrpSpPr>
          <p:nvPr/>
        </p:nvGrpSpPr>
        <p:grpSpPr bwMode="auto">
          <a:xfrm>
            <a:off x="1929433" y="4409403"/>
            <a:ext cx="3568700" cy="1676400"/>
            <a:chOff x="913" y="2726"/>
            <a:chExt cx="2248" cy="1056"/>
          </a:xfrm>
        </p:grpSpPr>
        <p:grpSp>
          <p:nvGrpSpPr>
            <p:cNvPr id="129" name="Group 335">
              <a:extLst>
                <a:ext uri="{FF2B5EF4-FFF2-40B4-BE49-F238E27FC236}">
                  <a16:creationId xmlns:a16="http://schemas.microsoft.com/office/drawing/2014/main" id="{6E41B3F9-377D-48C8-8D4F-AD09A61E9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3" y="2726"/>
              <a:ext cx="1463" cy="247"/>
              <a:chOff x="2249" y="3430"/>
              <a:chExt cx="1389" cy="256"/>
            </a:xfrm>
          </p:grpSpPr>
          <p:sp>
            <p:nvSpPr>
              <p:cNvPr id="131" name="Oval 333">
                <a:extLst>
                  <a:ext uri="{FF2B5EF4-FFF2-40B4-BE49-F238E27FC236}">
                    <a16:creationId xmlns:a16="http://schemas.microsoft.com/office/drawing/2014/main" id="{2E39ED29-3E96-46D4-A802-952F9BED0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32" name="Rectangle 332">
                <a:extLst>
                  <a:ext uri="{FF2B5EF4-FFF2-40B4-BE49-F238E27FC236}">
                    <a16:creationId xmlns:a16="http://schemas.microsoft.com/office/drawing/2014/main" id="{38152883-85A2-41C7-B2C4-0DD375A84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33" name="Oval 331">
                <a:extLst>
                  <a:ext uri="{FF2B5EF4-FFF2-40B4-BE49-F238E27FC236}">
                    <a16:creationId xmlns:a16="http://schemas.microsoft.com/office/drawing/2014/main" id="{CC39E17B-8ADB-49A2-8A14-A60A6B8DA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" name="Rectangle 334">
                <a:extLst>
                  <a:ext uri="{FF2B5EF4-FFF2-40B4-BE49-F238E27FC236}">
                    <a16:creationId xmlns:a16="http://schemas.microsoft.com/office/drawing/2014/main" id="{CD7EF009-F2F8-4611-AA36-B30ECFD34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</p:grpSp>
        <p:sp>
          <p:nvSpPr>
            <p:cNvPr id="130" name="Text Box 336">
              <a:extLst>
                <a:ext uri="{FF2B5EF4-FFF2-40B4-BE49-F238E27FC236}">
                  <a16:creationId xmlns:a16="http://schemas.microsoft.com/office/drawing/2014/main" id="{F76F8166-1236-404F-9CC9-60424005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48"/>
              <a:ext cx="1769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000" u="none">
                  <a:latin typeface="Comic Sans MS" panose="030F0702030302020204" pitchFamily="66" charset="0"/>
                </a:rPr>
                <a:t>tubulação que pode transportar fluido na taxa  R</a:t>
              </a:r>
              <a:r>
                <a:rPr lang="pt-BR" altLang="pt-BR" sz="2800" u="none" baseline="-25000">
                  <a:latin typeface="Comic Sans MS" panose="030F0702030302020204" pitchFamily="66" charset="0"/>
                </a:rPr>
                <a:t>s</a:t>
              </a:r>
              <a:r>
                <a:rPr lang="pt-BR" altLang="pt-BR" sz="2000" u="none" baseline="-25000">
                  <a:latin typeface="Comic Sans MS" panose="030F0702030302020204" pitchFamily="66" charset="0"/>
                </a:rPr>
                <a:t> </a:t>
              </a:r>
              <a:r>
                <a:rPr lang="pt-BR" altLang="pt-BR" sz="2000" u="none">
                  <a:latin typeface="Comic Sans MS" panose="030F0702030302020204" pitchFamily="66" charset="0"/>
                </a:rPr>
                <a:t>bits/s)</a:t>
              </a:r>
            </a:p>
          </p:txBody>
        </p:sp>
      </p:grpSp>
      <p:sp>
        <p:nvSpPr>
          <p:cNvPr id="135" name="Line 337">
            <a:extLst>
              <a:ext uri="{FF2B5EF4-FFF2-40B4-BE49-F238E27FC236}">
                <a16:creationId xmlns:a16="http://schemas.microsoft.com/office/drawing/2014/main" id="{CC949FC6-495E-476B-A094-F207152B2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6433" y="4652290"/>
            <a:ext cx="477837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6" name="Line 347">
            <a:extLst>
              <a:ext uri="{FF2B5EF4-FFF2-40B4-BE49-F238E27FC236}">
                <a16:creationId xmlns:a16="http://schemas.microsoft.com/office/drawing/2014/main" id="{A233128B-35C2-445B-86F9-CC928CC323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8558" y="4595140"/>
            <a:ext cx="479425" cy="52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7" name="AutoShape 349">
            <a:extLst>
              <a:ext uri="{FF2B5EF4-FFF2-40B4-BE49-F238E27FC236}">
                <a16:creationId xmlns:a16="http://schemas.microsoft.com/office/drawing/2014/main" id="{9AFBF90F-C1CA-4B03-B87A-5AB4FCE9B31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2495" y="4101428"/>
            <a:ext cx="974725" cy="7207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138" name="AutoShape 350">
            <a:extLst>
              <a:ext uri="{FF2B5EF4-FFF2-40B4-BE49-F238E27FC236}">
                <a16:creationId xmlns:a16="http://schemas.microsoft.com/office/drawing/2014/main" id="{E35937FF-3D2F-419C-A700-882E9F61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120" y="4363365"/>
            <a:ext cx="889000" cy="485775"/>
          </a:xfrm>
          <a:prstGeom prst="rightArrow">
            <a:avLst>
              <a:gd name="adj1" fmla="val 50000"/>
              <a:gd name="adj2" fmla="val 457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139" name="Group 348">
            <a:extLst>
              <a:ext uri="{FF2B5EF4-FFF2-40B4-BE49-F238E27FC236}">
                <a16:creationId xmlns:a16="http://schemas.microsoft.com/office/drawing/2014/main" id="{68EAE8D0-44D7-478A-90E4-A4E303800224}"/>
              </a:ext>
            </a:extLst>
          </p:cNvPr>
          <p:cNvGrpSpPr>
            <a:grpSpLocks/>
          </p:cNvGrpSpPr>
          <p:nvPr/>
        </p:nvGrpSpPr>
        <p:grpSpPr bwMode="auto">
          <a:xfrm>
            <a:off x="5434633" y="4285578"/>
            <a:ext cx="3178175" cy="1822450"/>
            <a:chOff x="3093" y="2676"/>
            <a:chExt cx="2002" cy="1148"/>
          </a:xfrm>
        </p:grpSpPr>
        <p:grpSp>
          <p:nvGrpSpPr>
            <p:cNvPr id="140" name="Group 341">
              <a:extLst>
                <a:ext uri="{FF2B5EF4-FFF2-40B4-BE49-F238E27FC236}">
                  <a16:creationId xmlns:a16="http://schemas.microsoft.com/office/drawing/2014/main" id="{7F104A3F-D39E-4C32-94A1-BDD87DC95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3" y="2676"/>
              <a:ext cx="1765" cy="366"/>
              <a:chOff x="2249" y="3430"/>
              <a:chExt cx="1389" cy="256"/>
            </a:xfrm>
          </p:grpSpPr>
          <p:sp>
            <p:nvSpPr>
              <p:cNvPr id="142" name="Oval 342">
                <a:extLst>
                  <a:ext uri="{FF2B5EF4-FFF2-40B4-BE49-F238E27FC236}">
                    <a16:creationId xmlns:a16="http://schemas.microsoft.com/office/drawing/2014/main" id="{161D40F7-30A2-4B83-AD6A-19EB366B7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43" name="Rectangle 343">
                <a:extLst>
                  <a:ext uri="{FF2B5EF4-FFF2-40B4-BE49-F238E27FC236}">
                    <a16:creationId xmlns:a16="http://schemas.microsoft.com/office/drawing/2014/main" id="{E7C9FAAC-94A7-4455-B795-324ED852D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44" name="Oval 344">
                <a:extLst>
                  <a:ext uri="{FF2B5EF4-FFF2-40B4-BE49-F238E27FC236}">
                    <a16:creationId xmlns:a16="http://schemas.microsoft.com/office/drawing/2014/main" id="{2B35E217-E84E-4E56-A393-2CB0442EE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Rectangle 345">
                <a:extLst>
                  <a:ext uri="{FF2B5EF4-FFF2-40B4-BE49-F238E27FC236}">
                    <a16:creationId xmlns:a16="http://schemas.microsoft.com/office/drawing/2014/main" id="{4D2E485F-C255-4277-A222-33004092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</p:grpSp>
        <p:sp>
          <p:nvSpPr>
            <p:cNvPr id="141" name="Text Box 346">
              <a:extLst>
                <a:ext uri="{FF2B5EF4-FFF2-40B4-BE49-F238E27FC236}">
                  <a16:creationId xmlns:a16="http://schemas.microsoft.com/office/drawing/2014/main" id="{7A291735-616A-4632-9E6F-268C7ECDF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3190"/>
              <a:ext cx="186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000" u="none">
                  <a:latin typeface="Comic Sans MS" panose="030F0702030302020204" pitchFamily="66" charset="0"/>
                </a:rPr>
                <a:t>tubulação que pode transportar fluido na taxa R</a:t>
              </a:r>
              <a:r>
                <a:rPr lang="pt-BR" altLang="pt-BR" sz="2800" u="none" baseline="-25000">
                  <a:latin typeface="Comic Sans MS" panose="030F0702030302020204" pitchFamily="66" charset="0"/>
                </a:rPr>
                <a:t>c</a:t>
              </a:r>
              <a:r>
                <a:rPr lang="pt-BR" altLang="pt-BR" sz="2000" u="none" baseline="-25000">
                  <a:latin typeface="Comic Sans MS" panose="030F0702030302020204" pitchFamily="66" charset="0"/>
                </a:rPr>
                <a:t> </a:t>
              </a:r>
              <a:r>
                <a:rPr lang="pt-BR" altLang="pt-BR" sz="2000" u="none">
                  <a:latin typeface="Comic Sans MS" panose="030F0702030302020204" pitchFamily="66" charset="0"/>
                </a:rPr>
                <a:t>bits/s)</a:t>
              </a:r>
            </a:p>
          </p:txBody>
        </p:sp>
      </p:grpSp>
      <p:sp>
        <p:nvSpPr>
          <p:cNvPr id="146" name="AutoShape 351">
            <a:extLst>
              <a:ext uri="{FF2B5EF4-FFF2-40B4-BE49-F238E27FC236}">
                <a16:creationId xmlns:a16="http://schemas.microsoft.com/office/drawing/2014/main" id="{6D4B93A9-9436-41E5-96EB-B5EAB087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895" y="4357015"/>
            <a:ext cx="1484313" cy="485775"/>
          </a:xfrm>
          <a:prstGeom prst="rightArrow">
            <a:avLst>
              <a:gd name="adj1" fmla="val 50000"/>
              <a:gd name="adj2" fmla="val 763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7" name="Line 352">
            <a:extLst>
              <a:ext uri="{FF2B5EF4-FFF2-40B4-BE49-F238E27FC236}">
                <a16:creationId xmlns:a16="http://schemas.microsoft.com/office/drawing/2014/main" id="{B1FE2651-0952-4112-AF34-EC9B27EC8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783" y="4914228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8" name="Text Box 353">
            <a:extLst>
              <a:ext uri="{FF2B5EF4-FFF2-40B4-BE49-F238E27FC236}">
                <a16:creationId xmlns:a16="http://schemas.microsoft.com/office/drawing/2014/main" id="{BD50DB51-2A48-4592-B4BF-F78184BE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45" y="4912640"/>
            <a:ext cx="200977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u="none">
                <a:latin typeface="Comic Sans MS" panose="030F0702030302020204" pitchFamily="66" charset="0"/>
              </a:rPr>
              <a:t>servidor envia bits (fluido) pela tubulação</a:t>
            </a:r>
          </a:p>
        </p:txBody>
      </p:sp>
    </p:spTree>
    <p:extLst>
      <p:ext uri="{BB962C8B-B14F-4D97-AF65-F5344CB8AC3E}">
        <p14:creationId xmlns:p14="http://schemas.microsoft.com/office/powerpoint/2010/main" val="41498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Vazão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CE9AEBB6-1B91-476E-8AAA-8BAAA9DD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18" y="1081732"/>
            <a:ext cx="8150225" cy="554038"/>
          </a:xfrm>
        </p:spPr>
        <p:txBody>
          <a:bodyPr/>
          <a:lstStyle/>
          <a:p>
            <a:pPr eaLnBrk="1" hangingPunct="1"/>
            <a:r>
              <a:rPr lang="pt-BR" altLang="pt-BR" sz="2400" i="1">
                <a:solidFill>
                  <a:srgbClr val="FF3300"/>
                </a:solidFill>
              </a:rPr>
              <a:t>R</a:t>
            </a:r>
            <a:r>
              <a:rPr lang="pt-BR" altLang="pt-BR" sz="2400" i="1" baseline="-25000">
                <a:solidFill>
                  <a:srgbClr val="FF3300"/>
                </a:solidFill>
              </a:rPr>
              <a:t>s</a:t>
            </a:r>
            <a:r>
              <a:rPr lang="pt-BR" altLang="pt-BR" sz="2400" i="1">
                <a:solidFill>
                  <a:srgbClr val="FF3300"/>
                </a:solidFill>
              </a:rPr>
              <a:t> &lt; R</a:t>
            </a:r>
            <a:r>
              <a:rPr lang="pt-BR" altLang="pt-BR" sz="2400" i="1" baseline="-25000">
                <a:solidFill>
                  <a:srgbClr val="FF3300"/>
                </a:solidFill>
              </a:rPr>
              <a:t>c</a:t>
            </a:r>
            <a:r>
              <a:rPr lang="pt-BR" altLang="pt-BR" sz="2400" i="1">
                <a:solidFill>
                  <a:srgbClr val="FF3300"/>
                </a:solidFill>
              </a:rPr>
              <a:t>  </a:t>
            </a:r>
            <a:r>
              <a:rPr lang="pt-BR" altLang="pt-BR" sz="2400"/>
              <a:t>Qual é a vazão média de fim a fim?</a:t>
            </a:r>
          </a:p>
        </p:txBody>
      </p:sp>
      <p:sp>
        <p:nvSpPr>
          <p:cNvPr id="59" name="Line 2">
            <a:extLst>
              <a:ext uri="{FF2B5EF4-FFF2-40B4-BE49-F238E27FC236}">
                <a16:creationId xmlns:a16="http://schemas.microsoft.com/office/drawing/2014/main" id="{1DC03CEA-509E-4053-ABC9-5AD525367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0968" y="2375545"/>
            <a:ext cx="581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60" name="Group 5">
            <a:extLst>
              <a:ext uri="{FF2B5EF4-FFF2-40B4-BE49-F238E27FC236}">
                <a16:creationId xmlns:a16="http://schemas.microsoft.com/office/drawing/2014/main" id="{52884360-979D-4566-8B24-EE5B48417A14}"/>
              </a:ext>
            </a:extLst>
          </p:cNvPr>
          <p:cNvGrpSpPr>
            <a:grpSpLocks/>
          </p:cNvGrpSpPr>
          <p:nvPr/>
        </p:nvGrpSpPr>
        <p:grpSpPr bwMode="auto">
          <a:xfrm>
            <a:off x="4557430" y="2267595"/>
            <a:ext cx="971550" cy="282575"/>
            <a:chOff x="3600" y="219"/>
            <a:chExt cx="360" cy="175"/>
          </a:xfrm>
        </p:grpSpPr>
        <p:sp>
          <p:nvSpPr>
            <p:cNvPr id="61" name="Oval 6">
              <a:extLst>
                <a:ext uri="{FF2B5EF4-FFF2-40B4-BE49-F238E27FC236}">
                  <a16:creationId xmlns:a16="http://schemas.microsoft.com/office/drawing/2014/main" id="{FBB2F547-14CE-4507-95BE-A1919A51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46FE2F5E-4503-47F3-A141-9652ECCD1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126C7221-D8DA-4AC4-A724-C54A4FE7F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E8B15D7C-B410-413E-A6A7-77F88AEA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787853DA-200A-4ACA-89FD-4FB98B54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66" name="Group 11">
              <a:extLst>
                <a:ext uri="{FF2B5EF4-FFF2-40B4-BE49-F238E27FC236}">
                  <a16:creationId xmlns:a16="http://schemas.microsoft.com/office/drawing/2014/main" id="{85B6BF5B-063A-49EE-A1B6-1F890523D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1" name="Line 12">
                <a:extLst>
                  <a:ext uri="{FF2B5EF4-FFF2-40B4-BE49-F238E27FC236}">
                    <a16:creationId xmlns:a16="http://schemas.microsoft.com/office/drawing/2014/main" id="{0E6F93E2-5416-4FD5-B776-4362B24B3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" name="Line 13">
                <a:extLst>
                  <a:ext uri="{FF2B5EF4-FFF2-40B4-BE49-F238E27FC236}">
                    <a16:creationId xmlns:a16="http://schemas.microsoft.com/office/drawing/2014/main" id="{71E752F2-BF8A-48F4-A113-8F37693E3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Line 14">
                <a:extLst>
                  <a:ext uri="{FF2B5EF4-FFF2-40B4-BE49-F238E27FC236}">
                    <a16:creationId xmlns:a16="http://schemas.microsoft.com/office/drawing/2014/main" id="{75FFD392-37CA-4A74-8717-7DBBF1C7F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7" name="Group 15">
              <a:extLst>
                <a:ext uri="{FF2B5EF4-FFF2-40B4-BE49-F238E27FC236}">
                  <a16:creationId xmlns:a16="http://schemas.microsoft.com/office/drawing/2014/main" id="{ED7B4D2D-9D8B-4AD5-94F5-C3BE0EE4077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14AD7A14-9A71-415B-AFBF-91B22DD89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0E4703D3-C14E-45DC-BF7F-8661AF69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DCB21D44-9D3B-403E-B714-1053C100E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74" name="Object 19">
            <a:extLst>
              <a:ext uri="{FF2B5EF4-FFF2-40B4-BE49-F238E27FC236}">
                <a16:creationId xmlns:a16="http://schemas.microsoft.com/office/drawing/2014/main" id="{4626F88E-E679-484A-B7AE-8CC34C218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547641"/>
              </p:ext>
            </p:extLst>
          </p:nvPr>
        </p:nvGraphicFramePr>
        <p:xfrm>
          <a:off x="8372193" y="2088207"/>
          <a:ext cx="72231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74" name="Object 19">
                        <a:extLst>
                          <a:ext uri="{FF2B5EF4-FFF2-40B4-BE49-F238E27FC236}">
                            <a16:creationId xmlns:a16="http://schemas.microsoft.com/office/drawing/2014/main" id="{4626F88E-E679-484A-B7AE-8CC34C218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193" y="2088207"/>
                        <a:ext cx="72231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Group 20">
            <a:extLst>
              <a:ext uri="{FF2B5EF4-FFF2-40B4-BE49-F238E27FC236}">
                <a16:creationId xmlns:a16="http://schemas.microsoft.com/office/drawing/2014/main" id="{87509815-A4EC-487C-8F5F-CF0BAD17F383}"/>
              </a:ext>
            </a:extLst>
          </p:cNvPr>
          <p:cNvGrpSpPr>
            <a:grpSpLocks/>
          </p:cNvGrpSpPr>
          <p:nvPr/>
        </p:nvGrpSpPr>
        <p:grpSpPr bwMode="auto">
          <a:xfrm>
            <a:off x="1923768" y="1945332"/>
            <a:ext cx="344487" cy="655638"/>
            <a:chOff x="4180" y="783"/>
            <a:chExt cx="150" cy="307"/>
          </a:xfrm>
        </p:grpSpPr>
        <p:sp>
          <p:nvSpPr>
            <p:cNvPr id="76" name="AutoShape 21">
              <a:extLst>
                <a:ext uri="{FF2B5EF4-FFF2-40B4-BE49-F238E27FC236}">
                  <a16:creationId xmlns:a16="http://schemas.microsoft.com/office/drawing/2014/main" id="{9A6EC749-819D-4C7B-898F-124064B9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7" name="Rectangle 22">
              <a:extLst>
                <a:ext uri="{FF2B5EF4-FFF2-40B4-BE49-F238E27FC236}">
                  <a16:creationId xmlns:a16="http://schemas.microsoft.com/office/drawing/2014/main" id="{F4696455-744B-4D9E-B295-36FB49549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FAED1B37-483E-4A45-A4E9-3A80C2E1A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9" name="AutoShape 24">
              <a:extLst>
                <a:ext uri="{FF2B5EF4-FFF2-40B4-BE49-F238E27FC236}">
                  <a16:creationId xmlns:a16="http://schemas.microsoft.com/office/drawing/2014/main" id="{F0A812BB-516B-4ECB-9109-877A9287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0" name="Line 25">
              <a:extLst>
                <a:ext uri="{FF2B5EF4-FFF2-40B4-BE49-F238E27FC236}">
                  <a16:creationId xmlns:a16="http://schemas.microsoft.com/office/drawing/2014/main" id="{7FB9963D-55DF-485F-8047-3F70FB079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B3DBAB7E-4097-4F2F-A32D-702C7C678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D750D7EF-B150-4E7D-BD7D-DB43DCA5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BEEC75D6-5FE3-4FC3-968E-CB8A78A3A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84" name="AutoShape 30">
            <a:extLst>
              <a:ext uri="{FF2B5EF4-FFF2-40B4-BE49-F238E27FC236}">
                <a16:creationId xmlns:a16="http://schemas.microsoft.com/office/drawing/2014/main" id="{DB0E4EA4-C214-4D5B-9ED1-BFF1F021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168" y="1678632"/>
            <a:ext cx="412750" cy="455613"/>
          </a:xfrm>
          <a:prstGeom prst="can">
            <a:avLst>
              <a:gd name="adj" fmla="val 223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85" name="Group 34">
            <a:extLst>
              <a:ext uri="{FF2B5EF4-FFF2-40B4-BE49-F238E27FC236}">
                <a16:creationId xmlns:a16="http://schemas.microsoft.com/office/drawing/2014/main" id="{D7CA38EA-D6CA-4B34-B2B4-ECEF70821B79}"/>
              </a:ext>
            </a:extLst>
          </p:cNvPr>
          <p:cNvGrpSpPr>
            <a:grpSpLocks/>
          </p:cNvGrpSpPr>
          <p:nvPr/>
        </p:nvGrpSpPr>
        <p:grpSpPr bwMode="auto">
          <a:xfrm>
            <a:off x="2334930" y="2240607"/>
            <a:ext cx="2136775" cy="307975"/>
            <a:chOff x="2249" y="3430"/>
            <a:chExt cx="1389" cy="256"/>
          </a:xfrm>
        </p:grpSpPr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C8787383-5FB5-49F8-ACCE-F89284D08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u="none"/>
            </a:p>
          </p:txBody>
        </p:sp>
        <p:sp>
          <p:nvSpPr>
            <p:cNvPr id="87" name="Rectangle 36">
              <a:extLst>
                <a:ext uri="{FF2B5EF4-FFF2-40B4-BE49-F238E27FC236}">
                  <a16:creationId xmlns:a16="http://schemas.microsoft.com/office/drawing/2014/main" id="{800C73CB-0A52-4EAB-B1AD-EA967E0C9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u="none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00C18498-B435-4CBD-9BAD-C162488E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38">
              <a:extLst>
                <a:ext uri="{FF2B5EF4-FFF2-40B4-BE49-F238E27FC236}">
                  <a16:creationId xmlns:a16="http://schemas.microsoft.com/office/drawing/2014/main" id="{426E6729-2EE4-45C4-AB18-5C22C845D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u="none"/>
            </a:p>
          </p:txBody>
        </p:sp>
      </p:grpSp>
      <p:sp>
        <p:nvSpPr>
          <p:cNvPr id="90" name="Text Box 39">
            <a:extLst>
              <a:ext uri="{FF2B5EF4-FFF2-40B4-BE49-F238E27FC236}">
                <a16:creationId xmlns:a16="http://schemas.microsoft.com/office/drawing/2014/main" id="{97492FE9-5B66-4B76-A2B8-8CA43F3B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93" y="2196157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  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s</a:t>
            </a:r>
            <a:r>
              <a:rPr lang="en-US" altLang="pt-BR" sz="2000" u="none" baseline="-25000">
                <a:latin typeface="Comic Sans MS" panose="030F0702030302020204" pitchFamily="66" charset="0"/>
              </a:rPr>
              <a:t> </a:t>
            </a:r>
            <a:r>
              <a:rPr lang="en-US" altLang="pt-BR" sz="2000" u="none">
                <a:latin typeface="Comic Sans MS" panose="030F0702030302020204" pitchFamily="66" charset="0"/>
              </a:rPr>
              <a:t>bits/s</a:t>
            </a:r>
          </a:p>
        </p:txBody>
      </p:sp>
      <p:sp>
        <p:nvSpPr>
          <p:cNvPr id="91" name="AutoShape 42">
            <a:extLst>
              <a:ext uri="{FF2B5EF4-FFF2-40B4-BE49-F238E27FC236}">
                <a16:creationId xmlns:a16="http://schemas.microsoft.com/office/drawing/2014/main" id="{145B8E28-0B7B-467A-8985-31B88FDF68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3718" y="2008832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" name="AutoShape 43">
            <a:extLst>
              <a:ext uri="{FF2B5EF4-FFF2-40B4-BE49-F238E27FC236}">
                <a16:creationId xmlns:a16="http://schemas.microsoft.com/office/drawing/2014/main" id="{CE10DEC9-488B-445D-99A2-EB3D36D5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830" y="2215207"/>
            <a:ext cx="817563" cy="379413"/>
          </a:xfrm>
          <a:prstGeom prst="rightArrow">
            <a:avLst>
              <a:gd name="adj1" fmla="val 50000"/>
              <a:gd name="adj2" fmla="val 53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93" name="Group 54">
            <a:extLst>
              <a:ext uri="{FF2B5EF4-FFF2-40B4-BE49-F238E27FC236}">
                <a16:creationId xmlns:a16="http://schemas.microsoft.com/office/drawing/2014/main" id="{BBCA2DEB-9CD4-4AA1-AFAB-A212A1535AF2}"/>
              </a:ext>
            </a:extLst>
          </p:cNvPr>
          <p:cNvGrpSpPr>
            <a:grpSpLocks/>
          </p:cNvGrpSpPr>
          <p:nvPr/>
        </p:nvGrpSpPr>
        <p:grpSpPr bwMode="auto">
          <a:xfrm>
            <a:off x="5708368" y="2107257"/>
            <a:ext cx="2790825" cy="569913"/>
            <a:chOff x="3130" y="3069"/>
            <a:chExt cx="1911" cy="366"/>
          </a:xfrm>
        </p:grpSpPr>
        <p:grpSp>
          <p:nvGrpSpPr>
            <p:cNvPr id="94" name="Group 45">
              <a:extLst>
                <a:ext uri="{FF2B5EF4-FFF2-40B4-BE49-F238E27FC236}">
                  <a16:creationId xmlns:a16="http://schemas.microsoft.com/office/drawing/2014/main" id="{F3C408CC-A55A-4F34-9432-24DE73650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96" name="Oval 46">
                <a:extLst>
                  <a:ext uri="{FF2B5EF4-FFF2-40B4-BE49-F238E27FC236}">
                    <a16:creationId xmlns:a16="http://schemas.microsoft.com/office/drawing/2014/main" id="{F80BD905-E5FC-49A0-82A8-FC25749A5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97" name="Rectangle 47">
                <a:extLst>
                  <a:ext uri="{FF2B5EF4-FFF2-40B4-BE49-F238E27FC236}">
                    <a16:creationId xmlns:a16="http://schemas.microsoft.com/office/drawing/2014/main" id="{2651109A-517D-4632-AD39-A839D6329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49" name="Oval 48">
                <a:extLst>
                  <a:ext uri="{FF2B5EF4-FFF2-40B4-BE49-F238E27FC236}">
                    <a16:creationId xmlns:a16="http://schemas.microsoft.com/office/drawing/2014/main" id="{CD163F0D-A6CF-4217-9DA6-76DC0BF4E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Rectangle 49">
                <a:extLst>
                  <a:ext uri="{FF2B5EF4-FFF2-40B4-BE49-F238E27FC236}">
                    <a16:creationId xmlns:a16="http://schemas.microsoft.com/office/drawing/2014/main" id="{336EFD84-576E-424D-8545-9C898FBAA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</p:grpSp>
        <p:sp>
          <p:nvSpPr>
            <p:cNvPr id="95" name="Text Box 50">
              <a:extLst>
                <a:ext uri="{FF2B5EF4-FFF2-40B4-BE49-F238E27FC236}">
                  <a16:creationId xmlns:a16="http://schemas.microsoft.com/office/drawing/2014/main" id="{B95BF30A-FA5B-406E-A9B2-229B25321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86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R</a:t>
              </a:r>
              <a:r>
                <a:rPr lang="en-US" altLang="pt-BR" sz="2800" u="none" baseline="-25000">
                  <a:latin typeface="Comic Sans MS" panose="030F0702030302020204" pitchFamily="66" charset="0"/>
                </a:rPr>
                <a:t>c</a:t>
              </a:r>
              <a:r>
                <a:rPr lang="en-US" altLang="pt-BR" sz="2000" u="none" baseline="-25000">
                  <a:latin typeface="Comic Sans MS" panose="030F0702030302020204" pitchFamily="66" charset="0"/>
                </a:rPr>
                <a:t> </a:t>
              </a:r>
              <a:r>
                <a:rPr lang="en-US" altLang="pt-BR" sz="2000" u="none">
                  <a:latin typeface="Comic Sans MS" panose="030F0702030302020204" pitchFamily="66" charset="0"/>
                </a:rPr>
                <a:t>bits/s</a:t>
              </a:r>
            </a:p>
          </p:txBody>
        </p:sp>
      </p:grpSp>
      <p:sp>
        <p:nvSpPr>
          <p:cNvPr id="151" name="AutoShape 51">
            <a:extLst>
              <a:ext uri="{FF2B5EF4-FFF2-40B4-BE49-F238E27FC236}">
                <a16:creationId xmlns:a16="http://schemas.microsoft.com/office/drawing/2014/main" id="{0E89687C-7F7D-488A-BABE-4A3F40DC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943" y="2208857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152" name="Group 109">
            <a:extLst>
              <a:ext uri="{FF2B5EF4-FFF2-40B4-BE49-F238E27FC236}">
                <a16:creationId xmlns:a16="http://schemas.microsoft.com/office/drawing/2014/main" id="{B1FF8576-704E-412C-914B-86942F290956}"/>
              </a:ext>
            </a:extLst>
          </p:cNvPr>
          <p:cNvGrpSpPr>
            <a:grpSpLocks/>
          </p:cNvGrpSpPr>
          <p:nvPr/>
        </p:nvGrpSpPr>
        <p:grpSpPr bwMode="auto">
          <a:xfrm>
            <a:off x="823630" y="2975620"/>
            <a:ext cx="8307388" cy="1536700"/>
            <a:chOff x="350" y="2105"/>
            <a:chExt cx="5233" cy="968"/>
          </a:xfrm>
        </p:grpSpPr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CD696451-5148-4E66-AB98-FC722C99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2105"/>
              <a:ext cx="507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</a:pPr>
              <a:r>
                <a:rPr lang="en-US" altLang="pt-BR" sz="2400" i="1" u="none">
                  <a:solidFill>
                    <a:srgbClr val="FF3300"/>
                  </a:solidFill>
                  <a:latin typeface="Comic Sans MS" panose="030F0702030302020204" pitchFamily="66" charset="0"/>
                </a:rPr>
                <a:t>R</a:t>
              </a:r>
              <a:r>
                <a:rPr lang="en-US" altLang="pt-BR" sz="2400" i="1" u="none" baseline="-25000">
                  <a:solidFill>
                    <a:srgbClr val="FF3300"/>
                  </a:solidFill>
                  <a:latin typeface="Comic Sans MS" panose="030F0702030302020204" pitchFamily="66" charset="0"/>
                </a:rPr>
                <a:t>s</a:t>
              </a:r>
              <a:r>
                <a:rPr lang="en-US" altLang="pt-BR" sz="2400" i="1" u="none">
                  <a:solidFill>
                    <a:srgbClr val="FF3300"/>
                  </a:solidFill>
                  <a:latin typeface="Comic Sans MS" panose="030F0702030302020204" pitchFamily="66" charset="0"/>
                </a:rPr>
                <a:t> &gt; R</a:t>
              </a:r>
              <a:r>
                <a:rPr lang="en-US" altLang="pt-BR" sz="2400" i="1" u="none" baseline="-25000">
                  <a:solidFill>
                    <a:srgbClr val="FF3300"/>
                  </a:solidFill>
                  <a:latin typeface="Comic Sans MS" panose="030F0702030302020204" pitchFamily="66" charset="0"/>
                </a:rPr>
                <a:t>c</a:t>
              </a:r>
              <a:r>
                <a:rPr lang="en-US" altLang="pt-BR" sz="2400" i="1" u="none">
                  <a:solidFill>
                    <a:srgbClr val="FF3300"/>
                  </a:solidFill>
                  <a:latin typeface="Comic Sans MS" panose="030F0702030302020204" pitchFamily="66" charset="0"/>
                </a:rPr>
                <a:t>  </a:t>
              </a:r>
              <a:r>
                <a:rPr lang="pt-BR" altLang="pt-BR" sz="2400" u="none">
                  <a:latin typeface="Comic Sans MS" panose="030F0702030302020204" pitchFamily="66" charset="0"/>
                </a:rPr>
                <a:t>Qual é a vazão média de fim a fim</a:t>
              </a:r>
              <a:r>
                <a:rPr lang="en-US" altLang="pt-BR" sz="2400" u="none">
                  <a:latin typeface="Comic Sans MS" panose="030F0702030302020204" pitchFamily="66" charset="0"/>
                </a:rPr>
                <a:t>?</a:t>
              </a:r>
            </a:p>
          </p:txBody>
        </p:sp>
        <p:sp>
          <p:nvSpPr>
            <p:cNvPr id="154" name="Line 57">
              <a:extLst>
                <a:ext uri="{FF2B5EF4-FFF2-40B4-BE49-F238E27FC236}">
                  <a16:creationId xmlns:a16="http://schemas.microsoft.com/office/drawing/2014/main" id="{36078B65-6EC3-4B36-91D6-C1598433E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20"/>
              <a:ext cx="36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5" name="Group 58">
              <a:extLst>
                <a:ext uri="{FF2B5EF4-FFF2-40B4-BE49-F238E27FC236}">
                  <a16:creationId xmlns:a16="http://schemas.microsoft.com/office/drawing/2014/main" id="{187E3704-32F2-4834-AFA0-C847EB097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" y="2852"/>
              <a:ext cx="612" cy="178"/>
              <a:chOff x="3600" y="219"/>
              <a:chExt cx="360" cy="175"/>
            </a:xfrm>
          </p:grpSpPr>
          <p:sp>
            <p:nvSpPr>
              <p:cNvPr id="182" name="Oval 59">
                <a:extLst>
                  <a:ext uri="{FF2B5EF4-FFF2-40B4-BE49-F238E27FC236}">
                    <a16:creationId xmlns:a16="http://schemas.microsoft.com/office/drawing/2014/main" id="{ECF9D128-9AE2-45AF-9B3C-66AB57BA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3" name="Line 60">
                <a:extLst>
                  <a:ext uri="{FF2B5EF4-FFF2-40B4-BE49-F238E27FC236}">
                    <a16:creationId xmlns:a16="http://schemas.microsoft.com/office/drawing/2014/main" id="{F2C6FF9F-3CC5-426C-B909-82A160BA6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4" name="Line 61">
                <a:extLst>
                  <a:ext uri="{FF2B5EF4-FFF2-40B4-BE49-F238E27FC236}">
                    <a16:creationId xmlns:a16="http://schemas.microsoft.com/office/drawing/2014/main" id="{BBD0A79D-0D95-4157-AF34-64534EDA3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5" name="Rectangle 62">
                <a:extLst>
                  <a:ext uri="{FF2B5EF4-FFF2-40B4-BE49-F238E27FC236}">
                    <a16:creationId xmlns:a16="http://schemas.microsoft.com/office/drawing/2014/main" id="{AFA4C124-F9E9-49B1-B996-36438089D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Oval 63">
                <a:extLst>
                  <a:ext uri="{FF2B5EF4-FFF2-40B4-BE49-F238E27FC236}">
                    <a16:creationId xmlns:a16="http://schemas.microsoft.com/office/drawing/2014/main" id="{7BE14175-EF33-44EC-AD4B-593C60B3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7" name="Group 64">
                <a:extLst>
                  <a:ext uri="{FF2B5EF4-FFF2-40B4-BE49-F238E27FC236}">
                    <a16:creationId xmlns:a16="http://schemas.microsoft.com/office/drawing/2014/main" id="{3548AD5D-44DA-4ECA-A347-8797062B16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2" name="Line 65">
                  <a:extLst>
                    <a:ext uri="{FF2B5EF4-FFF2-40B4-BE49-F238E27FC236}">
                      <a16:creationId xmlns:a16="http://schemas.microsoft.com/office/drawing/2014/main" id="{91638653-D1D2-4577-B19E-B9525212E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3" name="Line 66">
                  <a:extLst>
                    <a:ext uri="{FF2B5EF4-FFF2-40B4-BE49-F238E27FC236}">
                      <a16:creationId xmlns:a16="http://schemas.microsoft.com/office/drawing/2014/main" id="{57664EE3-7512-4A68-B9CF-ED613B1FD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4" name="Line 67">
                  <a:extLst>
                    <a:ext uri="{FF2B5EF4-FFF2-40B4-BE49-F238E27FC236}">
                      <a16:creationId xmlns:a16="http://schemas.microsoft.com/office/drawing/2014/main" id="{5A2CA0B1-C182-4C3E-A92C-D734FD3ED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88" name="Group 68">
                <a:extLst>
                  <a:ext uri="{FF2B5EF4-FFF2-40B4-BE49-F238E27FC236}">
                    <a16:creationId xmlns:a16="http://schemas.microsoft.com/office/drawing/2014/main" id="{2B4FD71D-B76D-4D55-AEB1-F205A4733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89" name="Line 69">
                  <a:extLst>
                    <a:ext uri="{FF2B5EF4-FFF2-40B4-BE49-F238E27FC236}">
                      <a16:creationId xmlns:a16="http://schemas.microsoft.com/office/drawing/2014/main" id="{7942F410-09B3-4108-94E0-4C72CC04B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0" name="Line 70">
                  <a:extLst>
                    <a:ext uri="{FF2B5EF4-FFF2-40B4-BE49-F238E27FC236}">
                      <a16:creationId xmlns:a16="http://schemas.microsoft.com/office/drawing/2014/main" id="{3E0AD4E1-4EF8-4194-A456-8D5B8FD248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91" name="Line 71">
                  <a:extLst>
                    <a:ext uri="{FF2B5EF4-FFF2-40B4-BE49-F238E27FC236}">
                      <a16:creationId xmlns:a16="http://schemas.microsoft.com/office/drawing/2014/main" id="{FD557BE8-398C-4441-A19C-00408F002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aphicFrame>
          <p:nvGraphicFramePr>
            <p:cNvPr id="156" name="Object 72">
              <a:extLst>
                <a:ext uri="{FF2B5EF4-FFF2-40B4-BE49-F238E27FC236}">
                  <a16:creationId xmlns:a16="http://schemas.microsoft.com/office/drawing/2014/main" id="{1629E769-1329-4DCF-B257-3D51D3B9F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8" y="2739"/>
            <a:ext cx="45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156" name="Object 72">
                          <a:extLst>
                            <a:ext uri="{FF2B5EF4-FFF2-40B4-BE49-F238E27FC236}">
                              <a16:creationId xmlns:a16="http://schemas.microsoft.com/office/drawing/2014/main" id="{1629E769-1329-4DCF-B257-3D51D3B9F2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739"/>
                          <a:ext cx="45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7" name="Group 73">
              <a:extLst>
                <a:ext uri="{FF2B5EF4-FFF2-40B4-BE49-F238E27FC236}">
                  <a16:creationId xmlns:a16="http://schemas.microsoft.com/office/drawing/2014/main" id="{2804675F-45CF-4487-8051-9D5F933A6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49"/>
              <a:ext cx="217" cy="413"/>
              <a:chOff x="4180" y="783"/>
              <a:chExt cx="150" cy="307"/>
            </a:xfrm>
          </p:grpSpPr>
          <p:sp>
            <p:nvSpPr>
              <p:cNvPr id="174" name="AutoShape 74">
                <a:extLst>
                  <a:ext uri="{FF2B5EF4-FFF2-40B4-BE49-F238E27FC236}">
                    <a16:creationId xmlns:a16="http://schemas.microsoft.com/office/drawing/2014/main" id="{6D1E27E8-A413-4C76-868B-EEB931B3B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CEE154B8-37F3-4880-843A-31EC2C37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799CA546-C242-4634-83C9-2B2C46092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7" name="AutoShape 77">
                <a:extLst>
                  <a:ext uri="{FF2B5EF4-FFF2-40B4-BE49-F238E27FC236}">
                    <a16:creationId xmlns:a16="http://schemas.microsoft.com/office/drawing/2014/main" id="{DC32CB5E-7C12-4C0E-BEE7-1815158D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8" name="Line 78">
                <a:extLst>
                  <a:ext uri="{FF2B5EF4-FFF2-40B4-BE49-F238E27FC236}">
                    <a16:creationId xmlns:a16="http://schemas.microsoft.com/office/drawing/2014/main" id="{FFBA9079-0619-4800-8916-26F8C6CC0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9" name="Line 79">
                <a:extLst>
                  <a:ext uri="{FF2B5EF4-FFF2-40B4-BE49-F238E27FC236}">
                    <a16:creationId xmlns:a16="http://schemas.microsoft.com/office/drawing/2014/main" id="{D7FA48E3-E167-4506-8455-820ED6CCE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0" name="Rectangle 80">
                <a:extLst>
                  <a:ext uri="{FF2B5EF4-FFF2-40B4-BE49-F238E27FC236}">
                    <a16:creationId xmlns:a16="http://schemas.microsoft.com/office/drawing/2014/main" id="{54EABE20-2FED-4112-96FE-8064B3E10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Rectangle 81">
                <a:extLst>
                  <a:ext uri="{FF2B5EF4-FFF2-40B4-BE49-F238E27FC236}">
                    <a16:creationId xmlns:a16="http://schemas.microsoft.com/office/drawing/2014/main" id="{A408D56C-6E51-43B0-A535-A73AFA51F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8" name="AutoShape 82">
              <a:extLst>
                <a:ext uri="{FF2B5EF4-FFF2-40B4-BE49-F238E27FC236}">
                  <a16:creationId xmlns:a16="http://schemas.microsoft.com/office/drawing/2014/main" id="{9D178D2A-A7D7-420F-885E-2887F7D0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481"/>
              <a:ext cx="260" cy="287"/>
            </a:xfrm>
            <a:prstGeom prst="can">
              <a:avLst>
                <a:gd name="adj" fmla="val 223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59" name="AutoShape 90">
              <a:extLst>
                <a:ext uri="{FF2B5EF4-FFF2-40B4-BE49-F238E27FC236}">
                  <a16:creationId xmlns:a16="http://schemas.microsoft.com/office/drawing/2014/main" id="{2FB78756-E9A2-4683-BDFE-502A105F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9"/>
              <a:ext cx="515" cy="239"/>
            </a:xfrm>
            <a:prstGeom prst="rightArrow">
              <a:avLst>
                <a:gd name="adj1" fmla="val 50000"/>
                <a:gd name="adj2" fmla="val 538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160" name="Group 92">
              <a:extLst>
                <a:ext uri="{FF2B5EF4-FFF2-40B4-BE49-F238E27FC236}">
                  <a16:creationId xmlns:a16="http://schemas.microsoft.com/office/drawing/2014/main" id="{476D999D-21AF-4CB0-AF95-3E7639334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14"/>
              <a:ext cx="1347" cy="359"/>
              <a:chOff x="2249" y="3430"/>
              <a:chExt cx="1389" cy="256"/>
            </a:xfrm>
          </p:grpSpPr>
          <p:sp>
            <p:nvSpPr>
              <p:cNvPr id="170" name="Oval 93">
                <a:extLst>
                  <a:ext uri="{FF2B5EF4-FFF2-40B4-BE49-F238E27FC236}">
                    <a16:creationId xmlns:a16="http://schemas.microsoft.com/office/drawing/2014/main" id="{F848A5DC-DB00-4DAE-A590-02B374D13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71" name="Rectangle 94">
                <a:extLst>
                  <a:ext uri="{FF2B5EF4-FFF2-40B4-BE49-F238E27FC236}">
                    <a16:creationId xmlns:a16="http://schemas.microsoft.com/office/drawing/2014/main" id="{D5D9002C-6657-442C-9518-ED4C8E203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72" name="Oval 95">
                <a:extLst>
                  <a:ext uri="{FF2B5EF4-FFF2-40B4-BE49-F238E27FC236}">
                    <a16:creationId xmlns:a16="http://schemas.microsoft.com/office/drawing/2014/main" id="{4542E1C4-9EC6-4209-8B6F-7F8643228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3" name="Rectangle 96">
                <a:extLst>
                  <a:ext uri="{FF2B5EF4-FFF2-40B4-BE49-F238E27FC236}">
                    <a16:creationId xmlns:a16="http://schemas.microsoft.com/office/drawing/2014/main" id="{17B97EE7-C952-4802-92D5-8C13434E0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</p:grpSp>
        <p:sp>
          <p:nvSpPr>
            <p:cNvPr id="161" name="Text Box 97">
              <a:extLst>
                <a:ext uri="{FF2B5EF4-FFF2-40B4-BE49-F238E27FC236}">
                  <a16:creationId xmlns:a16="http://schemas.microsoft.com/office/drawing/2014/main" id="{F6D94C0D-B5BB-4CFA-947A-151F1A38B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788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R</a:t>
              </a:r>
              <a:r>
                <a:rPr lang="en-US" altLang="pt-BR" sz="2800" u="none" baseline="-25000">
                  <a:latin typeface="Comic Sans MS" panose="030F0702030302020204" pitchFamily="66" charset="0"/>
                </a:rPr>
                <a:t>s</a:t>
              </a:r>
              <a:r>
                <a:rPr lang="en-US" altLang="pt-BR" sz="2000" u="none" baseline="-25000">
                  <a:latin typeface="Comic Sans MS" panose="030F0702030302020204" pitchFamily="66" charset="0"/>
                </a:rPr>
                <a:t> </a:t>
              </a:r>
              <a:r>
                <a:rPr lang="en-US" altLang="pt-BR" sz="2000" u="none">
                  <a:latin typeface="Comic Sans MS" panose="030F0702030302020204" pitchFamily="66" charset="0"/>
                </a:rPr>
                <a:t>bits/s</a:t>
              </a:r>
            </a:p>
          </p:txBody>
        </p:sp>
        <p:grpSp>
          <p:nvGrpSpPr>
            <p:cNvPr id="162" name="Group 83">
              <a:extLst>
                <a:ext uri="{FF2B5EF4-FFF2-40B4-BE49-F238E27FC236}">
                  <a16:creationId xmlns:a16="http://schemas.microsoft.com/office/drawing/2014/main" id="{AAB642AC-E097-4EDB-A662-2CC7C7E15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35"/>
              <a:ext cx="1621" cy="194"/>
              <a:chOff x="2249" y="3430"/>
              <a:chExt cx="1389" cy="256"/>
            </a:xfrm>
          </p:grpSpPr>
          <p:sp>
            <p:nvSpPr>
              <p:cNvPr id="166" name="Oval 84">
                <a:extLst>
                  <a:ext uri="{FF2B5EF4-FFF2-40B4-BE49-F238E27FC236}">
                    <a16:creationId xmlns:a16="http://schemas.microsoft.com/office/drawing/2014/main" id="{9A025B5B-53A3-42C1-9A3E-78FB8794F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67" name="Rectangle 85">
                <a:extLst>
                  <a:ext uri="{FF2B5EF4-FFF2-40B4-BE49-F238E27FC236}">
                    <a16:creationId xmlns:a16="http://schemas.microsoft.com/office/drawing/2014/main" id="{5F485136-72F6-4BA2-9B72-24B7AC0CC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  <p:sp>
            <p:nvSpPr>
              <p:cNvPr id="168" name="Oval 86">
                <a:extLst>
                  <a:ext uri="{FF2B5EF4-FFF2-40B4-BE49-F238E27FC236}">
                    <a16:creationId xmlns:a16="http://schemas.microsoft.com/office/drawing/2014/main" id="{EFFCA8C2-E910-4E51-B878-815AB9991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9" name="Rectangle 87">
                <a:extLst>
                  <a:ext uri="{FF2B5EF4-FFF2-40B4-BE49-F238E27FC236}">
                    <a16:creationId xmlns:a16="http://schemas.microsoft.com/office/drawing/2014/main" id="{A2B74FDD-063F-4123-B76E-5DC7746F9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50000">
                    <a:schemeClr val="folHlink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u="none"/>
              </a:p>
            </p:txBody>
          </p:sp>
        </p:grpSp>
        <p:sp>
          <p:nvSpPr>
            <p:cNvPr id="163" name="Text Box 88">
              <a:extLst>
                <a:ext uri="{FF2B5EF4-FFF2-40B4-BE49-F238E27FC236}">
                  <a16:creationId xmlns:a16="http://schemas.microsoft.com/office/drawing/2014/main" id="{C84F7853-2B11-4B59-890B-15F9E63F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07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2000" u="none">
                  <a:latin typeface="Comic Sans MS" panose="030F0702030302020204" pitchFamily="66" charset="0"/>
                </a:rPr>
                <a:t>  R</a:t>
              </a:r>
              <a:r>
                <a:rPr lang="en-US" altLang="pt-BR" sz="2800" u="none" baseline="-25000">
                  <a:latin typeface="Comic Sans MS" panose="030F0702030302020204" pitchFamily="66" charset="0"/>
                </a:rPr>
                <a:t>c</a:t>
              </a:r>
              <a:r>
                <a:rPr lang="en-US" altLang="pt-BR" sz="2000" u="none" baseline="-25000">
                  <a:latin typeface="Comic Sans MS" panose="030F0702030302020204" pitchFamily="66" charset="0"/>
                </a:rPr>
                <a:t> </a:t>
              </a:r>
              <a:r>
                <a:rPr lang="en-US" altLang="pt-BR" sz="2000" u="none">
                  <a:latin typeface="Comic Sans MS" panose="030F0702030302020204" pitchFamily="66" charset="0"/>
                </a:rPr>
                <a:t>bits/s</a:t>
              </a:r>
            </a:p>
          </p:txBody>
        </p:sp>
        <p:sp>
          <p:nvSpPr>
            <p:cNvPr id="164" name="AutoShape 98">
              <a:extLst>
                <a:ext uri="{FF2B5EF4-FFF2-40B4-BE49-F238E27FC236}">
                  <a16:creationId xmlns:a16="http://schemas.microsoft.com/office/drawing/2014/main" id="{EE1580EA-19CB-471B-83F3-11B4F859B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15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65" name="AutoShape 89">
              <a:extLst>
                <a:ext uri="{FF2B5EF4-FFF2-40B4-BE49-F238E27FC236}">
                  <a16:creationId xmlns:a16="http://schemas.microsoft.com/office/drawing/2014/main" id="{0272CB10-78C2-4BC5-9065-C7093D4294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9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95" name="Group 108">
            <a:extLst>
              <a:ext uri="{FF2B5EF4-FFF2-40B4-BE49-F238E27FC236}">
                <a16:creationId xmlns:a16="http://schemas.microsoft.com/office/drawing/2014/main" id="{7FE4D40D-D667-4F1E-8925-B30156BBEF75}"/>
              </a:ext>
            </a:extLst>
          </p:cNvPr>
          <p:cNvGrpSpPr>
            <a:grpSpLocks/>
          </p:cNvGrpSpPr>
          <p:nvPr/>
        </p:nvGrpSpPr>
        <p:grpSpPr bwMode="auto">
          <a:xfrm>
            <a:off x="444218" y="4744092"/>
            <a:ext cx="8686800" cy="1534469"/>
            <a:chOff x="128" y="3270"/>
            <a:chExt cx="5422" cy="838"/>
          </a:xfrm>
        </p:grpSpPr>
        <p:sp>
          <p:nvSpPr>
            <p:cNvPr id="196" name="Rectangle 102">
              <a:extLst>
                <a:ext uri="{FF2B5EF4-FFF2-40B4-BE49-F238E27FC236}">
                  <a16:creationId xmlns:a16="http://schemas.microsoft.com/office/drawing/2014/main" id="{DEA7A4F8-8711-4DCB-93B2-B0C5C21C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3393"/>
              <a:ext cx="5403" cy="6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7" name="Text Box 101">
              <a:extLst>
                <a:ext uri="{FF2B5EF4-FFF2-40B4-BE49-F238E27FC236}">
                  <a16:creationId xmlns:a16="http://schemas.microsoft.com/office/drawing/2014/main" id="{12BFFDC9-297B-4C84-BDC6-8F7F554A8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3585"/>
              <a:ext cx="534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enlace no caminho de fim a fim que restringe a vazão de fim a fim. </a:t>
              </a:r>
              <a:r>
                <a:rPr lang="pt-BR" altLang="pt-BR" sz="2400" u="sng" dirty="0">
                  <a:solidFill>
                    <a:schemeClr val="accent3">
                      <a:lumMod val="75000"/>
                    </a:schemeClr>
                  </a:solidFill>
                  <a:latin typeface="Comic Sans MS" panose="030F0702030302020204" pitchFamily="66" charset="0"/>
                </a:rPr>
                <a:t>Núcleo da rede é rápido!</a:t>
              </a:r>
            </a:p>
          </p:txBody>
        </p:sp>
        <p:sp>
          <p:nvSpPr>
            <p:cNvPr id="198" name="Text Box 104">
              <a:extLst>
                <a:ext uri="{FF2B5EF4-FFF2-40B4-BE49-F238E27FC236}">
                  <a16:creationId xmlns:a16="http://schemas.microsoft.com/office/drawing/2014/main" id="{53664E43-E91F-4E90-B6BF-A97902848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3270"/>
              <a:ext cx="17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pt-BR" sz="2400" i="1" u="none">
                  <a:solidFill>
                    <a:srgbClr val="FF3300"/>
                  </a:solidFill>
                  <a:latin typeface="Comic Sans MS" panose="030F0702030302020204" pitchFamily="66" charset="0"/>
                </a:rPr>
                <a:t>enlace de gargalo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59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Vazão na Internet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9" name="Rectangle 523">
            <a:extLst>
              <a:ext uri="{FF2B5EF4-FFF2-40B4-BE49-F238E27FC236}">
                <a16:creationId xmlns:a16="http://schemas.microsoft.com/office/drawing/2014/main" id="{D9236462-9C1F-4506-8AAA-27D2ADA3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08" y="1750983"/>
            <a:ext cx="3759200" cy="4076700"/>
          </a:xfrm>
        </p:spPr>
        <p:txBody>
          <a:bodyPr/>
          <a:lstStyle/>
          <a:p>
            <a:pPr eaLnBrk="1" hangingPunct="1"/>
            <a:r>
              <a:rPr lang="pt-BR" altLang="pt-BR" sz="2400"/>
              <a:t>na prática: R</a:t>
            </a:r>
            <a:r>
              <a:rPr lang="pt-BR" altLang="pt-BR" sz="2400" baseline="-25000"/>
              <a:t>c</a:t>
            </a:r>
            <a:r>
              <a:rPr lang="pt-BR" altLang="pt-BR" sz="2400"/>
              <a:t> ou R</a:t>
            </a:r>
            <a:r>
              <a:rPr lang="pt-BR" altLang="pt-BR" sz="2400" baseline="-25000"/>
              <a:t>s</a:t>
            </a:r>
            <a:r>
              <a:rPr lang="pt-BR" altLang="pt-BR" sz="2400"/>
              <a:t> normalmente é gargalo</a:t>
            </a:r>
          </a:p>
          <a:p>
            <a:pPr eaLnBrk="1" hangingPunct="1"/>
            <a:r>
              <a:rPr lang="pt-BR" altLang="pt-BR" sz="2400"/>
              <a:t>vazão de fim a fim por conexão: min(R</a:t>
            </a:r>
            <a:r>
              <a:rPr lang="pt-BR" altLang="pt-BR" sz="2400" baseline="-25000"/>
              <a:t>c</a:t>
            </a:r>
            <a:r>
              <a:rPr lang="pt-BR" altLang="pt-BR" sz="2400"/>
              <a:t>,R</a:t>
            </a:r>
            <a:r>
              <a:rPr lang="pt-BR" altLang="pt-BR" sz="2400" baseline="-25000"/>
              <a:t>s</a:t>
            </a:r>
            <a:r>
              <a:rPr lang="pt-BR" altLang="pt-BR" sz="2400"/>
              <a:t>,R/10</a:t>
            </a:r>
            <a:r>
              <a:rPr lang="pt-BR" altLang="pt-BR"/>
              <a:t>)</a:t>
            </a:r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593C9839-DAF8-43F8-B6F8-A2C7CD05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308" y="5170458"/>
            <a:ext cx="4464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000" u="none">
                <a:latin typeface="Comic Sans MS" panose="030F0702030302020204" pitchFamily="66" charset="0"/>
              </a:rPr>
              <a:t>10 conexões (aproximadamente) compartilham enlace de gargalo do backbone a R</a:t>
            </a:r>
            <a:r>
              <a:rPr lang="pt-BR" altLang="pt-BR" sz="2000" u="none" baseline="-25000">
                <a:latin typeface="Comic Sans MS" panose="030F0702030302020204" pitchFamily="66" charset="0"/>
              </a:rPr>
              <a:t> </a:t>
            </a:r>
            <a:r>
              <a:rPr lang="pt-BR" altLang="pt-BR" sz="2000" u="none">
                <a:latin typeface="Comic Sans MS" panose="030F0702030302020204" pitchFamily="66" charset="0"/>
              </a:rPr>
              <a:t>bits/s</a:t>
            </a:r>
          </a:p>
        </p:txBody>
      </p:sp>
      <p:sp>
        <p:nvSpPr>
          <p:cNvPr id="101" name="Freeform 296">
            <a:extLst>
              <a:ext uri="{FF2B5EF4-FFF2-40B4-BE49-F238E27FC236}">
                <a16:creationId xmlns:a16="http://schemas.microsoft.com/office/drawing/2014/main" id="{78C5A805-7B10-4266-B9BE-7F4DF9A26ADB}"/>
              </a:ext>
            </a:extLst>
          </p:cNvPr>
          <p:cNvSpPr>
            <a:spLocks/>
          </p:cNvSpPr>
          <p:nvPr/>
        </p:nvSpPr>
        <p:spPr bwMode="auto">
          <a:xfrm>
            <a:off x="5217070" y="2341533"/>
            <a:ext cx="3127375" cy="1498600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" name="AutoShape 21">
            <a:extLst>
              <a:ext uri="{FF2B5EF4-FFF2-40B4-BE49-F238E27FC236}">
                <a16:creationId xmlns:a16="http://schemas.microsoft.com/office/drawing/2014/main" id="{2EB51977-E563-4F3A-ABE6-2E5620D1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33" y="2006571"/>
            <a:ext cx="312737" cy="152400"/>
          </a:xfrm>
          <a:prstGeom prst="parallelogram">
            <a:avLst>
              <a:gd name="adj" fmla="val 79053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3" name="Rectangle 22">
            <a:extLst>
              <a:ext uri="{FF2B5EF4-FFF2-40B4-BE49-F238E27FC236}">
                <a16:creationId xmlns:a16="http://schemas.microsoft.com/office/drawing/2014/main" id="{CEEBCCFF-31F1-4A2B-BFF6-C9BBE414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483" y="1503333"/>
            <a:ext cx="144462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4" name="Rectangle 23">
            <a:extLst>
              <a:ext uri="{FF2B5EF4-FFF2-40B4-BE49-F238E27FC236}">
                <a16:creationId xmlns:a16="http://schemas.microsoft.com/office/drawing/2014/main" id="{04B4E8AF-83BA-45FC-A4F0-ED990E7B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33" y="1646208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5" name="AutoShape 24">
            <a:extLst>
              <a:ext uri="{FF2B5EF4-FFF2-40B4-BE49-F238E27FC236}">
                <a16:creationId xmlns:a16="http://schemas.microsoft.com/office/drawing/2014/main" id="{09A67BB8-DC11-4CEE-B583-F2CE3084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33" y="1498571"/>
            <a:ext cx="312737" cy="153987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6" name="Line 25">
            <a:extLst>
              <a:ext uri="{FF2B5EF4-FFF2-40B4-BE49-F238E27FC236}">
                <a16:creationId xmlns:a16="http://schemas.microsoft.com/office/drawing/2014/main" id="{711BAEEB-4760-4FC5-93BC-4CA05C0AE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2470" y="1509683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7" name="Line 26">
            <a:extLst>
              <a:ext uri="{FF2B5EF4-FFF2-40B4-BE49-F238E27FC236}">
                <a16:creationId xmlns:a16="http://schemas.microsoft.com/office/drawing/2014/main" id="{94856733-F0C9-456C-9A4F-3A716AD2D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758" y="2006571"/>
            <a:ext cx="112712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" name="Rectangle 27">
            <a:extLst>
              <a:ext uri="{FF2B5EF4-FFF2-40B4-BE49-F238E27FC236}">
                <a16:creationId xmlns:a16="http://schemas.microsoft.com/office/drawing/2014/main" id="{FB76DDD8-1659-442D-BDB8-3946B7D6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720" y="1714471"/>
            <a:ext cx="131763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9" name="Rectangle 28">
            <a:extLst>
              <a:ext uri="{FF2B5EF4-FFF2-40B4-BE49-F238E27FC236}">
                <a16:creationId xmlns:a16="http://schemas.microsoft.com/office/drawing/2014/main" id="{0664BDBF-6EBF-4E3B-B9A9-38CBF001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770" y="1801783"/>
            <a:ext cx="98425" cy="10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C56F5589-4A29-4D45-A8A9-8ED54829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545" y="1965296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s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111" name="Oval 40">
            <a:extLst>
              <a:ext uri="{FF2B5EF4-FFF2-40B4-BE49-F238E27FC236}">
                <a16:creationId xmlns:a16="http://schemas.microsoft.com/office/drawing/2014/main" id="{1B02040B-0F79-4F3B-B374-D330D34602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45064" y="3393252"/>
            <a:ext cx="50800" cy="525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12" name="Rectangle 41">
            <a:extLst>
              <a:ext uri="{FF2B5EF4-FFF2-40B4-BE49-F238E27FC236}">
                <a16:creationId xmlns:a16="http://schemas.microsoft.com/office/drawing/2014/main" id="{F13A2738-D7AB-49F1-B624-8C824754DF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78339" y="2899540"/>
            <a:ext cx="984250" cy="5254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13" name="Oval 42">
            <a:extLst>
              <a:ext uri="{FF2B5EF4-FFF2-40B4-BE49-F238E27FC236}">
                <a16:creationId xmlns:a16="http://schemas.microsoft.com/office/drawing/2014/main" id="{5DDBEEB1-1851-4625-A7C2-95A5C866B6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49033" y="2414558"/>
            <a:ext cx="52387" cy="52546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14" name="Rectangle 43">
            <a:extLst>
              <a:ext uri="{FF2B5EF4-FFF2-40B4-BE49-F238E27FC236}">
                <a16:creationId xmlns:a16="http://schemas.microsoft.com/office/drawing/2014/main" id="{CC85737A-FF6C-45ED-9716-25BFE3B3A7F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49033" y="3386108"/>
            <a:ext cx="31750" cy="5111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graphicFrame>
        <p:nvGraphicFramePr>
          <p:cNvPr id="115" name="Object 429">
            <a:extLst>
              <a:ext uri="{FF2B5EF4-FFF2-40B4-BE49-F238E27FC236}">
                <a16:creationId xmlns:a16="http://schemas.microsoft.com/office/drawing/2014/main" id="{5E679E35-EE16-49B5-A40D-C06BF9D03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62065"/>
              </p:ext>
            </p:extLst>
          </p:nvPr>
        </p:nvGraphicFramePr>
        <p:xfrm>
          <a:off x="4858295" y="4152871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15" name="Object 429">
                        <a:extLst>
                          <a:ext uri="{FF2B5EF4-FFF2-40B4-BE49-F238E27FC236}">
                            <a16:creationId xmlns:a16="http://schemas.microsoft.com/office/drawing/2014/main" id="{5E679E35-EE16-49B5-A40D-C06BF9D03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8295" y="4152871"/>
                        <a:ext cx="546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Oval 31">
            <a:extLst>
              <a:ext uri="{FF2B5EF4-FFF2-40B4-BE49-F238E27FC236}">
                <a16:creationId xmlns:a16="http://schemas.microsoft.com/office/drawing/2014/main" id="{9E56BE9E-4757-4393-B72E-F245ECC62E09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5955258" y="2289146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9F4FBD5-1A9C-4AF8-B8B8-4BE9853461F2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5290095" y="2085946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FBF887D7-A150-4200-8554-585F15B63205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5325020" y="188592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19" name="Rectangle 34">
            <a:extLst>
              <a:ext uri="{FF2B5EF4-FFF2-40B4-BE49-F238E27FC236}">
                <a16:creationId xmlns:a16="http://schemas.microsoft.com/office/drawing/2014/main" id="{D8784C24-F51F-49D7-93EF-7744121F2117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5952083" y="2285971"/>
            <a:ext cx="23812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20" name="Line 456">
            <a:extLst>
              <a:ext uri="{FF2B5EF4-FFF2-40B4-BE49-F238E27FC236}">
                <a16:creationId xmlns:a16="http://schemas.microsoft.com/office/drawing/2014/main" id="{2B51591C-3A50-421B-844A-06C90D55E07D}"/>
              </a:ext>
            </a:extLst>
          </p:cNvPr>
          <p:cNvSpPr>
            <a:spLocks noChangeShapeType="1"/>
          </p:cNvSpPr>
          <p:nvPr/>
        </p:nvSpPr>
        <p:spPr bwMode="auto">
          <a:xfrm rot="1792560">
            <a:off x="5161508" y="2157383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1" name="AutoShape 459">
            <a:extLst>
              <a:ext uri="{FF2B5EF4-FFF2-40B4-BE49-F238E27FC236}">
                <a16:creationId xmlns:a16="http://schemas.microsoft.com/office/drawing/2014/main" id="{1A2A315E-3070-4041-9E88-D312739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1563658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2" name="Rectangle 460">
            <a:extLst>
              <a:ext uri="{FF2B5EF4-FFF2-40B4-BE49-F238E27FC236}">
                <a16:creationId xmlns:a16="http://schemas.microsoft.com/office/drawing/2014/main" id="{BB1DEE96-BA57-4CD4-8ED6-29055C40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445" y="1060421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3" name="Rectangle 461">
            <a:extLst>
              <a:ext uri="{FF2B5EF4-FFF2-40B4-BE49-F238E27FC236}">
                <a16:creationId xmlns:a16="http://schemas.microsoft.com/office/drawing/2014/main" id="{6F09F46A-CBD9-4BC8-BD11-CCDA9565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283" y="1204883"/>
            <a:ext cx="198437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4" name="AutoShape 462">
            <a:extLst>
              <a:ext uri="{FF2B5EF4-FFF2-40B4-BE49-F238E27FC236}">
                <a16:creationId xmlns:a16="http://schemas.microsoft.com/office/drawing/2014/main" id="{5407D3DF-C5B0-488C-A15C-0259DECF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1055658"/>
            <a:ext cx="312738" cy="153988"/>
          </a:xfrm>
          <a:prstGeom prst="parallelogram">
            <a:avLst>
              <a:gd name="adj" fmla="val 78238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5" name="Line 463">
            <a:extLst>
              <a:ext uri="{FF2B5EF4-FFF2-40B4-BE49-F238E27FC236}">
                <a16:creationId xmlns:a16="http://schemas.microsoft.com/office/drawing/2014/main" id="{852E9331-2A34-4287-A265-86942B832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1433" y="1066771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6" name="Line 464">
            <a:extLst>
              <a:ext uri="{FF2B5EF4-FFF2-40B4-BE49-F238E27FC236}">
                <a16:creationId xmlns:a16="http://schemas.microsoft.com/office/drawing/2014/main" id="{AE3BC62F-602B-47C5-9E0F-13529652D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720" y="1563658"/>
            <a:ext cx="112713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7" name="Rectangle 465">
            <a:extLst>
              <a:ext uri="{FF2B5EF4-FFF2-40B4-BE49-F238E27FC236}">
                <a16:creationId xmlns:a16="http://schemas.microsoft.com/office/drawing/2014/main" id="{5E09559F-0BCA-4A0E-842A-1100CF93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683" y="1271558"/>
            <a:ext cx="131762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8" name="Rectangle 466">
            <a:extLst>
              <a:ext uri="{FF2B5EF4-FFF2-40B4-BE49-F238E27FC236}">
                <a16:creationId xmlns:a16="http://schemas.microsoft.com/office/drawing/2014/main" id="{5E8E474F-26EA-4E44-9040-2D55C33D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733" y="1360458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9" name="Oval 469">
            <a:extLst>
              <a:ext uri="{FF2B5EF4-FFF2-40B4-BE49-F238E27FC236}">
                <a16:creationId xmlns:a16="http://schemas.microsoft.com/office/drawing/2014/main" id="{7987EA9F-F726-4505-93B9-0B85174CD7AD}"/>
              </a:ext>
            </a:extLst>
          </p:cNvPr>
          <p:cNvSpPr>
            <a:spLocks noChangeArrowheads="1"/>
          </p:cNvSpPr>
          <p:nvPr/>
        </p:nvSpPr>
        <p:spPr bwMode="auto">
          <a:xfrm rot="2768172">
            <a:off x="6464845" y="2292321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0" name="Rectangle 470">
            <a:extLst>
              <a:ext uri="{FF2B5EF4-FFF2-40B4-BE49-F238E27FC236}">
                <a16:creationId xmlns:a16="http://schemas.microsoft.com/office/drawing/2014/main" id="{023DC684-32E0-47A1-BFB3-9BB92F1BE4DD}"/>
              </a:ext>
            </a:extLst>
          </p:cNvPr>
          <p:cNvSpPr>
            <a:spLocks noChangeArrowheads="1"/>
          </p:cNvSpPr>
          <p:nvPr/>
        </p:nvSpPr>
        <p:spPr bwMode="auto">
          <a:xfrm rot="2768172">
            <a:off x="5743327" y="1959739"/>
            <a:ext cx="915988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1" name="Oval 471">
            <a:extLst>
              <a:ext uri="{FF2B5EF4-FFF2-40B4-BE49-F238E27FC236}">
                <a16:creationId xmlns:a16="http://schemas.microsoft.com/office/drawing/2014/main" id="{1D9A1E80-ADAD-4D43-AC03-6F3363E38D4B}"/>
              </a:ext>
            </a:extLst>
          </p:cNvPr>
          <p:cNvSpPr>
            <a:spLocks noChangeArrowheads="1"/>
          </p:cNvSpPr>
          <p:nvPr/>
        </p:nvSpPr>
        <p:spPr bwMode="auto">
          <a:xfrm rot="2768172">
            <a:off x="5894933" y="1633508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2" name="Rectangle 472">
            <a:extLst>
              <a:ext uri="{FF2B5EF4-FFF2-40B4-BE49-F238E27FC236}">
                <a16:creationId xmlns:a16="http://schemas.microsoft.com/office/drawing/2014/main" id="{F2F49865-6DEC-418B-AA36-8B4D40B2B6AC}"/>
              </a:ext>
            </a:extLst>
          </p:cNvPr>
          <p:cNvSpPr>
            <a:spLocks noChangeArrowheads="1"/>
          </p:cNvSpPr>
          <p:nvPr/>
        </p:nvSpPr>
        <p:spPr bwMode="auto">
          <a:xfrm rot="2768172">
            <a:off x="6464845" y="2284383"/>
            <a:ext cx="30163" cy="1381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3" name="Line 473">
            <a:extLst>
              <a:ext uri="{FF2B5EF4-FFF2-40B4-BE49-F238E27FC236}">
                <a16:creationId xmlns:a16="http://schemas.microsoft.com/office/drawing/2014/main" id="{50E7C62C-DB92-4E8B-B3AB-493B32191EDD}"/>
              </a:ext>
            </a:extLst>
          </p:cNvPr>
          <p:cNvSpPr>
            <a:spLocks noChangeShapeType="1"/>
          </p:cNvSpPr>
          <p:nvPr/>
        </p:nvSpPr>
        <p:spPr bwMode="auto">
          <a:xfrm rot="2768172">
            <a:off x="5586957" y="2016096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4" name="Oval 476">
            <a:extLst>
              <a:ext uri="{FF2B5EF4-FFF2-40B4-BE49-F238E27FC236}">
                <a16:creationId xmlns:a16="http://schemas.microsoft.com/office/drawing/2014/main" id="{BB466B99-5D40-4884-B0EC-4FA4C38181D9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5418683" y="4141758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5" name="Rectangle 477">
            <a:extLst>
              <a:ext uri="{FF2B5EF4-FFF2-40B4-BE49-F238E27FC236}">
                <a16:creationId xmlns:a16="http://schemas.microsoft.com/office/drawing/2014/main" id="{50FCFDEF-E7CE-436F-8E3B-BB8AE2869ECD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5391695" y="3938558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6" name="Oval 478">
            <a:extLst>
              <a:ext uri="{FF2B5EF4-FFF2-40B4-BE49-F238E27FC236}">
                <a16:creationId xmlns:a16="http://schemas.microsoft.com/office/drawing/2014/main" id="{FD1FAC47-C5F3-4563-A47A-EA2C041C2899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6050508" y="3738533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7" name="Rectangle 479">
            <a:extLst>
              <a:ext uri="{FF2B5EF4-FFF2-40B4-BE49-F238E27FC236}">
                <a16:creationId xmlns:a16="http://schemas.microsoft.com/office/drawing/2014/main" id="{0CECA5E1-7E8D-49DB-A294-D9742577224A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5434558" y="4138583"/>
            <a:ext cx="23812" cy="1539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38" name="Line 480">
            <a:extLst>
              <a:ext uri="{FF2B5EF4-FFF2-40B4-BE49-F238E27FC236}">
                <a16:creationId xmlns:a16="http://schemas.microsoft.com/office/drawing/2014/main" id="{FB31FAE2-A4C6-4D6F-829A-951EF28FC4CD}"/>
              </a:ext>
            </a:extLst>
          </p:cNvPr>
          <p:cNvSpPr>
            <a:spLocks noChangeShapeType="1"/>
          </p:cNvSpPr>
          <p:nvPr/>
        </p:nvSpPr>
        <p:spPr bwMode="auto">
          <a:xfrm rot="19807440" flipH="1">
            <a:off x="5296445" y="4009996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9" name="Oval 483">
            <a:extLst>
              <a:ext uri="{FF2B5EF4-FFF2-40B4-BE49-F238E27FC236}">
                <a16:creationId xmlns:a16="http://schemas.microsoft.com/office/drawing/2014/main" id="{0EE814C0-5E76-4DE8-8226-7E648FE4BAA2}"/>
              </a:ext>
            </a:extLst>
          </p:cNvPr>
          <p:cNvSpPr>
            <a:spLocks noChangeArrowheads="1"/>
          </p:cNvSpPr>
          <p:nvPr/>
        </p:nvSpPr>
        <p:spPr bwMode="auto">
          <a:xfrm rot="18831828" flipV="1">
            <a:off x="6672808" y="3914746"/>
            <a:ext cx="47625" cy="1428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40" name="Rectangle 484">
            <a:extLst>
              <a:ext uri="{FF2B5EF4-FFF2-40B4-BE49-F238E27FC236}">
                <a16:creationId xmlns:a16="http://schemas.microsoft.com/office/drawing/2014/main" id="{43719B35-C779-4081-9B43-7EDE607935B9}"/>
              </a:ext>
            </a:extLst>
          </p:cNvPr>
          <p:cNvSpPr>
            <a:spLocks noChangeArrowheads="1"/>
          </p:cNvSpPr>
          <p:nvPr/>
        </p:nvSpPr>
        <p:spPr bwMode="auto">
          <a:xfrm rot="18831828" flipV="1">
            <a:off x="5950495" y="4246533"/>
            <a:ext cx="917575" cy="142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41" name="Oval 485">
            <a:extLst>
              <a:ext uri="{FF2B5EF4-FFF2-40B4-BE49-F238E27FC236}">
                <a16:creationId xmlns:a16="http://schemas.microsoft.com/office/drawing/2014/main" id="{832ED8D0-5045-49A7-B3C0-DF02ABAA04D4}"/>
              </a:ext>
            </a:extLst>
          </p:cNvPr>
          <p:cNvSpPr>
            <a:spLocks noChangeArrowheads="1"/>
          </p:cNvSpPr>
          <p:nvPr/>
        </p:nvSpPr>
        <p:spPr bwMode="auto">
          <a:xfrm rot="18831828" flipV="1">
            <a:off x="6104483" y="4573558"/>
            <a:ext cx="47625" cy="1428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2" name="Rectangle 486">
            <a:extLst>
              <a:ext uri="{FF2B5EF4-FFF2-40B4-BE49-F238E27FC236}">
                <a16:creationId xmlns:a16="http://schemas.microsoft.com/office/drawing/2014/main" id="{6F57A478-9AC0-4874-844B-FD58E52463F7}"/>
              </a:ext>
            </a:extLst>
          </p:cNvPr>
          <p:cNvSpPr>
            <a:spLocks noChangeArrowheads="1"/>
          </p:cNvSpPr>
          <p:nvPr/>
        </p:nvSpPr>
        <p:spPr bwMode="auto">
          <a:xfrm rot="18831828" flipV="1">
            <a:off x="6672808" y="3924271"/>
            <a:ext cx="30162" cy="1381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143" name="Line 487">
            <a:extLst>
              <a:ext uri="{FF2B5EF4-FFF2-40B4-BE49-F238E27FC236}">
                <a16:creationId xmlns:a16="http://schemas.microsoft.com/office/drawing/2014/main" id="{D997597D-DA85-45CC-A74A-3728C0B27652}"/>
              </a:ext>
            </a:extLst>
          </p:cNvPr>
          <p:cNvSpPr>
            <a:spLocks noChangeShapeType="1"/>
          </p:cNvSpPr>
          <p:nvPr/>
        </p:nvSpPr>
        <p:spPr bwMode="auto">
          <a:xfrm rot="18831828" flipV="1">
            <a:off x="5794920" y="4332259"/>
            <a:ext cx="11969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44" name="Object 488">
            <a:extLst>
              <a:ext uri="{FF2B5EF4-FFF2-40B4-BE49-F238E27FC236}">
                <a16:creationId xmlns:a16="http://schemas.microsoft.com/office/drawing/2014/main" id="{2448072F-98AF-4257-9317-5EDC10F4F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14130"/>
              </p:ext>
            </p:extLst>
          </p:nvPr>
        </p:nvGraphicFramePr>
        <p:xfrm>
          <a:off x="5523458" y="4608483"/>
          <a:ext cx="544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144" name="Object 488">
                        <a:extLst>
                          <a:ext uri="{FF2B5EF4-FFF2-40B4-BE49-F238E27FC236}">
                            <a16:creationId xmlns:a16="http://schemas.microsoft.com/office/drawing/2014/main" id="{2448072F-98AF-4257-9317-5EDC10F4F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458" y="4608483"/>
                        <a:ext cx="5445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AutoShape 490">
            <a:extLst>
              <a:ext uri="{FF2B5EF4-FFF2-40B4-BE49-F238E27FC236}">
                <a16:creationId xmlns:a16="http://schemas.microsoft.com/office/drawing/2014/main" id="{3D39B7CD-71DC-4575-B995-6FE9253C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945" y="1887508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6" name="Rectangle 491">
            <a:extLst>
              <a:ext uri="{FF2B5EF4-FFF2-40B4-BE49-F238E27FC236}">
                <a16:creationId xmlns:a16="http://schemas.microsoft.com/office/drawing/2014/main" id="{CF547033-D72D-4589-A331-4832AF22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695" y="1384271"/>
            <a:ext cx="144463" cy="5080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7" name="Rectangle 492">
            <a:extLst>
              <a:ext uri="{FF2B5EF4-FFF2-40B4-BE49-F238E27FC236}">
                <a16:creationId xmlns:a16="http://schemas.microsoft.com/office/drawing/2014/main" id="{E846619A-0A95-423E-AACE-D06A081F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533" y="1528733"/>
            <a:ext cx="200025" cy="5080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48" name="AutoShape 493">
            <a:extLst>
              <a:ext uri="{FF2B5EF4-FFF2-40B4-BE49-F238E27FC236}">
                <a16:creationId xmlns:a16="http://schemas.microsoft.com/office/drawing/2014/main" id="{A8A402C5-3ACC-4054-BBAD-B5945DF3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945" y="1379508"/>
            <a:ext cx="314325" cy="153988"/>
          </a:xfrm>
          <a:prstGeom prst="parallelogram">
            <a:avLst>
              <a:gd name="adj" fmla="val 7863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99" name="Line 494">
            <a:extLst>
              <a:ext uri="{FF2B5EF4-FFF2-40B4-BE49-F238E27FC236}">
                <a16:creationId xmlns:a16="http://schemas.microsoft.com/office/drawing/2014/main" id="{A636836D-B26A-47A0-9E52-AE5562011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2270" y="1390621"/>
            <a:ext cx="0" cy="496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0" name="Line 495">
            <a:extLst>
              <a:ext uri="{FF2B5EF4-FFF2-40B4-BE49-F238E27FC236}">
                <a16:creationId xmlns:a16="http://schemas.microsoft.com/office/drawing/2014/main" id="{90D4ED4A-112C-4AA3-864C-77BF8C163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9558" y="1887508"/>
            <a:ext cx="112712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1" name="Rectangle 496">
            <a:extLst>
              <a:ext uri="{FF2B5EF4-FFF2-40B4-BE49-F238E27FC236}">
                <a16:creationId xmlns:a16="http://schemas.microsoft.com/office/drawing/2014/main" id="{755645AE-A4FB-474A-A2C3-4CE91AD7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520" y="1595408"/>
            <a:ext cx="130175" cy="2921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02" name="Rectangle 497">
            <a:extLst>
              <a:ext uri="{FF2B5EF4-FFF2-40B4-BE49-F238E27FC236}">
                <a16:creationId xmlns:a16="http://schemas.microsoft.com/office/drawing/2014/main" id="{F0094A9D-FB44-44A4-8021-E4981B6D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983" y="1684308"/>
            <a:ext cx="100012" cy="10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03" name="Oval 500">
            <a:extLst>
              <a:ext uri="{FF2B5EF4-FFF2-40B4-BE49-F238E27FC236}">
                <a16:creationId xmlns:a16="http://schemas.microsoft.com/office/drawing/2014/main" id="{385AC231-1BC8-460B-B53F-958AF11E385C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7625308" y="2260571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04" name="Rectangle 501">
            <a:extLst>
              <a:ext uri="{FF2B5EF4-FFF2-40B4-BE49-F238E27FC236}">
                <a16:creationId xmlns:a16="http://schemas.microsoft.com/office/drawing/2014/main" id="{68C42C09-716B-4C38-A5C8-654C42A234CF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7598320" y="2057371"/>
            <a:ext cx="730250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05" name="Oval 502">
            <a:extLst>
              <a:ext uri="{FF2B5EF4-FFF2-40B4-BE49-F238E27FC236}">
                <a16:creationId xmlns:a16="http://schemas.microsoft.com/office/drawing/2014/main" id="{C9DECB29-8098-4C76-AE51-4E20E25B2A69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8257133" y="1857346"/>
            <a:ext cx="36512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06" name="Rectangle 503">
            <a:extLst>
              <a:ext uri="{FF2B5EF4-FFF2-40B4-BE49-F238E27FC236}">
                <a16:creationId xmlns:a16="http://schemas.microsoft.com/office/drawing/2014/main" id="{E884FA54-7563-42CF-91FE-CB86C4AD8F6A}"/>
              </a:ext>
            </a:extLst>
          </p:cNvPr>
          <p:cNvSpPr>
            <a:spLocks noChangeArrowheads="1"/>
          </p:cNvSpPr>
          <p:nvPr/>
        </p:nvSpPr>
        <p:spPr bwMode="auto">
          <a:xfrm rot="19807440" flipH="1">
            <a:off x="7641183" y="2257396"/>
            <a:ext cx="254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07" name="Line 504">
            <a:extLst>
              <a:ext uri="{FF2B5EF4-FFF2-40B4-BE49-F238E27FC236}">
                <a16:creationId xmlns:a16="http://schemas.microsoft.com/office/drawing/2014/main" id="{C82E796B-BF34-489E-963C-1CB5D5F03C19}"/>
              </a:ext>
            </a:extLst>
          </p:cNvPr>
          <p:cNvSpPr>
            <a:spLocks noChangeShapeType="1"/>
          </p:cNvSpPr>
          <p:nvPr/>
        </p:nvSpPr>
        <p:spPr bwMode="auto">
          <a:xfrm rot="19807440" flipH="1">
            <a:off x="7503070" y="2128808"/>
            <a:ext cx="9556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8" name="Oval 507">
            <a:extLst>
              <a:ext uri="{FF2B5EF4-FFF2-40B4-BE49-F238E27FC236}">
                <a16:creationId xmlns:a16="http://schemas.microsoft.com/office/drawing/2014/main" id="{648D3051-5E6A-497D-9F97-96F14ACA36D6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8382545" y="4221133"/>
            <a:ext cx="38100" cy="1587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09" name="Rectangle 508">
            <a:extLst>
              <a:ext uri="{FF2B5EF4-FFF2-40B4-BE49-F238E27FC236}">
                <a16:creationId xmlns:a16="http://schemas.microsoft.com/office/drawing/2014/main" id="{46731F27-88CC-425A-AB65-BBF0C211E2D0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7715795" y="4016346"/>
            <a:ext cx="731838" cy="1587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10" name="Oval 509">
            <a:extLst>
              <a:ext uri="{FF2B5EF4-FFF2-40B4-BE49-F238E27FC236}">
                <a16:creationId xmlns:a16="http://schemas.microsoft.com/office/drawing/2014/main" id="{9EF2CEF5-C418-49EB-8777-BBB3B47A2552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7750720" y="3816321"/>
            <a:ext cx="38100" cy="158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11" name="Rectangle 510">
            <a:extLst>
              <a:ext uri="{FF2B5EF4-FFF2-40B4-BE49-F238E27FC236}">
                <a16:creationId xmlns:a16="http://schemas.microsoft.com/office/drawing/2014/main" id="{346D096F-E2AD-4AC3-9AA0-00ABE8A2548A}"/>
              </a:ext>
            </a:extLst>
          </p:cNvPr>
          <p:cNvSpPr>
            <a:spLocks noChangeArrowheads="1"/>
          </p:cNvSpPr>
          <p:nvPr/>
        </p:nvSpPr>
        <p:spPr bwMode="auto">
          <a:xfrm rot="1792560">
            <a:off x="8377783" y="4217958"/>
            <a:ext cx="254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folHlink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u="none"/>
          </a:p>
        </p:txBody>
      </p:sp>
      <p:sp>
        <p:nvSpPr>
          <p:cNvPr id="212" name="Line 511">
            <a:extLst>
              <a:ext uri="{FF2B5EF4-FFF2-40B4-BE49-F238E27FC236}">
                <a16:creationId xmlns:a16="http://schemas.microsoft.com/office/drawing/2014/main" id="{0FEF6FC1-9CDC-4C42-8BDC-DD6E477BE890}"/>
              </a:ext>
            </a:extLst>
          </p:cNvPr>
          <p:cNvSpPr>
            <a:spLocks noChangeShapeType="1"/>
          </p:cNvSpPr>
          <p:nvPr/>
        </p:nvSpPr>
        <p:spPr bwMode="auto">
          <a:xfrm rot="1792560">
            <a:off x="7577683" y="4116358"/>
            <a:ext cx="1062037" cy="12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213" name="Object 512">
            <a:extLst>
              <a:ext uri="{FF2B5EF4-FFF2-40B4-BE49-F238E27FC236}">
                <a16:creationId xmlns:a16="http://schemas.microsoft.com/office/drawing/2014/main" id="{89598F9A-5759-4B33-AE96-78E67641A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26526"/>
              </p:ext>
            </p:extLst>
          </p:nvPr>
        </p:nvGraphicFramePr>
        <p:xfrm>
          <a:off x="8411120" y="4419571"/>
          <a:ext cx="546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213" name="Object 512">
                        <a:extLst>
                          <a:ext uri="{FF2B5EF4-FFF2-40B4-BE49-F238E27FC236}">
                            <a16:creationId xmlns:a16="http://schemas.microsoft.com/office/drawing/2014/main" id="{89598F9A-5759-4B33-AE96-78E67641A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1120" y="4419571"/>
                        <a:ext cx="546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Text Box 513">
            <a:extLst>
              <a:ext uri="{FF2B5EF4-FFF2-40B4-BE49-F238E27FC236}">
                <a16:creationId xmlns:a16="http://schemas.microsoft.com/office/drawing/2014/main" id="{249246B6-3372-48AE-BF59-866EF65C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508" y="152397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s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215" name="Text Box 514">
            <a:extLst>
              <a:ext uri="{FF2B5EF4-FFF2-40B4-BE49-F238E27FC236}">
                <a16:creationId xmlns:a16="http://schemas.microsoft.com/office/drawing/2014/main" id="{F5AE3A81-7CF4-43AB-B52F-92C83D6B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720" y="2031971"/>
            <a:ext cx="67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s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216" name="Freeform 515">
            <a:extLst>
              <a:ext uri="{FF2B5EF4-FFF2-40B4-BE49-F238E27FC236}">
                <a16:creationId xmlns:a16="http://schemas.microsoft.com/office/drawing/2014/main" id="{30957988-8E95-4B66-9847-7DDACDCF6054}"/>
              </a:ext>
            </a:extLst>
          </p:cNvPr>
          <p:cNvSpPr>
            <a:spLocks/>
          </p:cNvSpPr>
          <p:nvPr/>
        </p:nvSpPr>
        <p:spPr bwMode="auto">
          <a:xfrm>
            <a:off x="6044158" y="2392333"/>
            <a:ext cx="800100" cy="1381125"/>
          </a:xfrm>
          <a:custGeom>
            <a:avLst/>
            <a:gdLst>
              <a:gd name="T0" fmla="*/ 0 w 504"/>
              <a:gd name="T1" fmla="*/ 0 h 870"/>
              <a:gd name="T2" fmla="*/ 2147483646 w 504"/>
              <a:gd name="T3" fmla="*/ 2147483646 h 870"/>
              <a:gd name="T4" fmla="*/ 2147483646 w 504"/>
              <a:gd name="T5" fmla="*/ 2147483646 h 870"/>
              <a:gd name="T6" fmla="*/ 2147483646 w 504"/>
              <a:gd name="T7" fmla="*/ 2147483646 h 870"/>
              <a:gd name="T8" fmla="*/ 2147483646 w 504"/>
              <a:gd name="T9" fmla="*/ 2147483646 h 870"/>
              <a:gd name="T10" fmla="*/ 2147483646 w 504"/>
              <a:gd name="T11" fmla="*/ 2147483646 h 870"/>
              <a:gd name="T12" fmla="*/ 2147483646 w 504"/>
              <a:gd name="T13" fmla="*/ 2147483646 h 870"/>
              <a:gd name="T14" fmla="*/ 2147483646 w 504"/>
              <a:gd name="T15" fmla="*/ 2147483646 h 870"/>
              <a:gd name="T16" fmla="*/ 2147483646 w 504"/>
              <a:gd name="T17" fmla="*/ 2147483646 h 870"/>
              <a:gd name="T18" fmla="*/ 2147483646 w 504"/>
              <a:gd name="T19" fmla="*/ 2147483646 h 8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04"/>
              <a:gd name="T31" fmla="*/ 0 h 870"/>
              <a:gd name="T32" fmla="*/ 504 w 504"/>
              <a:gd name="T33" fmla="*/ 870 h 8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7" name="Text Box 516">
            <a:extLst>
              <a:ext uri="{FF2B5EF4-FFF2-40B4-BE49-F238E27FC236}">
                <a16:creationId xmlns:a16="http://schemas.microsoft.com/office/drawing/2014/main" id="{B2F3E8C8-DB90-4098-8E37-95D362C3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320" y="358137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c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218" name="Freeform 517">
            <a:extLst>
              <a:ext uri="{FF2B5EF4-FFF2-40B4-BE49-F238E27FC236}">
                <a16:creationId xmlns:a16="http://schemas.microsoft.com/office/drawing/2014/main" id="{9A1A39E7-25BB-4F24-AD22-3699ED5E9259}"/>
              </a:ext>
            </a:extLst>
          </p:cNvPr>
          <p:cNvSpPr>
            <a:spLocks/>
          </p:cNvSpPr>
          <p:nvPr/>
        </p:nvSpPr>
        <p:spPr bwMode="auto">
          <a:xfrm>
            <a:off x="6507708" y="2370108"/>
            <a:ext cx="431800" cy="1570038"/>
          </a:xfrm>
          <a:custGeom>
            <a:avLst/>
            <a:gdLst>
              <a:gd name="T0" fmla="*/ 0 w 272"/>
              <a:gd name="T1" fmla="*/ 0 h 989"/>
              <a:gd name="T2" fmla="*/ 2147483646 w 272"/>
              <a:gd name="T3" fmla="*/ 2147483646 h 989"/>
              <a:gd name="T4" fmla="*/ 2147483646 w 272"/>
              <a:gd name="T5" fmla="*/ 2147483646 h 989"/>
              <a:gd name="T6" fmla="*/ 2147483646 w 272"/>
              <a:gd name="T7" fmla="*/ 2147483646 h 989"/>
              <a:gd name="T8" fmla="*/ 2147483646 w 272"/>
              <a:gd name="T9" fmla="*/ 2147483646 h 989"/>
              <a:gd name="T10" fmla="*/ 2147483646 w 272"/>
              <a:gd name="T11" fmla="*/ 2147483646 h 989"/>
              <a:gd name="T12" fmla="*/ 2147483646 w 272"/>
              <a:gd name="T13" fmla="*/ 2147483646 h 9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2"/>
              <a:gd name="T22" fmla="*/ 0 h 989"/>
              <a:gd name="T23" fmla="*/ 272 w 272"/>
              <a:gd name="T24" fmla="*/ 989 h 98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9" name="Freeform 518">
            <a:extLst>
              <a:ext uri="{FF2B5EF4-FFF2-40B4-BE49-F238E27FC236}">
                <a16:creationId xmlns:a16="http://schemas.microsoft.com/office/drawing/2014/main" id="{B34BBBFE-3A5F-431C-9C4A-882250CC4A3E}"/>
              </a:ext>
            </a:extLst>
          </p:cNvPr>
          <p:cNvSpPr>
            <a:spLocks/>
          </p:cNvSpPr>
          <p:nvPr/>
        </p:nvSpPr>
        <p:spPr bwMode="auto">
          <a:xfrm>
            <a:off x="7091908" y="2354233"/>
            <a:ext cx="638175" cy="1538288"/>
          </a:xfrm>
          <a:custGeom>
            <a:avLst/>
            <a:gdLst>
              <a:gd name="T0" fmla="*/ 2147483646 w 402"/>
              <a:gd name="T1" fmla="*/ 0 h 969"/>
              <a:gd name="T2" fmla="*/ 2147483646 w 402"/>
              <a:gd name="T3" fmla="*/ 2147483646 h 969"/>
              <a:gd name="T4" fmla="*/ 2147483646 w 402"/>
              <a:gd name="T5" fmla="*/ 2147483646 h 969"/>
              <a:gd name="T6" fmla="*/ 2147483646 w 402"/>
              <a:gd name="T7" fmla="*/ 2147483646 h 969"/>
              <a:gd name="T8" fmla="*/ 2147483646 w 402"/>
              <a:gd name="T9" fmla="*/ 2147483646 h 969"/>
              <a:gd name="T10" fmla="*/ 2147483646 w 402"/>
              <a:gd name="T11" fmla="*/ 2147483646 h 969"/>
              <a:gd name="T12" fmla="*/ 2147483646 w 402"/>
              <a:gd name="T13" fmla="*/ 2147483646 h 969"/>
              <a:gd name="T14" fmla="*/ 2147483646 w 402"/>
              <a:gd name="T15" fmla="*/ 2147483646 h 969"/>
              <a:gd name="T16" fmla="*/ 2147483646 w 402"/>
              <a:gd name="T17" fmla="*/ 2147483646 h 9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969"/>
              <a:gd name="T29" fmla="*/ 402 w 402"/>
              <a:gd name="T30" fmla="*/ 969 h 9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0" name="Text Box 519">
            <a:extLst>
              <a:ext uri="{FF2B5EF4-FFF2-40B4-BE49-F238E27FC236}">
                <a16:creationId xmlns:a16="http://schemas.microsoft.com/office/drawing/2014/main" id="{163BB656-A795-42EA-8E05-06B6BCFA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08" y="4119533"/>
            <a:ext cx="67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c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221" name="Text Box 520">
            <a:extLst>
              <a:ext uri="{FF2B5EF4-FFF2-40B4-BE49-F238E27FC236}">
                <a16:creationId xmlns:a16="http://schemas.microsoft.com/office/drawing/2014/main" id="{309179E1-6913-4BC9-87BF-36F9BA90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720" y="3606771"/>
            <a:ext cx="674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  <a:r>
              <a:rPr lang="en-US" altLang="pt-BR" sz="2800" u="none" baseline="-25000">
                <a:latin typeface="Comic Sans MS" panose="030F0702030302020204" pitchFamily="66" charset="0"/>
              </a:rPr>
              <a:t>c</a:t>
            </a:r>
            <a:endParaRPr lang="en-US" altLang="pt-BR" sz="2000" u="none">
              <a:latin typeface="Comic Sans MS" panose="030F0702030302020204" pitchFamily="66" charset="0"/>
            </a:endParaRPr>
          </a:p>
        </p:txBody>
      </p:sp>
      <p:sp>
        <p:nvSpPr>
          <p:cNvPr id="222" name="Text Box 521">
            <a:extLst>
              <a:ext uri="{FF2B5EF4-FFF2-40B4-BE49-F238E27FC236}">
                <a16:creationId xmlns:a16="http://schemas.microsoft.com/office/drawing/2014/main" id="{EC2000E2-DFE3-4C1F-8C64-5635B56E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170" y="2978121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000" u="none">
                <a:latin typeface="Comic Sans MS" panose="030F0702030302020204" pitchFamily="66" charset="0"/>
              </a:rPr>
              <a:t>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AF47C8B-E05C-4E3B-B11C-0CEEF37E95DF}"/>
              </a:ext>
            </a:extLst>
          </p:cNvPr>
          <p:cNvSpPr/>
          <p:nvPr/>
        </p:nvSpPr>
        <p:spPr>
          <a:xfrm>
            <a:off x="1331640" y="4052053"/>
            <a:ext cx="2986522" cy="212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Quanto será a Vazão de cada cliente se:</a:t>
            </a:r>
            <a:br>
              <a:rPr lang="pt-BR" sz="2400" dirty="0"/>
            </a:br>
            <a:r>
              <a:rPr lang="pt-BR" sz="2400" dirty="0" err="1"/>
              <a:t>Rc</a:t>
            </a:r>
            <a:r>
              <a:rPr lang="pt-BR" sz="2400" dirty="0"/>
              <a:t> = 1 Mbps</a:t>
            </a:r>
          </a:p>
          <a:p>
            <a:pPr algn="ctr"/>
            <a:r>
              <a:rPr lang="pt-BR" sz="2400" dirty="0" err="1"/>
              <a:t>Rs</a:t>
            </a:r>
            <a:r>
              <a:rPr lang="pt-BR" sz="2400" dirty="0"/>
              <a:t> = 2 Mbps</a:t>
            </a:r>
          </a:p>
          <a:p>
            <a:pPr algn="ctr"/>
            <a:r>
              <a:rPr lang="pt-BR" sz="2400" dirty="0"/>
              <a:t>R = 5 Mbps  ?</a:t>
            </a:r>
          </a:p>
        </p:txBody>
      </p:sp>
    </p:spTree>
    <p:extLst>
      <p:ext uri="{BB962C8B-B14F-4D97-AF65-F5344CB8AC3E}">
        <p14:creationId xmlns:p14="http://schemas.microsoft.com/office/powerpoint/2010/main" val="17163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“Camadas” de protocolo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4F53EACC-5F1C-4562-BD35-27BEE16FAFF1}"/>
              </a:ext>
            </a:extLst>
          </p:cNvPr>
          <p:cNvSpPr txBox="1">
            <a:spLocks/>
          </p:cNvSpPr>
          <p:nvPr/>
        </p:nvSpPr>
        <p:spPr>
          <a:xfrm>
            <a:off x="1036509" y="1223962"/>
            <a:ext cx="3581400" cy="4648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 u="sng" dirty="0">
                <a:solidFill>
                  <a:srgbClr val="FF0000"/>
                </a:solidFill>
              </a:rPr>
              <a:t>Redes são complexas! </a:t>
            </a:r>
          </a:p>
          <a:p>
            <a:r>
              <a:rPr lang="pt-BR" altLang="pt-BR" sz="2400" dirty="0"/>
              <a:t>muitas “partes”:</a:t>
            </a:r>
          </a:p>
          <a:p>
            <a:pPr lvl="1"/>
            <a:r>
              <a:rPr lang="pt-BR" altLang="pt-BR" dirty="0"/>
              <a:t>hospedeiros</a:t>
            </a:r>
          </a:p>
          <a:p>
            <a:pPr lvl="1"/>
            <a:r>
              <a:rPr lang="pt-BR" altLang="pt-BR" dirty="0"/>
              <a:t>roteadores</a:t>
            </a:r>
          </a:p>
          <a:p>
            <a:pPr lvl="1"/>
            <a:r>
              <a:rPr lang="pt-BR" altLang="pt-BR" dirty="0"/>
              <a:t>enlaces de vários meios físicos</a:t>
            </a:r>
          </a:p>
          <a:p>
            <a:pPr lvl="1"/>
            <a:r>
              <a:rPr lang="pt-BR" altLang="pt-BR" dirty="0"/>
              <a:t>aplicações</a:t>
            </a:r>
          </a:p>
          <a:p>
            <a:pPr lvl="1"/>
            <a:r>
              <a:rPr lang="pt-BR" altLang="pt-BR" dirty="0"/>
              <a:t>protocolos</a:t>
            </a:r>
          </a:p>
          <a:p>
            <a:pPr lvl="1"/>
            <a:r>
              <a:rPr lang="pt-BR" altLang="pt-BR" dirty="0"/>
              <a:t>hardware, software</a:t>
            </a:r>
            <a:endParaRPr lang="pt-BR" altLang="pt-BR" sz="2000" dirty="0"/>
          </a:p>
        </p:txBody>
      </p:sp>
      <p:sp>
        <p:nvSpPr>
          <p:cNvPr id="83" name="Rectangle 4">
            <a:extLst>
              <a:ext uri="{FF2B5EF4-FFF2-40B4-BE49-F238E27FC236}">
                <a16:creationId xmlns:a16="http://schemas.microsoft.com/office/drawing/2014/main" id="{E23251FC-4B0A-4993-BCBE-89F963D9C46B}"/>
              </a:ext>
            </a:extLst>
          </p:cNvPr>
          <p:cNvSpPr txBox="1">
            <a:spLocks/>
          </p:cNvSpPr>
          <p:nvPr/>
        </p:nvSpPr>
        <p:spPr>
          <a:xfrm>
            <a:off x="5056059" y="2119312"/>
            <a:ext cx="3943350" cy="2619375"/>
          </a:xfrm>
          <a:prstGeom prst="rect">
            <a:avLst/>
          </a:prstGeom>
        </p:spPr>
        <p:txBody>
          <a:bodyPr/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buFont typeface="Wingdings" panose="05000000000000000000" pitchFamily="2" charset="2"/>
              <a:buNone/>
            </a:pPr>
            <a:r>
              <a:rPr lang="pt-BR" altLang="pt-BR" u="sng" dirty="0">
                <a:solidFill>
                  <a:srgbClr val="FF0000"/>
                </a:solidFill>
              </a:rPr>
              <a:t>Pergunta:</a:t>
            </a:r>
            <a:r>
              <a:rPr lang="pt-BR" altLang="pt-BR" sz="2400" u="sng" dirty="0">
                <a:solidFill>
                  <a:srgbClr val="FF0000"/>
                </a:solidFill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400" dirty="0"/>
              <a:t>Existe esperança de </a:t>
            </a:r>
            <a:r>
              <a:rPr lang="pt-BR" altLang="pt-BR" sz="2400" i="1" dirty="0"/>
              <a:t>organizar</a:t>
            </a:r>
            <a:r>
              <a:rPr lang="pt-BR" altLang="pt-BR" sz="2400" dirty="0"/>
              <a:t> a estrutura da rede?</a:t>
            </a:r>
          </a:p>
          <a:p>
            <a:pPr algn="ctr"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algn="ctr">
              <a:buFont typeface="Wingdings" panose="05000000000000000000" pitchFamily="2" charset="2"/>
              <a:buNone/>
            </a:pPr>
            <a:r>
              <a:rPr lang="pt-BR" altLang="pt-BR" sz="2400" dirty="0"/>
              <a:t>Ou, pelo menos, nossa discussão sobre redes?</a:t>
            </a:r>
          </a:p>
        </p:txBody>
      </p:sp>
    </p:spTree>
    <p:extLst>
      <p:ext uri="{BB962C8B-B14F-4D97-AF65-F5344CB8AC3E}">
        <p14:creationId xmlns:p14="http://schemas.microsoft.com/office/powerpoint/2010/main" val="2138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r>
              <a:rPr lang="pt-BR" b="1" dirty="0"/>
              <a:t>Unidade I - Princípios de comunicação</a:t>
            </a:r>
            <a:endParaRPr lang="pt-BR" dirty="0"/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Evolução, história e conceitos básicos.</a:t>
            </a:r>
          </a:p>
          <a:p>
            <a:endParaRPr lang="pt-BR" b="1" dirty="0"/>
          </a:p>
          <a:p>
            <a:r>
              <a:rPr lang="pt-BR" b="1" dirty="0"/>
              <a:t>Unidade II -  Topologias</a:t>
            </a:r>
            <a:endParaRPr lang="pt-BR" dirty="0"/>
          </a:p>
          <a:p>
            <a:pPr lvl="1"/>
            <a:r>
              <a:rPr lang="pt-BR" dirty="0"/>
              <a:t>Estrela</a:t>
            </a:r>
          </a:p>
          <a:p>
            <a:pPr lvl="1"/>
            <a:r>
              <a:rPr lang="pt-BR" dirty="0"/>
              <a:t>Anel</a:t>
            </a:r>
          </a:p>
          <a:p>
            <a:pPr lvl="1"/>
            <a:r>
              <a:rPr lang="pt-BR" dirty="0"/>
              <a:t>Barra</a:t>
            </a:r>
          </a:p>
          <a:p>
            <a:pPr lvl="1"/>
            <a:r>
              <a:rPr lang="pt-BR" dirty="0"/>
              <a:t>Hubs e </a:t>
            </a:r>
            <a:r>
              <a:rPr lang="pt-BR" dirty="0" err="1"/>
              <a:t>Switchs</a:t>
            </a:r>
            <a:endParaRPr lang="pt-BR" dirty="0"/>
          </a:p>
          <a:p>
            <a:pPr algn="just"/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indent="0">
              <a:buNone/>
            </a:pPr>
            <a:endParaRPr lang="pt-BR" sz="2600" dirty="0"/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600" b="1" dirty="0"/>
              <a:t>PUD Disciplina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1026" name="Picture 2" descr="Resultado de imagem para ok icon">
            <a:extLst>
              <a:ext uri="{FF2B5EF4-FFF2-40B4-BE49-F238E27FC236}">
                <a16:creationId xmlns:a16="http://schemas.microsoft.com/office/drawing/2014/main" id="{B028E600-3953-4F47-9C52-4608870D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ok icon">
            <a:extLst>
              <a:ext uri="{FF2B5EF4-FFF2-40B4-BE49-F238E27FC236}">
                <a16:creationId xmlns:a16="http://schemas.microsoft.com/office/drawing/2014/main" id="{E193C7C2-EB8C-4797-A3FB-CB402BA9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70699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ok icon">
            <a:extLst>
              <a:ext uri="{FF2B5EF4-FFF2-40B4-BE49-F238E27FC236}">
                <a16:creationId xmlns:a16="http://schemas.microsoft.com/office/drawing/2014/main" id="{5D7CF210-0758-450A-A117-F43AF234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64326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ok icon">
            <a:extLst>
              <a:ext uri="{FF2B5EF4-FFF2-40B4-BE49-F238E27FC236}">
                <a16:creationId xmlns:a16="http://schemas.microsoft.com/office/drawing/2014/main" id="{A3F9874B-2C19-40EA-986E-51442FA3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4" y="5661248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ok icon">
            <a:extLst>
              <a:ext uri="{FF2B5EF4-FFF2-40B4-BE49-F238E27FC236}">
                <a16:creationId xmlns:a16="http://schemas.microsoft.com/office/drawing/2014/main" id="{9A4ECDA4-81A7-4401-AB58-DFB8FCDE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16832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41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“Camadas” de protocolo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19A8BE-51BC-4C76-9EAD-5C4507F6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pt-BR" dirty="0"/>
              <a:t>Lidamos com sistemas complexos todos os dias;</a:t>
            </a:r>
          </a:p>
          <a:p>
            <a:endParaRPr lang="pt-BR" dirty="0"/>
          </a:p>
          <a:p>
            <a:pPr marL="82296" indent="0" algn="ctr">
              <a:buNone/>
            </a:pPr>
            <a:r>
              <a:rPr lang="pt-BR" b="1" u="sng" dirty="0"/>
              <a:t>Descreva o sistema de uma companhia aérea.</a:t>
            </a:r>
          </a:p>
        </p:txBody>
      </p:sp>
    </p:spTree>
    <p:extLst>
      <p:ext uri="{BB962C8B-B14F-4D97-AF65-F5344CB8AC3E}">
        <p14:creationId xmlns:p14="http://schemas.microsoft.com/office/powerpoint/2010/main" val="373932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Organização da viagem aérea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896ED41-133E-4A36-AFDC-2ACF0976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088" y="5373216"/>
            <a:ext cx="7772400" cy="542925"/>
          </a:xfrm>
        </p:spPr>
        <p:txBody>
          <a:bodyPr/>
          <a:lstStyle/>
          <a:p>
            <a:pPr eaLnBrk="1" hangingPunct="1"/>
            <a:r>
              <a:rPr lang="pt-BR" altLang="pt-BR" sz="2800"/>
              <a:t>uma série de passos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363C28E-2B45-4858-B43F-C69B66ACCCA6}"/>
              </a:ext>
            </a:extLst>
          </p:cNvPr>
          <p:cNvGrpSpPr>
            <a:grpSpLocks/>
          </p:cNvGrpSpPr>
          <p:nvPr/>
        </p:nvGrpSpPr>
        <p:grpSpPr bwMode="auto">
          <a:xfrm>
            <a:off x="1465138" y="1471141"/>
            <a:ext cx="6908800" cy="3294063"/>
            <a:chOff x="700" y="1000"/>
            <a:chExt cx="4352" cy="2075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68DDBD99-153D-4DF3-A495-5F7A512C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1007"/>
              <a:ext cx="16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000" u="none" dirty="0">
                  <a:latin typeface="Comic Sans MS" panose="030F0702030302020204" pitchFamily="66" charset="0"/>
                </a:rPr>
                <a:t>passagem (comprar)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6A0EA371-C904-4BFB-92EF-911C439F8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2825"/>
              <a:ext cx="13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000" u="none" dirty="0">
                  <a:latin typeface="Comic Sans MS" panose="030F0702030302020204" pitchFamily="66" charset="0"/>
                </a:rPr>
                <a:t>rota da aeronave</a:t>
              </a: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1265827-5609-4443-8431-43304647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" y="1000"/>
              <a:ext cx="4352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1083 w 4100"/>
                <a:gd name="T5" fmla="*/ 2064 h 2072"/>
                <a:gd name="T6" fmla="*/ 4673 w 4100"/>
                <a:gd name="T7" fmla="*/ 2072 h 2072"/>
                <a:gd name="T8" fmla="*/ 5524 w 4100"/>
                <a:gd name="T9" fmla="*/ 1736 h 2072"/>
                <a:gd name="T10" fmla="*/ 5524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575F382F-B5BC-4D49-BC3D-D1022914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913" y="2051785"/>
            <a:ext cx="2528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bagagem (verificar)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051B9D0-926C-4C5D-BF7D-EAC81B93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310" y="2621376"/>
            <a:ext cx="2501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portões (embarcar)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DA36DB9-3669-4A6F-8DBB-36BF7AD5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401" y="3190967"/>
            <a:ext cx="2618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Decolagem na posta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1251D8E-380E-4BBC-BC5B-D0FAF63A0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401" y="3683424"/>
            <a:ext cx="2231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Rota da aeronave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654A7CDA-B71C-41F8-9E07-481ED982F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298" y="3637722"/>
            <a:ext cx="2231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Rota da aeronave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5782C41B-54EA-4C2B-A858-104C7148B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021" y="3191222"/>
            <a:ext cx="2528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bagagem (verificar)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594FCEC0-42AD-4BC3-B1BE-603B4D6E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638" y="2596000"/>
            <a:ext cx="29177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portões (desembarcar)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3627653C-0AD8-4037-9DEB-3C5DB04E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638" y="2035963"/>
            <a:ext cx="2313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Comic Sans MS" panose="030F0702030302020204" pitchFamily="66" charset="0"/>
              </a:rPr>
              <a:t>bagagem</a:t>
            </a:r>
            <a:r>
              <a:rPr lang="pt-BR" altLang="pt-BR" sz="2000" u="none" dirty="0">
                <a:latin typeface="Comic Sans MS" panose="030F0702030302020204" pitchFamily="66" charset="0"/>
              </a:rPr>
              <a:t> (retirar)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BB071E5A-9E5F-4DFD-BE29-E08C4841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152" y="1517142"/>
            <a:ext cx="26292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000" u="none" dirty="0">
                <a:latin typeface="Comic Sans MS" panose="030F0702030302020204" pitchFamily="66" charset="0"/>
              </a:rPr>
              <a:t>passagem (reclamar)</a:t>
            </a:r>
          </a:p>
        </p:txBody>
      </p:sp>
    </p:spTree>
    <p:extLst>
      <p:ext uri="{BB962C8B-B14F-4D97-AF65-F5344CB8AC3E}">
        <p14:creationId xmlns:p14="http://schemas.microsoft.com/office/powerpoint/2010/main" val="84581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Camadas de funcionalidade da viagem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20606D-5C98-46BE-9CE4-B3CDBF7EF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5BB7903D-2282-4227-B2A6-803C747DE97A}"/>
              </a:ext>
            </a:extLst>
          </p:cNvPr>
          <p:cNvSpPr txBox="1">
            <a:spLocks/>
          </p:cNvSpPr>
          <p:nvPr/>
        </p:nvSpPr>
        <p:spPr>
          <a:xfrm>
            <a:off x="732839" y="4370358"/>
            <a:ext cx="8167688" cy="176371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None/>
            </a:pPr>
            <a:r>
              <a:rPr lang="pt-BR" altLang="pt-BR" sz="2400">
                <a:solidFill>
                  <a:srgbClr val="FF0000"/>
                </a:solidFill>
              </a:rPr>
              <a:t>Camadas: </a:t>
            </a:r>
            <a:r>
              <a:rPr lang="pt-BR" altLang="pt-BR" sz="2400"/>
              <a:t>cada camada implementa um serviço</a:t>
            </a:r>
            <a:endParaRPr lang="pt-BR" altLang="pt-BR"/>
          </a:p>
          <a:p>
            <a:pPr lvl="1"/>
            <a:r>
              <a:rPr lang="pt-BR" altLang="pt-BR"/>
              <a:t>por meio de suas próprias ações da camada interna</a:t>
            </a:r>
          </a:p>
          <a:p>
            <a:pPr lvl="1"/>
            <a:r>
              <a:rPr lang="pt-BR" altLang="pt-BR"/>
              <a:t>contando com serviços fornecidos pela camada abaixo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FFB565-6029-46DB-A3AD-D0A5176F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39" y="1777970"/>
            <a:ext cx="1773238" cy="171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B9438DB-183D-4964-ADB7-BF1BD090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14" y="1862108"/>
            <a:ext cx="18938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passagem (comprar)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bagagem (verificar)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portões (embarcar)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pista (decolar)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rota da aeronave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0941420A-D7CF-4DE6-9C36-F02B4AEFD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52" y="2136745"/>
            <a:ext cx="16208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19FCA47-B35E-4532-88F5-743257961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02" y="2484408"/>
            <a:ext cx="16208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6353B9E1-C267-43AE-A216-7CEBF121F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052" y="2830483"/>
            <a:ext cx="16208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42A87CB0-CB56-40CD-ADAD-265B4E0B4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52" y="3178145"/>
            <a:ext cx="16208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B2481886-63BC-4A87-9A32-CF7E21A01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589" y="382902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u="none">
                <a:latin typeface="Arial" panose="020B0604020202020204" pitchFamily="34" charset="0"/>
              </a:rPr>
              <a:t>aeroporto</a:t>
            </a:r>
            <a:br>
              <a:rPr lang="pt-BR" altLang="pt-BR" sz="1200" u="none">
                <a:latin typeface="Arial" panose="020B0604020202020204" pitchFamily="34" charset="0"/>
              </a:rPr>
            </a:br>
            <a:r>
              <a:rPr lang="pt-BR" altLang="pt-BR" sz="1200" u="none">
                <a:latin typeface="Arial" panose="020B0604020202020204" pitchFamily="34" charset="0"/>
              </a:rPr>
              <a:t>de partida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BE86C6B8-7EE0-4BC1-99F3-E780746A7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564" y="3889345"/>
            <a:ext cx="97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u="none">
                <a:latin typeface="Arial" panose="020B0604020202020204" pitchFamily="34" charset="0"/>
              </a:rPr>
              <a:t>aeroporto</a:t>
            </a:r>
            <a:br>
              <a:rPr lang="pt-BR" altLang="pt-BR" sz="1200" u="none">
                <a:latin typeface="Arial" panose="020B0604020202020204" pitchFamily="34" charset="0"/>
              </a:rPr>
            </a:br>
            <a:r>
              <a:rPr lang="pt-BR" altLang="pt-BR" sz="1200" u="none">
                <a:latin typeface="Arial" panose="020B0604020202020204" pitchFamily="34" charset="0"/>
              </a:rPr>
              <a:t>de chegada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8C73C20E-2848-4101-9F99-7E3B5E060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827" y="3730595"/>
            <a:ext cx="220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u="none">
                <a:latin typeface="Arial" panose="020B0604020202020204" pitchFamily="34" charset="0"/>
              </a:rPr>
              <a:t>centros de controle de tráfego</a:t>
            </a:r>
            <a:br>
              <a:rPr lang="pt-BR" altLang="pt-BR" sz="1200" u="none">
                <a:latin typeface="Arial" panose="020B0604020202020204" pitchFamily="34" charset="0"/>
              </a:rPr>
            </a:br>
            <a:r>
              <a:rPr lang="pt-BR" altLang="pt-BR" sz="1200" u="none">
                <a:latin typeface="Arial" panose="020B0604020202020204" pitchFamily="34" charset="0"/>
              </a:rPr>
              <a:t>aéreo intermediários</a:t>
            </a:r>
          </a:p>
        </p:txBody>
      </p:sp>
      <p:pic>
        <p:nvPicPr>
          <p:cNvPr id="18" name="Picture 11" descr="yylgaifm[1]">
            <a:extLst>
              <a:ext uri="{FF2B5EF4-FFF2-40B4-BE49-F238E27FC236}">
                <a16:creationId xmlns:a16="http://schemas.microsoft.com/office/drawing/2014/main" id="{0A801C15-898B-4C49-809E-9B19D9AB0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29964" y="1414433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12">
            <a:extLst>
              <a:ext uri="{FF2B5EF4-FFF2-40B4-BE49-F238E27FC236}">
                <a16:creationId xmlns:a16="http://schemas.microsoft.com/office/drawing/2014/main" id="{B3E4F75E-B9C7-47CE-8BAC-EEC045976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0977" y="1254095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4D87D6BA-3809-4EEE-AF07-11136672A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377" y="1406495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F096D464-ED9D-45B8-91DC-92320D337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777" y="1558895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103D653F-B7E1-48F5-BB21-1E79603911EC}"/>
              </a:ext>
            </a:extLst>
          </p:cNvPr>
          <p:cNvGrpSpPr>
            <a:grpSpLocks/>
          </p:cNvGrpSpPr>
          <p:nvPr/>
        </p:nvGrpSpPr>
        <p:grpSpPr bwMode="auto">
          <a:xfrm>
            <a:off x="2504489" y="3201958"/>
            <a:ext cx="1827213" cy="295275"/>
            <a:chOff x="1813" y="2187"/>
            <a:chExt cx="1071" cy="186"/>
          </a:xfrm>
        </p:grpSpPr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1A666B23-5ECA-47A2-9B6C-78ECF131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2187"/>
              <a:ext cx="871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F44D0879-55D0-4878-9750-EFDEB391B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2200"/>
              <a:ext cx="10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Arial" panose="020B0604020202020204" pitchFamily="34" charset="0"/>
                </a:rPr>
                <a:t>rota da aeronave</a:t>
              </a:r>
            </a:p>
          </p:txBody>
        </p: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1090EDA5-0716-4EBE-8CC9-C7A5C331C34E}"/>
              </a:ext>
            </a:extLst>
          </p:cNvPr>
          <p:cNvGrpSpPr>
            <a:grpSpLocks/>
          </p:cNvGrpSpPr>
          <p:nvPr/>
        </p:nvGrpSpPr>
        <p:grpSpPr bwMode="auto">
          <a:xfrm>
            <a:off x="4061827" y="3201958"/>
            <a:ext cx="1803400" cy="295275"/>
            <a:chOff x="1813" y="2187"/>
            <a:chExt cx="1071" cy="186"/>
          </a:xfrm>
        </p:grpSpPr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7656E9B0-E9B0-4D03-A56C-BBCEBDF8E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2187"/>
              <a:ext cx="871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7147F84C-F9AD-4C3F-830E-6CDD6523F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2200"/>
              <a:ext cx="107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Arial" panose="020B0604020202020204" pitchFamily="34" charset="0"/>
                </a:rPr>
                <a:t>rota da aeronave</a:t>
              </a:r>
            </a:p>
          </p:txBody>
        </p:sp>
      </p:grpSp>
      <p:sp>
        <p:nvSpPr>
          <p:cNvPr id="28" name="Rectangle 21">
            <a:extLst>
              <a:ext uri="{FF2B5EF4-FFF2-40B4-BE49-F238E27FC236}">
                <a16:creationId xmlns:a16="http://schemas.microsoft.com/office/drawing/2014/main" id="{48203E6D-4A65-496F-87B6-32419DD59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364" y="1789083"/>
            <a:ext cx="1992313" cy="171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EB0EDE99-ABAF-44DA-AA9B-7AF6AABC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589" y="1863695"/>
            <a:ext cx="222726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passagem (reclamar)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bagagem (retirar)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portões (desembarcar)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pista (pousar)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pt-BR" sz="1400" u="none"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pt-BR" sz="1400" u="none">
                <a:latin typeface="Arial" panose="020B0604020202020204" pitchFamily="34" charset="0"/>
              </a:rPr>
              <a:t>rota da aeronave</a:t>
            </a: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4A532854-B304-4D56-B163-BF0EBFB4E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6477" y="2147858"/>
            <a:ext cx="16208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8AB000C6-28D7-4A72-BBA0-4C5677FD9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2827" y="2495520"/>
            <a:ext cx="16208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85C3CE59-92FC-4811-9D52-06ABFAB0B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6477" y="2841595"/>
            <a:ext cx="16208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905AD611-AC47-4273-945C-88048E99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177" y="3189258"/>
            <a:ext cx="16208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DA368958-3EA4-4727-B721-ECC932D3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9" y="3257520"/>
            <a:ext cx="8402638" cy="184150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950516CA-4A39-42C7-AB43-8D97357D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9" y="2908270"/>
            <a:ext cx="8402638" cy="195263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753AC41E-22CA-4ACE-BEFD-924309EF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9" y="2581245"/>
            <a:ext cx="8402638" cy="184150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ED7D2CA-89F5-4053-A76B-2EAF658A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9" y="2231995"/>
            <a:ext cx="8391525" cy="195263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DA2A2A45-C84A-4798-B86E-BC5ED34D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89" y="1893858"/>
            <a:ext cx="8393113" cy="195262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0FBFE3FF-56A4-4960-9DAD-8309A5EA9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964" y="184782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u="none">
                <a:latin typeface="Arial" panose="020B0604020202020204" pitchFamily="34" charset="0"/>
              </a:rPr>
              <a:t>passagem</a:t>
            </a: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697298F8-E4ED-4CD7-A012-707867E7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102" y="2185958"/>
            <a:ext cx="815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u="none">
                <a:latin typeface="Arial" panose="020B0604020202020204" pitchFamily="34" charset="0"/>
              </a:rPr>
              <a:t>bagagem</a:t>
            </a:r>
          </a:p>
        </p:txBody>
      </p:sp>
      <p:sp>
        <p:nvSpPr>
          <p:cNvPr id="41" name="Text Box 34">
            <a:extLst>
              <a:ext uri="{FF2B5EF4-FFF2-40B4-BE49-F238E27FC236}">
                <a16:creationId xmlns:a16="http://schemas.microsoft.com/office/drawing/2014/main" id="{03C8FE8D-2D53-448A-B36F-F1DA5B524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189" y="2522508"/>
            <a:ext cx="833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u="none">
                <a:latin typeface="Arial" panose="020B0604020202020204" pitchFamily="34" charset="0"/>
              </a:rPr>
              <a:t>portão</a:t>
            </a:r>
          </a:p>
        </p:txBody>
      </p:sp>
      <p:sp>
        <p:nvSpPr>
          <p:cNvPr id="42" name="Text Box 35">
            <a:extLst>
              <a:ext uri="{FF2B5EF4-FFF2-40B4-BE49-F238E27FC236}">
                <a16:creationId xmlns:a16="http://schemas.microsoft.com/office/drawing/2014/main" id="{185B0A57-2F29-4F86-B95C-EB3ECCC4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614" y="2859058"/>
            <a:ext cx="1381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u="none">
                <a:latin typeface="Arial" panose="020B0604020202020204" pitchFamily="34" charset="0"/>
              </a:rPr>
              <a:t>decolagem/pouso</a:t>
            </a:r>
          </a:p>
        </p:txBody>
      </p:sp>
      <p:sp>
        <p:nvSpPr>
          <p:cNvPr id="43" name="Text Box 36">
            <a:extLst>
              <a:ext uri="{FF2B5EF4-FFF2-40B4-BE49-F238E27FC236}">
                <a16:creationId xmlns:a16="http://schemas.microsoft.com/office/drawing/2014/main" id="{5ED31CAD-EA2F-4B2C-A5B0-B5232FE09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352" y="3206720"/>
            <a:ext cx="1331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pt-BR" sz="1200" u="none">
                <a:latin typeface="Arial" panose="020B0604020202020204" pitchFamily="34" charset="0"/>
              </a:rPr>
              <a:t>rota da aeronave</a:t>
            </a:r>
          </a:p>
        </p:txBody>
      </p:sp>
    </p:spTree>
    <p:extLst>
      <p:ext uri="{BB962C8B-B14F-4D97-AF65-F5344CB8AC3E}">
        <p14:creationId xmlns:p14="http://schemas.microsoft.com/office/powerpoint/2010/main" val="3874923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Por que usar camadas?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5" name="Espaço Reservado para Conteúdo 5">
            <a:extLst>
              <a:ext uri="{FF2B5EF4-FFF2-40B4-BE49-F238E27FC236}">
                <a16:creationId xmlns:a16="http://schemas.microsoft.com/office/drawing/2014/main" id="{98C5FCDE-F452-4E58-869E-B209590E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altLang="pt-BR" sz="2800" dirty="0"/>
              <a:t>Lidando com sistemas complexos:</a:t>
            </a:r>
          </a:p>
          <a:p>
            <a:r>
              <a:rPr lang="pt-BR" altLang="pt-BR" sz="2400" dirty="0"/>
              <a:t>estrutura explícita permite identificação e relação entre partes complexas do sistema</a:t>
            </a:r>
          </a:p>
          <a:p>
            <a:pPr lvl="1"/>
            <a:r>
              <a:rPr lang="pt-BR" altLang="pt-BR" sz="2400" dirty="0">
                <a:solidFill>
                  <a:srgbClr val="FF0000"/>
                </a:solidFill>
              </a:rPr>
              <a:t>modelo de referência </a:t>
            </a:r>
            <a:r>
              <a:rPr lang="pt-BR" altLang="pt-BR" sz="2400" dirty="0"/>
              <a:t>em camadas para discussão</a:t>
            </a:r>
          </a:p>
          <a:p>
            <a:r>
              <a:rPr lang="pt-BR" altLang="pt-BR" sz="2400" dirty="0"/>
              <a:t>modularização facilita manutenção e atualização do sistema</a:t>
            </a:r>
          </a:p>
          <a:p>
            <a:pPr lvl="1"/>
            <a:r>
              <a:rPr lang="pt-BR" altLang="pt-BR" sz="2400" dirty="0"/>
              <a:t>mudança de implementação do serviço da camada transparente ao restante do sistema</a:t>
            </a:r>
          </a:p>
          <a:p>
            <a:pPr lvl="1"/>
            <a:r>
              <a:rPr lang="pt-BR" altLang="pt-BR" sz="2400" dirty="0"/>
              <a:t>p. e., mudanças no procedimento de porta não afeta o restante do sistema</a:t>
            </a:r>
          </a:p>
          <a:p>
            <a:r>
              <a:rPr lang="pt-BR" altLang="pt-BR" sz="2400" dirty="0"/>
              <a:t>Uso de camadas considerado prejudicial?</a:t>
            </a:r>
          </a:p>
          <a:p>
            <a:pPr lvl="1"/>
            <a:r>
              <a:rPr lang="pt-BR" sz="2000" dirty="0"/>
              <a:t>Desvantagem: Redundância de informação. (mas necessário)</a:t>
            </a:r>
          </a:p>
        </p:txBody>
      </p:sp>
    </p:spTree>
    <p:extLst>
      <p:ext uri="{BB962C8B-B14F-4D97-AF65-F5344CB8AC3E}">
        <p14:creationId xmlns:p14="http://schemas.microsoft.com/office/powerpoint/2010/main" val="9750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O Modelo OSI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5" name="Espaço Reservado para Conteúdo 5">
            <a:extLst>
              <a:ext uri="{FF2B5EF4-FFF2-40B4-BE49-F238E27FC236}">
                <a16:creationId xmlns:a16="http://schemas.microsoft.com/office/drawing/2014/main" id="{98C5FCDE-F452-4E58-869E-B209590E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altLang="pt-BR" sz="2800" dirty="0"/>
              <a:t>MOSTRAR VÍDEO.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067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Pilha de protocolos da Internet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5" name="Espaço Reservado para Conteúdo 5">
            <a:extLst>
              <a:ext uri="{FF2B5EF4-FFF2-40B4-BE49-F238E27FC236}">
                <a16:creationId xmlns:a16="http://schemas.microsoft.com/office/drawing/2014/main" id="{98C5FCDE-F452-4E58-869E-B209590E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rmAutofit/>
          </a:bodyPr>
          <a:lstStyle/>
          <a:p>
            <a:r>
              <a:rPr lang="pt-BR" altLang="pt-BR" sz="2800" dirty="0"/>
              <a:t>Porque “Pilha”?</a:t>
            </a:r>
          </a:p>
          <a:p>
            <a:endParaRPr lang="pt-BR" sz="2800" dirty="0"/>
          </a:p>
          <a:p>
            <a:r>
              <a:rPr lang="pt-BR" sz="2800" dirty="0"/>
              <a:t>Qual a pilha da internet?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904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Pilha de protocolos da Internet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45" name="Espaço Reservado para Conteúdo 5">
            <a:extLst>
              <a:ext uri="{FF2B5EF4-FFF2-40B4-BE49-F238E27FC236}">
                <a16:creationId xmlns:a16="http://schemas.microsoft.com/office/drawing/2014/main" id="{98C5FCDE-F452-4E58-869E-B209590E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03305"/>
            <a:ext cx="4648560" cy="4800600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sz="2400" dirty="0">
                <a:solidFill>
                  <a:srgbClr val="FF0000"/>
                </a:solidFill>
              </a:rPr>
              <a:t>aplicação:</a:t>
            </a:r>
            <a:r>
              <a:rPr lang="pt-BR" altLang="pt-BR" sz="2400" dirty="0"/>
              <a:t> suporte a aplicações de rede</a:t>
            </a:r>
          </a:p>
          <a:p>
            <a:pPr lvl="1"/>
            <a:r>
              <a:rPr lang="pt-BR" altLang="pt-BR" sz="2000" dirty="0"/>
              <a:t>FTP, SMTP, HTTP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transporte:</a:t>
            </a:r>
            <a:r>
              <a:rPr lang="pt-BR" altLang="pt-BR" sz="2400" dirty="0"/>
              <a:t> transferência de dados processo-processo</a:t>
            </a:r>
          </a:p>
          <a:p>
            <a:pPr lvl="1"/>
            <a:r>
              <a:rPr lang="pt-BR" altLang="pt-BR" sz="2000" dirty="0"/>
              <a:t>TCP, UDP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rede:</a:t>
            </a:r>
            <a:r>
              <a:rPr lang="pt-BR" altLang="pt-BR" sz="2400" dirty="0"/>
              <a:t> roteamento de </a:t>
            </a:r>
            <a:r>
              <a:rPr lang="pt-BR" altLang="pt-BR" sz="2400" dirty="0" err="1"/>
              <a:t>datagramas</a:t>
            </a:r>
            <a:r>
              <a:rPr lang="pt-BR" altLang="pt-BR" sz="2400" dirty="0"/>
              <a:t> da origem ao destino</a:t>
            </a:r>
          </a:p>
          <a:p>
            <a:pPr lvl="1"/>
            <a:r>
              <a:rPr lang="pt-BR" altLang="pt-BR" sz="2000" dirty="0"/>
              <a:t>IP, protocolos de roteamento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enlace:</a:t>
            </a:r>
            <a:r>
              <a:rPr lang="pt-BR" altLang="pt-BR" sz="2400" dirty="0"/>
              <a:t> transferência de dados entre elementos vizinhos da rede</a:t>
            </a:r>
          </a:p>
          <a:p>
            <a:pPr lvl="1"/>
            <a:r>
              <a:rPr lang="pt-BR" altLang="pt-BR" sz="2000" dirty="0"/>
              <a:t>PPP, Ethernet</a:t>
            </a:r>
          </a:p>
          <a:p>
            <a:r>
              <a:rPr lang="pt-BR" altLang="pt-BR" sz="2400" dirty="0">
                <a:solidFill>
                  <a:srgbClr val="FF0000"/>
                </a:solidFill>
              </a:rPr>
              <a:t>física:</a:t>
            </a:r>
            <a:r>
              <a:rPr lang="pt-BR" altLang="pt-BR" sz="2400" dirty="0"/>
              <a:t> bits “nos fios”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ECB256-F62A-4B43-B45B-3D59B054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846" y="182555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18ACC76D-A87C-49F2-B9A3-D62EA522F9BB}"/>
              </a:ext>
            </a:extLst>
          </p:cNvPr>
          <p:cNvGrpSpPr>
            <a:grpSpLocks/>
          </p:cNvGrpSpPr>
          <p:nvPr/>
        </p:nvGrpSpPr>
        <p:grpSpPr bwMode="auto">
          <a:xfrm>
            <a:off x="6586996" y="1939850"/>
            <a:ext cx="1898650" cy="3530600"/>
            <a:chOff x="3076" y="888"/>
            <a:chExt cx="1196" cy="2224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250988B1-C08A-4992-9004-E9C2A43A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06A6F6BA-3C19-493C-8E50-005A457A2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949"/>
              <a:ext cx="1081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aplicação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 dirty="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transporte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 dirty="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rede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 dirty="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enlace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 dirty="0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2400" u="none" dirty="0">
                  <a:latin typeface="Comic Sans MS" panose="030F0702030302020204" pitchFamily="66" charset="0"/>
                </a:rPr>
                <a:t>física</a:t>
              </a:r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4CE4A3D4-4FEC-437A-8091-1E11EF92A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533BBF69-2FB2-4D92-B85E-02240E8B2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7341DE67-5441-4648-BB2D-6B780F518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23330437-9C26-46DA-B7B8-E9E1D01DF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" name="Text Box 17">
            <a:extLst>
              <a:ext uri="{FF2B5EF4-FFF2-40B4-BE49-F238E27FC236}">
                <a16:creationId xmlns:a16="http://schemas.microsoft.com/office/drawing/2014/main" id="{76102835-44F1-44F7-B1F3-27399444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921" y="1457250"/>
            <a:ext cx="1239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b="1" u="none">
                <a:latin typeface="Comic Sans MS" panose="030F0702030302020204" pitchFamily="66" charset="0"/>
              </a:rPr>
              <a:t>CAMADAS</a:t>
            </a:r>
          </a:p>
        </p:txBody>
      </p:sp>
    </p:spTree>
    <p:extLst>
      <p:ext uri="{BB962C8B-B14F-4D97-AF65-F5344CB8AC3E}">
        <p14:creationId xmlns:p14="http://schemas.microsoft.com/office/powerpoint/2010/main" val="389512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Modelo OSI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20606D-5C98-46BE-9CE4-B3CDBF7E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1283200"/>
            <a:ext cx="3712456" cy="5314151"/>
          </a:xfrm>
        </p:spPr>
        <p:txBody>
          <a:bodyPr>
            <a:normAutofit fontScale="85000" lnSpcReduction="20000"/>
          </a:bodyPr>
          <a:lstStyle/>
          <a:p>
            <a:r>
              <a:rPr lang="pt-BR" altLang="pt-BR" sz="2400" dirty="0">
                <a:solidFill>
                  <a:srgbClr val="FF0000"/>
                </a:solidFill>
              </a:rPr>
              <a:t>apresentação:</a:t>
            </a:r>
            <a:r>
              <a:rPr lang="pt-BR" altLang="pt-BR" sz="2400" dirty="0"/>
              <a:t> permite que as aplicações interpretem significado de dados, p. e., criptografia, compactação, convenções específicas da máquina</a:t>
            </a:r>
          </a:p>
          <a:p>
            <a:endParaRPr lang="pt-BR" altLang="pt-BR" sz="2400" dirty="0"/>
          </a:p>
          <a:p>
            <a:r>
              <a:rPr lang="pt-BR" altLang="pt-BR" sz="2400" i="1" dirty="0">
                <a:solidFill>
                  <a:srgbClr val="FF3300"/>
                </a:solidFill>
              </a:rPr>
              <a:t>sessão:</a:t>
            </a:r>
            <a:r>
              <a:rPr lang="pt-BR" altLang="pt-BR" sz="2400" dirty="0"/>
              <a:t> sincronização, verificação, recuperação de troca de dados</a:t>
            </a:r>
          </a:p>
          <a:p>
            <a:endParaRPr lang="pt-BR" altLang="pt-BR" sz="2400" dirty="0"/>
          </a:p>
          <a:p>
            <a:r>
              <a:rPr lang="pt-BR" altLang="pt-BR" sz="2400" dirty="0"/>
              <a:t>Pilha da Internet “faltando” essas camadas!</a:t>
            </a:r>
          </a:p>
          <a:p>
            <a:pPr lvl="1"/>
            <a:r>
              <a:rPr lang="pt-BR" altLang="pt-BR" dirty="0"/>
              <a:t>estes serviços, </a:t>
            </a:r>
            <a:r>
              <a:rPr lang="pt-BR" altLang="pt-BR" i="1" dirty="0"/>
              <a:t>se necessários,</a:t>
            </a:r>
            <a:r>
              <a:rPr lang="pt-BR" altLang="pt-BR" dirty="0"/>
              <a:t> devem ser implementados </a:t>
            </a:r>
            <a:r>
              <a:rPr lang="pt-BR" altLang="pt-BR" dirty="0">
                <a:solidFill>
                  <a:schemeClr val="accent3">
                    <a:lumMod val="75000"/>
                  </a:schemeClr>
                </a:solidFill>
              </a:rPr>
              <a:t>ONDE?</a:t>
            </a:r>
          </a:p>
          <a:p>
            <a:pPr lvl="1"/>
            <a:r>
              <a:rPr lang="pt-BR" altLang="pt-BR" dirty="0"/>
              <a:t>necessários?</a:t>
            </a:r>
          </a:p>
          <a:p>
            <a:endParaRPr lang="pt-BR" dirty="0"/>
          </a:p>
        </p:txBody>
      </p:sp>
      <p:pic>
        <p:nvPicPr>
          <p:cNvPr id="26626" name="Picture 2" descr="Resultado de imagem para modelo osi">
            <a:extLst>
              <a:ext uri="{FF2B5EF4-FFF2-40B4-BE49-F238E27FC236}">
                <a16:creationId xmlns:a16="http://schemas.microsoft.com/office/drawing/2014/main" id="{2481B976-1E5A-40A7-9962-E2F66100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90" y="1556792"/>
            <a:ext cx="38671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C717BF-6B2E-48E4-B1DD-03E6AEF95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68" y="5870124"/>
            <a:ext cx="936104" cy="7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Modelo OSI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0" name="Rectangle 168">
            <a:extLst>
              <a:ext uri="{FF2B5EF4-FFF2-40B4-BE49-F238E27FC236}">
                <a16:creationId xmlns:a16="http://schemas.microsoft.com/office/drawing/2014/main" id="{07F86BC2-B38C-4A15-9B88-8B8E481213BD}"/>
              </a:ext>
            </a:extLst>
          </p:cNvPr>
          <p:cNvSpPr txBox="1">
            <a:spLocks/>
          </p:cNvSpPr>
          <p:nvPr/>
        </p:nvSpPr>
        <p:spPr>
          <a:xfrm>
            <a:off x="533995" y="3548813"/>
            <a:ext cx="380523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altLang="pt-BR" sz="3200"/>
              <a:t>Encapsulamento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D70ED5F6-34FE-46B3-A063-28772DCB0AB8}"/>
              </a:ext>
            </a:extLst>
          </p:cNvPr>
          <p:cNvSpPr>
            <a:spLocks/>
          </p:cNvSpPr>
          <p:nvPr/>
        </p:nvSpPr>
        <p:spPr bwMode="auto">
          <a:xfrm>
            <a:off x="4056658" y="1983538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D52E0AD-4C1A-43D3-9BCF-77E58D30196D}"/>
              </a:ext>
            </a:extLst>
          </p:cNvPr>
          <p:cNvSpPr>
            <a:spLocks/>
          </p:cNvSpPr>
          <p:nvPr/>
        </p:nvSpPr>
        <p:spPr bwMode="auto">
          <a:xfrm>
            <a:off x="7368183" y="2782051"/>
            <a:ext cx="638175" cy="85248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97714AF-773B-4E2D-AFAB-8C13E6FB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933" y="759576"/>
            <a:ext cx="1141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accent2"/>
                </a:solidFill>
                <a:latin typeface="Comic Sans MS" panose="030F0702030302020204" pitchFamily="66" charset="0"/>
              </a:rPr>
              <a:t>origem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8149BF14-78E8-4F00-9116-2CB19EA7F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568001"/>
              </p:ext>
            </p:extLst>
          </p:nvPr>
        </p:nvGraphicFramePr>
        <p:xfrm>
          <a:off x="4337645" y="1737476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4" name="Object 9">
                        <a:extLst>
                          <a:ext uri="{FF2B5EF4-FFF2-40B4-BE49-F238E27FC236}">
                            <a16:creationId xmlns:a16="http://schemas.microsoft.com/office/drawing/2014/main" id="{8149BF14-78E8-4F00-9116-2CB19EA7F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645" y="1737476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0">
            <a:extLst>
              <a:ext uri="{FF2B5EF4-FFF2-40B4-BE49-F238E27FC236}">
                <a16:creationId xmlns:a16="http://schemas.microsoft.com/office/drawing/2014/main" id="{F8A70665-5554-4DD3-8C35-E3CFE9FCA98F}"/>
              </a:ext>
            </a:extLst>
          </p:cNvPr>
          <p:cNvSpPr>
            <a:spLocks/>
          </p:cNvSpPr>
          <p:nvPr/>
        </p:nvSpPr>
        <p:spPr bwMode="auto">
          <a:xfrm>
            <a:off x="4107458" y="1189788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FAEBC90-2D47-4F2E-886C-A04B26534DFD}"/>
              </a:ext>
            </a:extLst>
          </p:cNvPr>
          <p:cNvGrpSpPr>
            <a:grpSpLocks/>
          </p:cNvGrpSpPr>
          <p:nvPr/>
        </p:nvGrpSpPr>
        <p:grpSpPr bwMode="auto">
          <a:xfrm>
            <a:off x="7726958" y="3363076"/>
            <a:ext cx="976312" cy="277812"/>
            <a:chOff x="198" y="3765"/>
            <a:chExt cx="693" cy="287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7365701-E439-4FB1-ACD7-8AB37160B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C2A06F2-E38D-4E4A-AEC0-37437A18B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E320EE2-7D64-4D30-848D-FD0485339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C49B0981-A8BB-441F-9EF7-5E8545EF3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E24A7F5A-2C48-4657-93C5-1C22C0E91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0DB3F54B-35D0-4C92-A92F-CF9333478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0E01AF1F-28DB-4FA6-89A4-6F8D764EF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2754752F-E018-4E9A-8A4A-F3688D0630F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C7D8DD65-25A2-42BA-A19D-7B33C0950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9D7B4B1D-46C9-41F9-BE75-7BCF4F854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C5108BBD-6215-49DD-8465-84DFF2D09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8" name="Rectangle 23">
            <a:extLst>
              <a:ext uri="{FF2B5EF4-FFF2-40B4-BE49-F238E27FC236}">
                <a16:creationId xmlns:a16="http://schemas.microsoft.com/office/drawing/2014/main" id="{D52F717E-731B-4359-AC13-138B63909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495" y="1196138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FB0451B1-7CC2-4BA7-A5A7-0D1A3D32D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870" y="126757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31C401E8-BCF1-4A03-B1CF-A0C83FC89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870" y="15850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2F243135-2ABC-44C2-82C1-5E48CC5D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008" y="1234238"/>
            <a:ext cx="13954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aplicação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transporte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rede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enlace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física</a:t>
            </a: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1243CA96-20F7-4CC3-8F0A-5E6B215FA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08" y="19057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4F90FB43-37C9-47D1-B175-B7FFAF7D6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8570" y="2186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BE99EAF3-BE4D-4377-9C99-5A1F9B75C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8570" y="24629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5" name="Group 39">
            <a:extLst>
              <a:ext uri="{FF2B5EF4-FFF2-40B4-BE49-F238E27FC236}">
                <a16:creationId xmlns:a16="http://schemas.microsoft.com/office/drawing/2014/main" id="{21BEE34F-34C9-4991-9A8E-9CE5DA4418AD}"/>
              </a:ext>
            </a:extLst>
          </p:cNvPr>
          <p:cNvGrpSpPr>
            <a:grpSpLocks/>
          </p:cNvGrpSpPr>
          <p:nvPr/>
        </p:nvGrpSpPr>
        <p:grpSpPr bwMode="auto">
          <a:xfrm>
            <a:off x="1457920" y="1904163"/>
            <a:ext cx="1208088" cy="303213"/>
            <a:chOff x="501" y="1990"/>
            <a:chExt cx="761" cy="191"/>
          </a:xfrm>
        </p:grpSpPr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0AE9D4F6-9561-42B6-A725-8DAA26A0C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41">
              <a:extLst>
                <a:ext uri="{FF2B5EF4-FFF2-40B4-BE49-F238E27FC236}">
                  <a16:creationId xmlns:a16="http://schemas.microsoft.com/office/drawing/2014/main" id="{5F6AAD4E-BA74-40CD-8D97-1FFA5FF91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38" name="Rectangle 42">
              <a:extLst>
                <a:ext uri="{FF2B5EF4-FFF2-40B4-BE49-F238E27FC236}">
                  <a16:creationId xmlns:a16="http://schemas.microsoft.com/office/drawing/2014/main" id="{8E55BAEA-5369-4F3F-889E-731429BB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39" name="Rectangle 43">
              <a:extLst>
                <a:ext uri="{FF2B5EF4-FFF2-40B4-BE49-F238E27FC236}">
                  <a16:creationId xmlns:a16="http://schemas.microsoft.com/office/drawing/2014/main" id="{88BA1909-C689-4DDC-A3D1-6C9E882E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866B09F2-67FE-424F-94C9-1BA967A98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CD2E08B9-177E-4BC8-B875-22EF26FF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2" name="Text Box 5">
            <a:extLst>
              <a:ext uri="{FF2B5EF4-FFF2-40B4-BE49-F238E27FC236}">
                <a16:creationId xmlns:a16="http://schemas.microsoft.com/office/drawing/2014/main" id="{64C02CDE-4795-4A01-97C2-AE82BDE08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08" y="1532688"/>
            <a:ext cx="1077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600" u="none">
                <a:solidFill>
                  <a:srgbClr val="FF0000"/>
                </a:solidFill>
                <a:latin typeface="Comic Sans MS" panose="030F0702030302020204" pitchFamily="66" charset="0"/>
              </a:rPr>
              <a:t>segmento</a:t>
            </a:r>
            <a:endParaRPr lang="en-US" altLang="pt-BR" sz="1600" u="none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3" name="Group 178">
            <a:extLst>
              <a:ext uri="{FF2B5EF4-FFF2-40B4-BE49-F238E27FC236}">
                <a16:creationId xmlns:a16="http://schemas.microsoft.com/office/drawing/2014/main" id="{0C742454-7701-49DE-A69E-EBDB213873BE}"/>
              </a:ext>
            </a:extLst>
          </p:cNvPr>
          <p:cNvGrpSpPr>
            <a:grpSpLocks/>
          </p:cNvGrpSpPr>
          <p:nvPr/>
        </p:nvGrpSpPr>
        <p:grpSpPr bwMode="auto">
          <a:xfrm>
            <a:off x="1772245" y="1569201"/>
            <a:ext cx="301625" cy="292100"/>
            <a:chOff x="1962" y="2058"/>
            <a:chExt cx="190" cy="184"/>
          </a:xfrm>
        </p:grpSpPr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C684DD2E-9B00-44D0-9B5D-8B6B8810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8518019F-6E89-4BE8-A7E4-6DA2A164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</p:grpSp>
      <p:sp>
        <p:nvSpPr>
          <p:cNvPr id="46" name="Text Box 4">
            <a:extLst>
              <a:ext uri="{FF2B5EF4-FFF2-40B4-BE49-F238E27FC236}">
                <a16:creationId xmlns:a16="http://schemas.microsoft.com/office/drawing/2014/main" id="{3F8AA7FB-95BA-4F8B-9419-3C8199FC5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83" y="18724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600" u="none">
                <a:solidFill>
                  <a:srgbClr val="FF0000"/>
                </a:solidFill>
                <a:latin typeface="Comic Sans MS" panose="030F0702030302020204" pitchFamily="66" charset="0"/>
              </a:rPr>
              <a:t>datagrama</a:t>
            </a:r>
            <a:endParaRPr lang="en-US" altLang="pt-BR" sz="1600" u="none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19AEF4C8-7531-482E-B64B-C32A7BD1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095" y="4693401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000" u="none">
                <a:solidFill>
                  <a:schemeClr val="accent2"/>
                </a:solidFill>
                <a:latin typeface="Comic Sans MS" panose="030F0702030302020204" pitchFamily="66" charset="0"/>
              </a:rPr>
              <a:t>destino</a:t>
            </a:r>
          </a:p>
        </p:txBody>
      </p:sp>
      <p:graphicFrame>
        <p:nvGraphicFramePr>
          <p:cNvPr id="48" name="Object 55">
            <a:extLst>
              <a:ext uri="{FF2B5EF4-FFF2-40B4-BE49-F238E27FC236}">
                <a16:creationId xmlns:a16="http://schemas.microsoft.com/office/drawing/2014/main" id="{2341D119-ED80-4E77-9F61-EF1E9E414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37366"/>
              </p:ext>
            </p:extLst>
          </p:nvPr>
        </p:nvGraphicFramePr>
        <p:xfrm>
          <a:off x="3448645" y="5623676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48" name="Object 55">
                        <a:extLst>
                          <a:ext uri="{FF2B5EF4-FFF2-40B4-BE49-F238E27FC236}">
                            <a16:creationId xmlns:a16="http://schemas.microsoft.com/office/drawing/2014/main" id="{2341D119-ED80-4E77-9F61-EF1E9E414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645" y="5623676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Freeform 56">
            <a:extLst>
              <a:ext uri="{FF2B5EF4-FFF2-40B4-BE49-F238E27FC236}">
                <a16:creationId xmlns:a16="http://schemas.microsoft.com/office/drawing/2014/main" id="{1BDCAE04-F592-4B47-A48A-A47E8BC55A04}"/>
              </a:ext>
            </a:extLst>
          </p:cNvPr>
          <p:cNvSpPr>
            <a:spLocks/>
          </p:cNvSpPr>
          <p:nvPr/>
        </p:nvSpPr>
        <p:spPr bwMode="auto">
          <a:xfrm>
            <a:off x="3218458" y="5075988"/>
            <a:ext cx="360362" cy="1577975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DE109D09-7043-4478-9B47-815D31DD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495" y="5082338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1" name="Rectangle 58">
            <a:extLst>
              <a:ext uri="{FF2B5EF4-FFF2-40B4-BE49-F238E27FC236}">
                <a16:creationId xmlns:a16="http://schemas.microsoft.com/office/drawing/2014/main" id="{79539C93-0938-4656-8710-A47BC988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870" y="515377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52" name="Line 59">
            <a:extLst>
              <a:ext uri="{FF2B5EF4-FFF2-40B4-BE49-F238E27FC236}">
                <a16:creationId xmlns:a16="http://schemas.microsoft.com/office/drawing/2014/main" id="{694695CE-EFDD-4A8A-AD9F-FFA8D0D54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6870" y="54712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3" name="Text Box 60">
            <a:extLst>
              <a:ext uri="{FF2B5EF4-FFF2-40B4-BE49-F238E27FC236}">
                <a16:creationId xmlns:a16="http://schemas.microsoft.com/office/drawing/2014/main" id="{9D14AD79-1628-4FD6-85E0-3ADDA201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008" y="5120438"/>
            <a:ext cx="14208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aplicação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transporte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rede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enlace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pt-BR" sz="1800" u="none">
                <a:latin typeface="Comic Sans MS" panose="030F0702030302020204" pitchFamily="66" charset="0"/>
              </a:rPr>
              <a:t>física</a:t>
            </a:r>
          </a:p>
        </p:txBody>
      </p:sp>
      <p:sp>
        <p:nvSpPr>
          <p:cNvPr id="54" name="Line 61">
            <a:extLst>
              <a:ext uri="{FF2B5EF4-FFF2-40B4-BE49-F238E27FC236}">
                <a16:creationId xmlns:a16="http://schemas.microsoft.com/office/drawing/2014/main" id="{BF2D9326-55E7-4881-825F-5545D5181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4808" y="57919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F35E87C1-2A41-4F49-AE61-4B58528A2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570" y="6072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Line 63">
            <a:extLst>
              <a:ext uri="{FF2B5EF4-FFF2-40B4-BE49-F238E27FC236}">
                <a16:creationId xmlns:a16="http://schemas.microsoft.com/office/drawing/2014/main" id="{8748C88D-9295-458F-A9CB-C6E891D8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570" y="6349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7" name="Group 64">
            <a:extLst>
              <a:ext uri="{FF2B5EF4-FFF2-40B4-BE49-F238E27FC236}">
                <a16:creationId xmlns:a16="http://schemas.microsoft.com/office/drawing/2014/main" id="{C08458B7-0411-4ABD-9D24-3D8047EDBB25}"/>
              </a:ext>
            </a:extLst>
          </p:cNvPr>
          <p:cNvGrpSpPr>
            <a:grpSpLocks/>
          </p:cNvGrpSpPr>
          <p:nvPr/>
        </p:nvGrpSpPr>
        <p:grpSpPr bwMode="auto">
          <a:xfrm>
            <a:off x="391120" y="6063413"/>
            <a:ext cx="1479550" cy="303213"/>
            <a:chOff x="332" y="2224"/>
            <a:chExt cx="932" cy="191"/>
          </a:xfrm>
        </p:grpSpPr>
        <p:sp>
          <p:nvSpPr>
            <p:cNvPr id="58" name="Rectangle 65">
              <a:extLst>
                <a:ext uri="{FF2B5EF4-FFF2-40B4-BE49-F238E27FC236}">
                  <a16:creationId xmlns:a16="http://schemas.microsoft.com/office/drawing/2014/main" id="{F3650FA0-C4EA-4400-B48C-70B9F7415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66">
              <a:extLst>
                <a:ext uri="{FF2B5EF4-FFF2-40B4-BE49-F238E27FC236}">
                  <a16:creationId xmlns:a16="http://schemas.microsoft.com/office/drawing/2014/main" id="{32CE6880-9E73-43E8-B27D-1B2EA3A5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60" name="Rectangle 67">
              <a:extLst>
                <a:ext uri="{FF2B5EF4-FFF2-40B4-BE49-F238E27FC236}">
                  <a16:creationId xmlns:a16="http://schemas.microsoft.com/office/drawing/2014/main" id="{76999BB6-FC8A-42EB-A615-C9381364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61" name="Rectangle 68">
              <a:extLst>
                <a:ext uri="{FF2B5EF4-FFF2-40B4-BE49-F238E27FC236}">
                  <a16:creationId xmlns:a16="http://schemas.microsoft.com/office/drawing/2014/main" id="{928B2B5C-1C30-413C-ABFB-2F200A1F5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62" name="Rectangle 69">
              <a:extLst>
                <a:ext uri="{FF2B5EF4-FFF2-40B4-BE49-F238E27FC236}">
                  <a16:creationId xmlns:a16="http://schemas.microsoft.com/office/drawing/2014/main" id="{83272376-941C-4864-83F7-A431AD69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63" name="Line 70">
              <a:extLst>
                <a:ext uri="{FF2B5EF4-FFF2-40B4-BE49-F238E27FC236}">
                  <a16:creationId xmlns:a16="http://schemas.microsoft.com/office/drawing/2014/main" id="{CCEA7F96-E96F-432B-9FD4-ED66EE32F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71">
              <a:extLst>
                <a:ext uri="{FF2B5EF4-FFF2-40B4-BE49-F238E27FC236}">
                  <a16:creationId xmlns:a16="http://schemas.microsoft.com/office/drawing/2014/main" id="{D8274AA3-02CA-47CC-A2AA-4CAA31981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72">
              <a:extLst>
                <a:ext uri="{FF2B5EF4-FFF2-40B4-BE49-F238E27FC236}">
                  <a16:creationId xmlns:a16="http://schemas.microsoft.com/office/drawing/2014/main" id="{9F7D509C-BC15-4428-B25E-04E59DC51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6" name="Group 73">
            <a:extLst>
              <a:ext uri="{FF2B5EF4-FFF2-40B4-BE49-F238E27FC236}">
                <a16:creationId xmlns:a16="http://schemas.microsoft.com/office/drawing/2014/main" id="{91F40FBF-95FA-4208-B94C-7697EAD76F1C}"/>
              </a:ext>
            </a:extLst>
          </p:cNvPr>
          <p:cNvGrpSpPr>
            <a:grpSpLocks/>
          </p:cNvGrpSpPr>
          <p:nvPr/>
        </p:nvGrpSpPr>
        <p:grpSpPr bwMode="auto">
          <a:xfrm>
            <a:off x="659408" y="5764963"/>
            <a:ext cx="1208087" cy="303213"/>
            <a:chOff x="501" y="1990"/>
            <a:chExt cx="761" cy="191"/>
          </a:xfrm>
        </p:grpSpPr>
        <p:sp>
          <p:nvSpPr>
            <p:cNvPr id="67" name="Rectangle 74">
              <a:extLst>
                <a:ext uri="{FF2B5EF4-FFF2-40B4-BE49-F238E27FC236}">
                  <a16:creationId xmlns:a16="http://schemas.microsoft.com/office/drawing/2014/main" id="{A8A2126E-12BF-4845-BD5D-FAA8A575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75">
              <a:extLst>
                <a:ext uri="{FF2B5EF4-FFF2-40B4-BE49-F238E27FC236}">
                  <a16:creationId xmlns:a16="http://schemas.microsoft.com/office/drawing/2014/main" id="{A9F37B23-BECD-47DD-AC22-69543E39B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69" name="Rectangle 76">
              <a:extLst>
                <a:ext uri="{FF2B5EF4-FFF2-40B4-BE49-F238E27FC236}">
                  <a16:creationId xmlns:a16="http://schemas.microsoft.com/office/drawing/2014/main" id="{C01061A8-57EA-4B61-A1E8-342A033F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70" name="Rectangle 77">
              <a:extLst>
                <a:ext uri="{FF2B5EF4-FFF2-40B4-BE49-F238E27FC236}">
                  <a16:creationId xmlns:a16="http://schemas.microsoft.com/office/drawing/2014/main" id="{EBFB4428-8C14-4261-96E4-E688F69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71" name="Line 78">
              <a:extLst>
                <a:ext uri="{FF2B5EF4-FFF2-40B4-BE49-F238E27FC236}">
                  <a16:creationId xmlns:a16="http://schemas.microsoft.com/office/drawing/2014/main" id="{9572CD50-8F7D-4C4C-812F-0424CA52F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Line 79">
              <a:extLst>
                <a:ext uri="{FF2B5EF4-FFF2-40B4-BE49-F238E27FC236}">
                  <a16:creationId xmlns:a16="http://schemas.microsoft.com/office/drawing/2014/main" id="{1E7F0AEA-528C-4160-B206-64A511D3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3" name="Group 80">
            <a:extLst>
              <a:ext uri="{FF2B5EF4-FFF2-40B4-BE49-F238E27FC236}">
                <a16:creationId xmlns:a16="http://schemas.microsoft.com/office/drawing/2014/main" id="{E79DC105-B134-4F5B-8388-7E49B6FFE237}"/>
              </a:ext>
            </a:extLst>
          </p:cNvPr>
          <p:cNvGrpSpPr>
            <a:grpSpLocks/>
          </p:cNvGrpSpPr>
          <p:nvPr/>
        </p:nvGrpSpPr>
        <p:grpSpPr bwMode="auto">
          <a:xfrm>
            <a:off x="962620" y="5456988"/>
            <a:ext cx="890588" cy="303213"/>
            <a:chOff x="645" y="1734"/>
            <a:chExt cx="561" cy="191"/>
          </a:xfrm>
        </p:grpSpPr>
        <p:sp>
          <p:nvSpPr>
            <p:cNvPr id="74" name="Rectangle 81">
              <a:extLst>
                <a:ext uri="{FF2B5EF4-FFF2-40B4-BE49-F238E27FC236}">
                  <a16:creationId xmlns:a16="http://schemas.microsoft.com/office/drawing/2014/main" id="{A0212659-11C6-48A9-9269-BBB98EED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82">
              <a:extLst>
                <a:ext uri="{FF2B5EF4-FFF2-40B4-BE49-F238E27FC236}">
                  <a16:creationId xmlns:a16="http://schemas.microsoft.com/office/drawing/2014/main" id="{FCF7B2F3-98FD-4E79-B4E1-5E723C87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76" name="Rectangle 83">
              <a:extLst>
                <a:ext uri="{FF2B5EF4-FFF2-40B4-BE49-F238E27FC236}">
                  <a16:creationId xmlns:a16="http://schemas.microsoft.com/office/drawing/2014/main" id="{8C93E69C-418B-4786-B6E6-363AF620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77" name="Line 84">
              <a:extLst>
                <a:ext uri="{FF2B5EF4-FFF2-40B4-BE49-F238E27FC236}">
                  <a16:creationId xmlns:a16="http://schemas.microsoft.com/office/drawing/2014/main" id="{70BC7862-F851-4C23-ACA2-C89883D7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8" name="Group 85">
            <a:extLst>
              <a:ext uri="{FF2B5EF4-FFF2-40B4-BE49-F238E27FC236}">
                <a16:creationId xmlns:a16="http://schemas.microsoft.com/office/drawing/2014/main" id="{E059D361-C030-41C0-A4EE-9C935679E019}"/>
              </a:ext>
            </a:extLst>
          </p:cNvPr>
          <p:cNvGrpSpPr>
            <a:grpSpLocks/>
          </p:cNvGrpSpPr>
          <p:nvPr/>
        </p:nvGrpSpPr>
        <p:grpSpPr bwMode="auto">
          <a:xfrm>
            <a:off x="1168995" y="5145838"/>
            <a:ext cx="679450" cy="301625"/>
            <a:chOff x="780" y="1553"/>
            <a:chExt cx="428" cy="190"/>
          </a:xfrm>
        </p:grpSpPr>
        <p:sp>
          <p:nvSpPr>
            <p:cNvPr id="79" name="Rectangle 86">
              <a:extLst>
                <a:ext uri="{FF2B5EF4-FFF2-40B4-BE49-F238E27FC236}">
                  <a16:creationId xmlns:a16="http://schemas.microsoft.com/office/drawing/2014/main" id="{0F892212-101B-42BB-9099-ECB65005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0" name="Rectangle 87">
              <a:extLst>
                <a:ext uri="{FF2B5EF4-FFF2-40B4-BE49-F238E27FC236}">
                  <a16:creationId xmlns:a16="http://schemas.microsoft.com/office/drawing/2014/main" id="{1ACB8ADC-B91A-41ED-B109-21592A64A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" name="Group 88">
            <a:extLst>
              <a:ext uri="{FF2B5EF4-FFF2-40B4-BE49-F238E27FC236}">
                <a16:creationId xmlns:a16="http://schemas.microsoft.com/office/drawing/2014/main" id="{E9747B94-48FB-4D83-8100-65595E4CCA65}"/>
              </a:ext>
            </a:extLst>
          </p:cNvPr>
          <p:cNvGrpSpPr>
            <a:grpSpLocks/>
          </p:cNvGrpSpPr>
          <p:nvPr/>
        </p:nvGrpSpPr>
        <p:grpSpPr bwMode="auto">
          <a:xfrm>
            <a:off x="5880695" y="4687051"/>
            <a:ext cx="1387475" cy="1035050"/>
            <a:chOff x="3601" y="168"/>
            <a:chExt cx="874" cy="652"/>
          </a:xfrm>
        </p:grpSpPr>
        <p:sp>
          <p:nvSpPr>
            <p:cNvPr id="82" name="Rectangle 89">
              <a:extLst>
                <a:ext uri="{FF2B5EF4-FFF2-40B4-BE49-F238E27FC236}">
                  <a16:creationId xmlns:a16="http://schemas.microsoft.com/office/drawing/2014/main" id="{8F2FDD89-C94F-4331-BBD1-371F165D0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90">
              <a:extLst>
                <a:ext uri="{FF2B5EF4-FFF2-40B4-BE49-F238E27FC236}">
                  <a16:creationId xmlns:a16="http://schemas.microsoft.com/office/drawing/2014/main" id="{544C92DD-50D6-4B84-B202-236092C1F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4" name="Line 91">
              <a:extLst>
                <a:ext uri="{FF2B5EF4-FFF2-40B4-BE49-F238E27FC236}">
                  <a16:creationId xmlns:a16="http://schemas.microsoft.com/office/drawing/2014/main" id="{E5A07293-B57B-4A02-AEE3-3C2363D08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5" name="Text Box 92">
              <a:extLst>
                <a:ext uri="{FF2B5EF4-FFF2-40B4-BE49-F238E27FC236}">
                  <a16:creationId xmlns:a16="http://schemas.microsoft.com/office/drawing/2014/main" id="{8D2723C6-3EB1-41B6-9857-000D40413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rede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enlace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física</a:t>
              </a:r>
            </a:p>
          </p:txBody>
        </p:sp>
        <p:sp>
          <p:nvSpPr>
            <p:cNvPr id="86" name="Line 93">
              <a:extLst>
                <a:ext uri="{FF2B5EF4-FFF2-40B4-BE49-F238E27FC236}">
                  <a16:creationId xmlns:a16="http://schemas.microsoft.com/office/drawing/2014/main" id="{B336A7F0-DA51-4B9F-B32B-8E8C1503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7" name="Group 94">
            <a:extLst>
              <a:ext uri="{FF2B5EF4-FFF2-40B4-BE49-F238E27FC236}">
                <a16:creationId xmlns:a16="http://schemas.microsoft.com/office/drawing/2014/main" id="{81091E7F-6DE6-4DD6-84DD-7B732D583B7D}"/>
              </a:ext>
            </a:extLst>
          </p:cNvPr>
          <p:cNvGrpSpPr>
            <a:grpSpLocks/>
          </p:cNvGrpSpPr>
          <p:nvPr/>
        </p:nvGrpSpPr>
        <p:grpSpPr bwMode="auto">
          <a:xfrm>
            <a:off x="6060083" y="2807451"/>
            <a:ext cx="1387475" cy="733425"/>
            <a:chOff x="4696" y="597"/>
            <a:chExt cx="874" cy="462"/>
          </a:xfrm>
        </p:grpSpPr>
        <p:sp>
          <p:nvSpPr>
            <p:cNvPr id="88" name="Rectangle 95">
              <a:extLst>
                <a:ext uri="{FF2B5EF4-FFF2-40B4-BE49-F238E27FC236}">
                  <a16:creationId xmlns:a16="http://schemas.microsoft.com/office/drawing/2014/main" id="{9D26B92B-6CCB-4167-81C8-DF0171AC7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89" name="Rectangle 96">
              <a:extLst>
                <a:ext uri="{FF2B5EF4-FFF2-40B4-BE49-F238E27FC236}">
                  <a16:creationId xmlns:a16="http://schemas.microsoft.com/office/drawing/2014/main" id="{C3D6F292-D377-4C8A-A42C-D2AD1E25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90" name="Line 97">
              <a:extLst>
                <a:ext uri="{FF2B5EF4-FFF2-40B4-BE49-F238E27FC236}">
                  <a16:creationId xmlns:a16="http://schemas.microsoft.com/office/drawing/2014/main" id="{76D1708E-C8E3-48E7-A117-375E010D6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1" name="Text Box 98">
              <a:extLst>
                <a:ext uri="{FF2B5EF4-FFF2-40B4-BE49-F238E27FC236}">
                  <a16:creationId xmlns:a16="http://schemas.microsoft.com/office/drawing/2014/main" id="{94E067B8-A800-4070-81DD-D02B37AE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enlace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latin typeface="Comic Sans MS" panose="030F0702030302020204" pitchFamily="66" charset="0"/>
                </a:rPr>
                <a:t>física</a:t>
              </a:r>
            </a:p>
          </p:txBody>
        </p:sp>
      </p:grpSp>
      <p:sp>
        <p:nvSpPr>
          <p:cNvPr id="92" name="Freeform 99">
            <a:extLst>
              <a:ext uri="{FF2B5EF4-FFF2-40B4-BE49-F238E27FC236}">
                <a16:creationId xmlns:a16="http://schemas.microsoft.com/office/drawing/2014/main" id="{C825856C-3AE8-4A4C-8357-1214025D2209}"/>
              </a:ext>
            </a:extLst>
          </p:cNvPr>
          <p:cNvSpPr>
            <a:spLocks/>
          </p:cNvSpPr>
          <p:nvPr/>
        </p:nvSpPr>
        <p:spPr bwMode="auto">
          <a:xfrm>
            <a:off x="7217370" y="4691813"/>
            <a:ext cx="655638" cy="1135063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93" name="Group 100">
            <a:extLst>
              <a:ext uri="{FF2B5EF4-FFF2-40B4-BE49-F238E27FC236}">
                <a16:creationId xmlns:a16="http://schemas.microsoft.com/office/drawing/2014/main" id="{D590635E-992D-4CE1-9896-DB3CAC8A2457}"/>
              </a:ext>
            </a:extLst>
          </p:cNvPr>
          <p:cNvGrpSpPr>
            <a:grpSpLocks/>
          </p:cNvGrpSpPr>
          <p:nvPr/>
        </p:nvGrpSpPr>
        <p:grpSpPr bwMode="auto">
          <a:xfrm>
            <a:off x="7820620" y="5518901"/>
            <a:ext cx="766763" cy="433387"/>
            <a:chOff x="3600" y="219"/>
            <a:chExt cx="360" cy="175"/>
          </a:xfrm>
        </p:grpSpPr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CE6E496F-73F4-4D93-B6D7-C862141FF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95" name="Line 102">
              <a:extLst>
                <a:ext uri="{FF2B5EF4-FFF2-40B4-BE49-F238E27FC236}">
                  <a16:creationId xmlns:a16="http://schemas.microsoft.com/office/drawing/2014/main" id="{34705A6A-4100-47E5-ACFB-C33FEA6E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6" name="Line 103">
              <a:extLst>
                <a:ext uri="{FF2B5EF4-FFF2-40B4-BE49-F238E27FC236}">
                  <a16:creationId xmlns:a16="http://schemas.microsoft.com/office/drawing/2014/main" id="{CD995F3F-1660-4723-BE45-DD06B54D0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7" name="Rectangle 104">
              <a:extLst>
                <a:ext uri="{FF2B5EF4-FFF2-40B4-BE49-F238E27FC236}">
                  <a16:creationId xmlns:a16="http://schemas.microsoft.com/office/drawing/2014/main" id="{D82E3378-3DCA-4EC1-BBE2-79BD161B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98" name="Oval 105">
              <a:extLst>
                <a:ext uri="{FF2B5EF4-FFF2-40B4-BE49-F238E27FC236}">
                  <a16:creationId xmlns:a16="http://schemas.microsoft.com/office/drawing/2014/main" id="{240C4539-16DD-4CB1-9B22-DF9C855FB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99" name="Group 106">
              <a:extLst>
                <a:ext uri="{FF2B5EF4-FFF2-40B4-BE49-F238E27FC236}">
                  <a16:creationId xmlns:a16="http://schemas.microsoft.com/office/drawing/2014/main" id="{09CE34A8-63BB-4694-AE54-31BBA0B96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" name="Line 107">
                <a:extLst>
                  <a:ext uri="{FF2B5EF4-FFF2-40B4-BE49-F238E27FC236}">
                    <a16:creationId xmlns:a16="http://schemas.microsoft.com/office/drawing/2014/main" id="{5A04839D-4D68-4464-AF2D-C9ED5C312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5" name="Line 108">
                <a:extLst>
                  <a:ext uri="{FF2B5EF4-FFF2-40B4-BE49-F238E27FC236}">
                    <a16:creationId xmlns:a16="http://schemas.microsoft.com/office/drawing/2014/main" id="{8E8D14BE-22AA-477D-85FA-2A90C3D09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6" name="Line 109">
                <a:extLst>
                  <a:ext uri="{FF2B5EF4-FFF2-40B4-BE49-F238E27FC236}">
                    <a16:creationId xmlns:a16="http://schemas.microsoft.com/office/drawing/2014/main" id="{C633A676-039C-41F8-9F05-E41655EE3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0" name="Group 110">
              <a:extLst>
                <a:ext uri="{FF2B5EF4-FFF2-40B4-BE49-F238E27FC236}">
                  <a16:creationId xmlns:a16="http://schemas.microsoft.com/office/drawing/2014/main" id="{294C0240-8E64-48C0-B365-C86265465D3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1" name="Line 111">
                <a:extLst>
                  <a:ext uri="{FF2B5EF4-FFF2-40B4-BE49-F238E27FC236}">
                    <a16:creationId xmlns:a16="http://schemas.microsoft.com/office/drawing/2014/main" id="{730EB98B-18CE-4D6D-A4A4-DDC75311B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" name="Line 112">
                <a:extLst>
                  <a:ext uri="{FF2B5EF4-FFF2-40B4-BE49-F238E27FC236}">
                    <a16:creationId xmlns:a16="http://schemas.microsoft.com/office/drawing/2014/main" id="{2CBFFDE6-B5B4-42FE-8A74-C952EFD41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" name="Line 113">
                <a:extLst>
                  <a:ext uri="{FF2B5EF4-FFF2-40B4-BE49-F238E27FC236}">
                    <a16:creationId xmlns:a16="http://schemas.microsoft.com/office/drawing/2014/main" id="{AB3D410A-6022-49DC-9E92-BB34B4093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7" name="Freeform 114">
            <a:extLst>
              <a:ext uri="{FF2B5EF4-FFF2-40B4-BE49-F238E27FC236}">
                <a16:creationId xmlns:a16="http://schemas.microsoft.com/office/drawing/2014/main" id="{4456417A-C81A-44BB-B8EE-B957F3344E9A}"/>
              </a:ext>
            </a:extLst>
          </p:cNvPr>
          <p:cNvSpPr>
            <a:spLocks/>
          </p:cNvSpPr>
          <p:nvPr/>
        </p:nvSpPr>
        <p:spPr bwMode="auto">
          <a:xfrm>
            <a:off x="2067520" y="1069138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8" name="Group 115">
            <a:extLst>
              <a:ext uri="{FF2B5EF4-FFF2-40B4-BE49-F238E27FC236}">
                <a16:creationId xmlns:a16="http://schemas.microsoft.com/office/drawing/2014/main" id="{40816E26-2CE1-42F7-909F-F71ADABE5767}"/>
              </a:ext>
            </a:extLst>
          </p:cNvPr>
          <p:cNvGrpSpPr>
            <a:grpSpLocks/>
          </p:cNvGrpSpPr>
          <p:nvPr/>
        </p:nvGrpSpPr>
        <p:grpSpPr bwMode="auto">
          <a:xfrm>
            <a:off x="4477345" y="5082338"/>
            <a:ext cx="1479550" cy="303213"/>
            <a:chOff x="332" y="2224"/>
            <a:chExt cx="932" cy="191"/>
          </a:xfrm>
        </p:grpSpPr>
        <p:sp>
          <p:nvSpPr>
            <p:cNvPr id="109" name="Rectangle 116">
              <a:extLst>
                <a:ext uri="{FF2B5EF4-FFF2-40B4-BE49-F238E27FC236}">
                  <a16:creationId xmlns:a16="http://schemas.microsoft.com/office/drawing/2014/main" id="{C5EF11E5-8A77-4CD3-86AB-41BD97AAD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10" name="Rectangle 117">
              <a:extLst>
                <a:ext uri="{FF2B5EF4-FFF2-40B4-BE49-F238E27FC236}">
                  <a16:creationId xmlns:a16="http://schemas.microsoft.com/office/drawing/2014/main" id="{4EA4CE99-4F93-4D09-8EA0-3C45E5346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111" name="Rectangle 118">
              <a:extLst>
                <a:ext uri="{FF2B5EF4-FFF2-40B4-BE49-F238E27FC236}">
                  <a16:creationId xmlns:a16="http://schemas.microsoft.com/office/drawing/2014/main" id="{5C36AAC3-FA9D-42C6-A525-B0EE012A6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12" name="Rectangle 119">
              <a:extLst>
                <a:ext uri="{FF2B5EF4-FFF2-40B4-BE49-F238E27FC236}">
                  <a16:creationId xmlns:a16="http://schemas.microsoft.com/office/drawing/2014/main" id="{79F14CD4-8217-4DCC-8CCC-2A6AFC2DA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113" name="Rectangle 120">
              <a:extLst>
                <a:ext uri="{FF2B5EF4-FFF2-40B4-BE49-F238E27FC236}">
                  <a16:creationId xmlns:a16="http://schemas.microsoft.com/office/drawing/2014/main" id="{68EAD6C0-BA77-46F0-900C-14129A62C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114" name="Line 121">
              <a:extLst>
                <a:ext uri="{FF2B5EF4-FFF2-40B4-BE49-F238E27FC236}">
                  <a16:creationId xmlns:a16="http://schemas.microsoft.com/office/drawing/2014/main" id="{0FBD41CE-F5D8-45E1-8C05-86F22959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122">
              <a:extLst>
                <a:ext uri="{FF2B5EF4-FFF2-40B4-BE49-F238E27FC236}">
                  <a16:creationId xmlns:a16="http://schemas.microsoft.com/office/drawing/2014/main" id="{0655DC35-2FB4-446E-93F9-3ABB96AE1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Line 123">
              <a:extLst>
                <a:ext uri="{FF2B5EF4-FFF2-40B4-BE49-F238E27FC236}">
                  <a16:creationId xmlns:a16="http://schemas.microsoft.com/office/drawing/2014/main" id="{D853C5D1-B4C9-4A2F-A45F-08BAAC183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7" name="Group 124">
            <a:extLst>
              <a:ext uri="{FF2B5EF4-FFF2-40B4-BE49-F238E27FC236}">
                <a16:creationId xmlns:a16="http://schemas.microsoft.com/office/drawing/2014/main" id="{35778709-0B74-4EE7-98F7-F02FF3AB8D08}"/>
              </a:ext>
            </a:extLst>
          </p:cNvPr>
          <p:cNvGrpSpPr>
            <a:grpSpLocks/>
          </p:cNvGrpSpPr>
          <p:nvPr/>
        </p:nvGrpSpPr>
        <p:grpSpPr bwMode="auto">
          <a:xfrm>
            <a:off x="4736108" y="4775951"/>
            <a:ext cx="1208087" cy="303212"/>
            <a:chOff x="501" y="1990"/>
            <a:chExt cx="761" cy="191"/>
          </a:xfrm>
        </p:grpSpPr>
        <p:sp>
          <p:nvSpPr>
            <p:cNvPr id="118" name="Rectangle 125">
              <a:extLst>
                <a:ext uri="{FF2B5EF4-FFF2-40B4-BE49-F238E27FC236}">
                  <a16:creationId xmlns:a16="http://schemas.microsoft.com/office/drawing/2014/main" id="{59421BB1-3DD8-41B1-AEA6-69D941B6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19" name="Rectangle 126">
              <a:extLst>
                <a:ext uri="{FF2B5EF4-FFF2-40B4-BE49-F238E27FC236}">
                  <a16:creationId xmlns:a16="http://schemas.microsoft.com/office/drawing/2014/main" id="{FEFDC45B-9B9C-4AED-8E64-BD76EE64F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120" name="Rectangle 127">
              <a:extLst>
                <a:ext uri="{FF2B5EF4-FFF2-40B4-BE49-F238E27FC236}">
                  <a16:creationId xmlns:a16="http://schemas.microsoft.com/office/drawing/2014/main" id="{6CB965F9-BD69-43F5-8C3D-D82D5BC1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1" name="Rectangle 128">
              <a:extLst>
                <a:ext uri="{FF2B5EF4-FFF2-40B4-BE49-F238E27FC236}">
                  <a16:creationId xmlns:a16="http://schemas.microsoft.com/office/drawing/2014/main" id="{DA69E568-E182-4FFF-A94B-51A83C4D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122" name="Line 129">
              <a:extLst>
                <a:ext uri="{FF2B5EF4-FFF2-40B4-BE49-F238E27FC236}">
                  <a16:creationId xmlns:a16="http://schemas.microsoft.com/office/drawing/2014/main" id="{F50525C6-D9D7-4695-A1AC-6E3A83FB7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130">
              <a:extLst>
                <a:ext uri="{FF2B5EF4-FFF2-40B4-BE49-F238E27FC236}">
                  <a16:creationId xmlns:a16="http://schemas.microsoft.com/office/drawing/2014/main" id="{D1D4AF58-AB2E-4726-8BE9-9013060CB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4" name="Group 140">
            <a:extLst>
              <a:ext uri="{FF2B5EF4-FFF2-40B4-BE49-F238E27FC236}">
                <a16:creationId xmlns:a16="http://schemas.microsoft.com/office/drawing/2014/main" id="{4ECB9200-9EA4-46B4-BB03-DD78F77A6232}"/>
              </a:ext>
            </a:extLst>
          </p:cNvPr>
          <p:cNvGrpSpPr>
            <a:grpSpLocks/>
          </p:cNvGrpSpPr>
          <p:nvPr/>
        </p:nvGrpSpPr>
        <p:grpSpPr bwMode="auto">
          <a:xfrm>
            <a:off x="7507883" y="5142663"/>
            <a:ext cx="1208087" cy="303213"/>
            <a:chOff x="501" y="1990"/>
            <a:chExt cx="761" cy="191"/>
          </a:xfrm>
        </p:grpSpPr>
        <p:sp>
          <p:nvSpPr>
            <p:cNvPr id="125" name="Rectangle 141">
              <a:extLst>
                <a:ext uri="{FF2B5EF4-FFF2-40B4-BE49-F238E27FC236}">
                  <a16:creationId xmlns:a16="http://schemas.microsoft.com/office/drawing/2014/main" id="{BAE43CAC-66BC-4BF8-800B-A3FF9D86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26" name="Rectangle 142">
              <a:extLst>
                <a:ext uri="{FF2B5EF4-FFF2-40B4-BE49-F238E27FC236}">
                  <a16:creationId xmlns:a16="http://schemas.microsoft.com/office/drawing/2014/main" id="{E72AAA4A-973D-4D49-8EBB-D197CCA1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127" name="Rectangle 143">
              <a:extLst>
                <a:ext uri="{FF2B5EF4-FFF2-40B4-BE49-F238E27FC236}">
                  <a16:creationId xmlns:a16="http://schemas.microsoft.com/office/drawing/2014/main" id="{76A8AC67-CCA4-4021-BBB4-F44C7FB4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8" name="Rectangle 144">
              <a:extLst>
                <a:ext uri="{FF2B5EF4-FFF2-40B4-BE49-F238E27FC236}">
                  <a16:creationId xmlns:a16="http://schemas.microsoft.com/office/drawing/2014/main" id="{C9D0D6A5-00FD-4E37-8840-CFF0E50EE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129" name="Line 145">
              <a:extLst>
                <a:ext uri="{FF2B5EF4-FFF2-40B4-BE49-F238E27FC236}">
                  <a16:creationId xmlns:a16="http://schemas.microsoft.com/office/drawing/2014/main" id="{276B4AEA-ED5D-4EAE-9FB1-A1F2DFCA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Line 146">
              <a:extLst>
                <a:ext uri="{FF2B5EF4-FFF2-40B4-BE49-F238E27FC236}">
                  <a16:creationId xmlns:a16="http://schemas.microsoft.com/office/drawing/2014/main" id="{2B271F79-31C9-4D8D-9C74-C9F04C0B7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1" name="Group 156">
            <a:extLst>
              <a:ext uri="{FF2B5EF4-FFF2-40B4-BE49-F238E27FC236}">
                <a16:creationId xmlns:a16="http://schemas.microsoft.com/office/drawing/2014/main" id="{AB1BEFDC-1855-4065-BF5C-D838D3C6289C}"/>
              </a:ext>
            </a:extLst>
          </p:cNvPr>
          <p:cNvGrpSpPr>
            <a:grpSpLocks/>
          </p:cNvGrpSpPr>
          <p:nvPr/>
        </p:nvGrpSpPr>
        <p:grpSpPr bwMode="auto">
          <a:xfrm>
            <a:off x="1176933" y="2201026"/>
            <a:ext cx="1479550" cy="303212"/>
            <a:chOff x="332" y="2224"/>
            <a:chExt cx="932" cy="191"/>
          </a:xfrm>
        </p:grpSpPr>
        <p:sp>
          <p:nvSpPr>
            <p:cNvPr id="132" name="Rectangle 157">
              <a:extLst>
                <a:ext uri="{FF2B5EF4-FFF2-40B4-BE49-F238E27FC236}">
                  <a16:creationId xmlns:a16="http://schemas.microsoft.com/office/drawing/2014/main" id="{B4BD4FAA-6A29-4885-A7D8-6E225C37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33" name="Rectangle 158">
              <a:extLst>
                <a:ext uri="{FF2B5EF4-FFF2-40B4-BE49-F238E27FC236}">
                  <a16:creationId xmlns:a16="http://schemas.microsoft.com/office/drawing/2014/main" id="{5DA13BA9-13FA-44E4-9E5A-23DAFC2DB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134" name="Rectangle 159">
              <a:extLst>
                <a:ext uri="{FF2B5EF4-FFF2-40B4-BE49-F238E27FC236}">
                  <a16:creationId xmlns:a16="http://schemas.microsoft.com/office/drawing/2014/main" id="{C74B09F1-4EAA-408B-B911-48C05C66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35" name="Rectangle 160">
              <a:extLst>
                <a:ext uri="{FF2B5EF4-FFF2-40B4-BE49-F238E27FC236}">
                  <a16:creationId xmlns:a16="http://schemas.microsoft.com/office/drawing/2014/main" id="{07548912-E1E1-4B5B-860D-506054132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l</a:t>
              </a:r>
            </a:p>
          </p:txBody>
        </p:sp>
        <p:sp>
          <p:nvSpPr>
            <p:cNvPr id="136" name="Rectangle 161">
              <a:extLst>
                <a:ext uri="{FF2B5EF4-FFF2-40B4-BE49-F238E27FC236}">
                  <a16:creationId xmlns:a16="http://schemas.microsoft.com/office/drawing/2014/main" id="{95717538-DAA9-4B97-A9D6-11F781D2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  <p:sp>
          <p:nvSpPr>
            <p:cNvPr id="137" name="Line 162">
              <a:extLst>
                <a:ext uri="{FF2B5EF4-FFF2-40B4-BE49-F238E27FC236}">
                  <a16:creationId xmlns:a16="http://schemas.microsoft.com/office/drawing/2014/main" id="{5830FADC-3CB4-486C-9F4A-B8248AD4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163">
              <a:extLst>
                <a:ext uri="{FF2B5EF4-FFF2-40B4-BE49-F238E27FC236}">
                  <a16:creationId xmlns:a16="http://schemas.microsoft.com/office/drawing/2014/main" id="{DFD1F181-FF0A-41CF-9DFC-D33FEEA8B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164">
              <a:extLst>
                <a:ext uri="{FF2B5EF4-FFF2-40B4-BE49-F238E27FC236}">
                  <a16:creationId xmlns:a16="http://schemas.microsoft.com/office/drawing/2014/main" id="{3AF76B8C-322E-4552-A3D9-9F0691600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0" name="Text Box 166">
            <a:extLst>
              <a:ext uri="{FF2B5EF4-FFF2-40B4-BE49-F238E27FC236}">
                <a16:creationId xmlns:a16="http://schemas.microsoft.com/office/drawing/2014/main" id="{AC249E3D-2D8D-439D-B057-1214B0866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695" y="5947526"/>
            <a:ext cx="1497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mic Sans MS" panose="030F0702030302020204" pitchFamily="66" charset="0"/>
              </a:rPr>
              <a:t>roteador</a:t>
            </a:r>
          </a:p>
        </p:txBody>
      </p:sp>
      <p:sp>
        <p:nvSpPr>
          <p:cNvPr id="141" name="Text Box 167">
            <a:extLst>
              <a:ext uri="{FF2B5EF4-FFF2-40B4-BE49-F238E27FC236}">
                <a16:creationId xmlns:a16="http://schemas.microsoft.com/office/drawing/2014/main" id="{6398A007-6FA2-4833-9947-4A87CBC57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670" y="3634538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b="1" u="none">
                <a:latin typeface="Comic Sans MS" panose="030F0702030302020204" pitchFamily="66" charset="0"/>
              </a:rPr>
              <a:t>comutador</a:t>
            </a:r>
          </a:p>
        </p:txBody>
      </p:sp>
      <p:sp>
        <p:nvSpPr>
          <p:cNvPr id="142" name="Text Box 174">
            <a:extLst>
              <a:ext uri="{FF2B5EF4-FFF2-40B4-BE49-F238E27FC236}">
                <a16:creationId xmlns:a16="http://schemas.microsoft.com/office/drawing/2014/main" id="{7F724202-7CBA-44B7-8D7C-05F2166D1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983" y="1227888"/>
            <a:ext cx="1138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600" u="none">
                <a:solidFill>
                  <a:srgbClr val="FF0000"/>
                </a:solidFill>
                <a:latin typeface="Comic Sans MS" panose="030F0702030302020204" pitchFamily="66" charset="0"/>
              </a:rPr>
              <a:t>mensagem</a:t>
            </a:r>
            <a:endParaRPr lang="en-US" altLang="pt-BR" sz="1600" u="none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3" name="Group 175">
            <a:extLst>
              <a:ext uri="{FF2B5EF4-FFF2-40B4-BE49-F238E27FC236}">
                <a16:creationId xmlns:a16="http://schemas.microsoft.com/office/drawing/2014/main" id="{092368A6-5482-472D-87EF-BC4012C17946}"/>
              </a:ext>
            </a:extLst>
          </p:cNvPr>
          <p:cNvGrpSpPr>
            <a:grpSpLocks/>
          </p:cNvGrpSpPr>
          <p:nvPr/>
        </p:nvGrpSpPr>
        <p:grpSpPr bwMode="auto">
          <a:xfrm>
            <a:off x="2002433" y="1254876"/>
            <a:ext cx="679450" cy="301625"/>
            <a:chOff x="780" y="1553"/>
            <a:chExt cx="428" cy="190"/>
          </a:xfrm>
        </p:grpSpPr>
        <p:sp>
          <p:nvSpPr>
            <p:cNvPr id="144" name="Rectangle 176">
              <a:extLst>
                <a:ext uri="{FF2B5EF4-FFF2-40B4-BE49-F238E27FC236}">
                  <a16:creationId xmlns:a16="http://schemas.microsoft.com/office/drawing/2014/main" id="{EF099843-F30A-4B7C-B66A-21BEDCEB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177">
              <a:extLst>
                <a:ext uri="{FF2B5EF4-FFF2-40B4-BE49-F238E27FC236}">
                  <a16:creationId xmlns:a16="http://schemas.microsoft.com/office/drawing/2014/main" id="{B8186DD5-E677-4499-AF5D-94136FE1D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M</a:t>
              </a:r>
              <a:endParaRPr lang="en-US" altLang="pt-BR" sz="1400" u="none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6" name="Group 185">
            <a:extLst>
              <a:ext uri="{FF2B5EF4-FFF2-40B4-BE49-F238E27FC236}">
                <a16:creationId xmlns:a16="http://schemas.microsoft.com/office/drawing/2014/main" id="{AC96D70F-2EA2-4B91-9046-BBBF86720697}"/>
              </a:ext>
            </a:extLst>
          </p:cNvPr>
          <p:cNvGrpSpPr>
            <a:grpSpLocks/>
          </p:cNvGrpSpPr>
          <p:nvPr/>
        </p:nvGrpSpPr>
        <p:grpSpPr bwMode="auto">
          <a:xfrm>
            <a:off x="1767483" y="1575551"/>
            <a:ext cx="903287" cy="301625"/>
            <a:chOff x="1851" y="2046"/>
            <a:chExt cx="569" cy="190"/>
          </a:xfrm>
        </p:grpSpPr>
        <p:grpSp>
          <p:nvGrpSpPr>
            <p:cNvPr id="147" name="Group 179">
              <a:extLst>
                <a:ext uri="{FF2B5EF4-FFF2-40B4-BE49-F238E27FC236}">
                  <a16:creationId xmlns:a16="http://schemas.microsoft.com/office/drawing/2014/main" id="{F32500CC-BB58-4265-84AA-41A4070D5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51" name="Rectangle 180">
                <a:extLst>
                  <a:ext uri="{FF2B5EF4-FFF2-40B4-BE49-F238E27FC236}">
                    <a16:creationId xmlns:a16="http://schemas.microsoft.com/office/drawing/2014/main" id="{D55407D5-3A1D-44DD-9649-680BC4A20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Rectangle 181">
                <a:extLst>
                  <a:ext uri="{FF2B5EF4-FFF2-40B4-BE49-F238E27FC236}">
                    <a16:creationId xmlns:a16="http://schemas.microsoft.com/office/drawing/2014/main" id="{DEFF57C1-A28C-466C-8643-C3B95CE6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400" u="none">
                    <a:latin typeface="Comic Sans MS" panose="030F0702030302020204" pitchFamily="66" charset="0"/>
                  </a:rPr>
                  <a:t>H</a:t>
                </a:r>
                <a:r>
                  <a:rPr lang="en-US" altLang="pt-BR" sz="1800" u="none" baseline="-25000">
                    <a:latin typeface="Comic Sans MS" panose="030F0702030302020204" pitchFamily="66" charset="0"/>
                  </a:rPr>
                  <a:t>t</a:t>
                </a:r>
              </a:p>
            </p:txBody>
          </p:sp>
        </p:grpSp>
        <p:grpSp>
          <p:nvGrpSpPr>
            <p:cNvPr id="148" name="Group 182">
              <a:extLst>
                <a:ext uri="{FF2B5EF4-FFF2-40B4-BE49-F238E27FC236}">
                  <a16:creationId xmlns:a16="http://schemas.microsoft.com/office/drawing/2014/main" id="{F796BF75-45A7-4344-8223-91F1247F5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9" name="Rectangle 183">
                <a:extLst>
                  <a:ext uri="{FF2B5EF4-FFF2-40B4-BE49-F238E27FC236}">
                    <a16:creationId xmlns:a16="http://schemas.microsoft.com/office/drawing/2014/main" id="{F2717ABA-6AD1-4918-895D-F624C7B52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Rectangle 184">
                <a:extLst>
                  <a:ext uri="{FF2B5EF4-FFF2-40B4-BE49-F238E27FC236}">
                    <a16:creationId xmlns:a16="http://schemas.microsoft.com/office/drawing/2014/main" id="{7FF2197C-BAF8-45FE-9C33-9738291B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pt-BR" sz="1400" u="none">
                    <a:latin typeface="Comic Sans MS" panose="030F0702030302020204" pitchFamily="66" charset="0"/>
                  </a:rPr>
                  <a:t>M</a:t>
                </a:r>
                <a:endParaRPr lang="en-US" altLang="pt-BR" sz="1400" u="none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3" name="Group 187">
            <a:extLst>
              <a:ext uri="{FF2B5EF4-FFF2-40B4-BE49-F238E27FC236}">
                <a16:creationId xmlns:a16="http://schemas.microsoft.com/office/drawing/2014/main" id="{709FAFAE-95CC-4F46-AA64-CBE44BDAF71F}"/>
              </a:ext>
            </a:extLst>
          </p:cNvPr>
          <p:cNvGrpSpPr>
            <a:grpSpLocks/>
          </p:cNvGrpSpPr>
          <p:nvPr/>
        </p:nvGrpSpPr>
        <p:grpSpPr bwMode="auto">
          <a:xfrm>
            <a:off x="1473795" y="1899401"/>
            <a:ext cx="301625" cy="292100"/>
            <a:chOff x="1962" y="2058"/>
            <a:chExt cx="190" cy="184"/>
          </a:xfrm>
        </p:grpSpPr>
        <p:sp>
          <p:nvSpPr>
            <p:cNvPr id="154" name="Rectangle 188">
              <a:extLst>
                <a:ext uri="{FF2B5EF4-FFF2-40B4-BE49-F238E27FC236}">
                  <a16:creationId xmlns:a16="http://schemas.microsoft.com/office/drawing/2014/main" id="{3F0A2387-6B32-4CAC-8A3E-DAFAC53B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55" name="Rectangle 189">
              <a:extLst>
                <a:ext uri="{FF2B5EF4-FFF2-40B4-BE49-F238E27FC236}">
                  <a16:creationId xmlns:a16="http://schemas.microsoft.com/office/drawing/2014/main" id="{642D707B-8758-4D5F-A5CC-77F432DD6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400" u="none">
                  <a:latin typeface="Comic Sans MS" panose="030F0702030302020204" pitchFamily="66" charset="0"/>
                </a:rPr>
                <a:t>H</a:t>
              </a:r>
              <a:r>
                <a:rPr lang="en-US" altLang="pt-BR" sz="1800" u="none" baseline="-25000">
                  <a:latin typeface="Comic Sans MS" panose="030F0702030302020204" pitchFamily="66" charset="0"/>
                </a:rPr>
                <a:t>n</a:t>
              </a:r>
            </a:p>
          </p:txBody>
        </p:sp>
      </p:grpSp>
      <p:sp>
        <p:nvSpPr>
          <p:cNvPr id="156" name="Text Box 7">
            <a:extLst>
              <a:ext uri="{FF2B5EF4-FFF2-40B4-BE49-F238E27FC236}">
                <a16:creationId xmlns:a16="http://schemas.microsoft.com/office/drawing/2014/main" id="{6A370097-29BC-4C34-A290-AC908D10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83" y="2178801"/>
            <a:ext cx="82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1600" u="none">
                <a:solidFill>
                  <a:srgbClr val="FF0000"/>
                </a:solidFill>
                <a:latin typeface="Comic Sans MS" panose="030F0702030302020204" pitchFamily="66" charset="0"/>
              </a:rPr>
              <a:t>quadro</a:t>
            </a:r>
            <a:endParaRPr lang="en-US" altLang="pt-BR" sz="1600" u="none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2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37 L 3.61111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926 L -4.72222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2.77778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1.38889E-6 0.13889 L 0.40295 0.13889 L 0.40295 0.09885 L 0.57153 0.10093 L 0.57153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6" grpId="0"/>
      <p:bldP spid="46" grpId="1"/>
      <p:bldP spid="142" grpId="0"/>
      <p:bldP spid="156" grpId="0"/>
      <p:bldP spid="15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41F03214-17A4-4BE9-96B4-71BCDF18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4F940-C9A8-40CD-BD47-A2CF3FB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3405141"/>
            <a:ext cx="8229600" cy="2448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/>
              <a:t>OBRIGADO PELA ATENÇÃO!</a:t>
            </a:r>
          </a:p>
        </p:txBody>
      </p:sp>
      <p:pic>
        <p:nvPicPr>
          <p:cNvPr id="11" name="Picture 4" descr="Resultado de imagem para logo ifce sem fundo">
            <a:extLst>
              <a:ext uri="{FF2B5EF4-FFF2-40B4-BE49-F238E27FC236}">
                <a16:creationId xmlns:a16="http://schemas.microsoft.com/office/drawing/2014/main" id="{DB4DEC48-40F3-46BC-BC43-66AA753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222" l="27148" r="74570">
                        <a14:foregroundMark x1="37113" y1="46693" x2="37113" y2="46693"/>
                        <a14:foregroundMark x1="54296" y1="46693" x2="54296" y2="46693"/>
                        <a14:foregroundMark x1="64948" y1="46693" x2="64948" y2="46693"/>
                        <a14:foregroundMark x1="64261" y1="15953" x2="64261" y2="15953"/>
                        <a14:foregroundMark x1="47766" y1="58755" x2="47766" y2="58755"/>
                        <a14:foregroundMark x1="35395" y1="59922" x2="35395" y2="59922"/>
                        <a14:foregroundMark x1="34708" y1="71984" x2="34708" y2="71984"/>
                        <a14:foregroundMark x1="34708" y1="72763" x2="69072" y2="72763"/>
                        <a14:foregroundMark x1="30584" y1="84047" x2="65979" y2="82101"/>
                        <a14:foregroundMark x1="31959" y1="91440" x2="59450" y2="89883"/>
                        <a14:foregroundMark x1="30928" y1="68093" x2="30928" y2="94553"/>
                        <a14:foregroundMark x1="67354" y1="80545" x2="61512" y2="91440"/>
                        <a14:foregroundMark x1="29553" y1="67315" x2="29553" y2="76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90" y="1017104"/>
            <a:ext cx="2271876" cy="2022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8ADB2D53-1609-4350-B81F-D5C98965FD15}"/>
              </a:ext>
            </a:extLst>
          </p:cNvPr>
          <p:cNvSpPr/>
          <p:nvPr/>
        </p:nvSpPr>
        <p:spPr>
          <a:xfrm>
            <a:off x="3743861" y="620688"/>
            <a:ext cx="2608134" cy="2631135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Revisão de comunicação de dados;</a:t>
            </a:r>
          </a:p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Introdução a redes de computadores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O que é a Internet?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A periferia da Internet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Hospedeiros;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Meios físicos;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Redes de Acesso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DSL;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Cabo;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FTTH;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Discado;</a:t>
            </a:r>
          </a:p>
          <a:p>
            <a:pPr marL="1328166" lvl="3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400" b="1" dirty="0"/>
              <a:t>Satélite.</a:t>
            </a:r>
          </a:p>
          <a:p>
            <a:pPr marL="813816" lvl="3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400" b="1" dirty="0"/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pt-BR" sz="1800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Aulas passadas:</a:t>
            </a:r>
            <a:endParaRPr lang="pt-BR" sz="3600" b="1" dirty="0"/>
          </a:p>
        </p:txBody>
      </p:sp>
      <p:pic>
        <p:nvPicPr>
          <p:cNvPr id="7" name="Picture 2" descr="Resultado de imagem para ok icon">
            <a:extLst>
              <a:ext uri="{FF2B5EF4-FFF2-40B4-BE49-F238E27FC236}">
                <a16:creationId xmlns:a16="http://schemas.microsoft.com/office/drawing/2014/main" id="{F0D8825E-D0FB-4E1B-8FE0-7A4A85F0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358751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ok icon">
            <a:extLst>
              <a:ext uri="{FF2B5EF4-FFF2-40B4-BE49-F238E27FC236}">
                <a16:creationId xmlns:a16="http://schemas.microsoft.com/office/drawing/2014/main" id="{B47F4233-BBAB-4E4B-AA54-95A00BE1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06" y="2492896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ok icon">
            <a:extLst>
              <a:ext uri="{FF2B5EF4-FFF2-40B4-BE49-F238E27FC236}">
                <a16:creationId xmlns:a16="http://schemas.microsoft.com/office/drawing/2014/main" id="{DE3F23B6-197B-44D1-9D6A-50665621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29000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ok icon">
            <a:extLst>
              <a:ext uri="{FF2B5EF4-FFF2-40B4-BE49-F238E27FC236}">
                <a16:creationId xmlns:a16="http://schemas.microsoft.com/office/drawing/2014/main" id="{100494C6-36EF-4031-BAEA-301E5F29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883283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ok icon">
            <a:extLst>
              <a:ext uri="{FF2B5EF4-FFF2-40B4-BE49-F238E27FC236}">
                <a16:creationId xmlns:a16="http://schemas.microsoft.com/office/drawing/2014/main" id="{4AA1742B-FD7F-410A-A6BF-D98B4EA5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37566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8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Introdução a redes de computadores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O núcleo da rede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Comutação de circuitos e comutação de pacotes;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 err="1"/>
              <a:t>ISPs</a:t>
            </a:r>
            <a:r>
              <a:rPr lang="pt-BR" sz="1800" b="1" dirty="0"/>
              <a:t> e </a:t>
            </a:r>
            <a:r>
              <a:rPr lang="pt-BR" sz="1800" b="1" dirty="0" err="1"/>
              <a:t>backbones</a:t>
            </a:r>
            <a:r>
              <a:rPr lang="pt-BR" sz="1800" b="1" dirty="0"/>
              <a:t> da Internet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Atraso, perda e vazão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Camadas de protocolo e seus modelos de serviço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Aula passada</a:t>
            </a:r>
            <a:endParaRPr lang="pt-BR" sz="3600" b="1" dirty="0"/>
          </a:p>
        </p:txBody>
      </p:sp>
      <p:pic>
        <p:nvPicPr>
          <p:cNvPr id="7" name="Picture 2" descr="Resultado de imagem para ok icon">
            <a:extLst>
              <a:ext uri="{FF2B5EF4-FFF2-40B4-BE49-F238E27FC236}">
                <a16:creationId xmlns:a16="http://schemas.microsoft.com/office/drawing/2014/main" id="{1A0213ED-9304-42A9-95E8-1A7C976F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4" y="1844824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ok icon">
            <a:extLst>
              <a:ext uri="{FF2B5EF4-FFF2-40B4-BE49-F238E27FC236}">
                <a16:creationId xmlns:a16="http://schemas.microsoft.com/office/drawing/2014/main" id="{B6137FF5-8352-4DBE-A2A8-5620A252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358751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ok icon">
            <a:extLst>
              <a:ext uri="{FF2B5EF4-FFF2-40B4-BE49-F238E27FC236}">
                <a16:creationId xmlns:a16="http://schemas.microsoft.com/office/drawing/2014/main" id="{A79F4AF3-C378-446A-8D1D-9A9230E8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42" y="2339752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ok icon">
            <a:extLst>
              <a:ext uri="{FF2B5EF4-FFF2-40B4-BE49-F238E27FC236}">
                <a16:creationId xmlns:a16="http://schemas.microsoft.com/office/drawing/2014/main" id="{0DDB6EFE-B741-47E0-B23F-FCE16447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98" y="2756004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ok icon">
            <a:extLst>
              <a:ext uri="{FF2B5EF4-FFF2-40B4-BE49-F238E27FC236}">
                <a16:creationId xmlns:a16="http://schemas.microsoft.com/office/drawing/2014/main" id="{732EBABE-69D6-471E-A31E-784BD249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38" y="3243037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4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196752"/>
            <a:ext cx="7950860" cy="5400600"/>
          </a:xfrm>
        </p:spPr>
        <p:txBody>
          <a:bodyPr>
            <a:noAutofit/>
          </a:bodyPr>
          <a:lstStyle/>
          <a:p>
            <a:pPr marL="596646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600" b="1" dirty="0"/>
              <a:t>Introdução a redes de computadores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O núcleo da rede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/>
              <a:t>Comutação de circuitos e comutação de pacotes;</a:t>
            </a:r>
          </a:p>
          <a:p>
            <a:pPr marL="1117854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b="1" dirty="0" err="1"/>
              <a:t>ISPs</a:t>
            </a:r>
            <a:r>
              <a:rPr lang="pt-BR" sz="1800" b="1" dirty="0"/>
              <a:t> e </a:t>
            </a:r>
            <a:r>
              <a:rPr lang="pt-BR" sz="1800" b="1" dirty="0" err="1"/>
              <a:t>backbones</a:t>
            </a:r>
            <a:r>
              <a:rPr lang="pt-BR" sz="1800" b="1" dirty="0"/>
              <a:t> da Internet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>
                <a:solidFill>
                  <a:schemeClr val="bg1">
                    <a:lumMod val="75000"/>
                  </a:schemeClr>
                </a:solidFill>
              </a:rPr>
              <a:t>Atraso, perda e </a:t>
            </a:r>
            <a:r>
              <a:rPr lang="pt-BR" sz="2200" b="1" dirty="0"/>
              <a:t>vazão</a:t>
            </a:r>
          </a:p>
          <a:p>
            <a:pPr marL="870966" lvl="1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2200" b="1" dirty="0"/>
              <a:t>Camadas de protocolo e seus modelos de serviço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6" name="Espaço Reservado para Rodapé 7">
            <a:extLst>
              <a:ext uri="{FF2B5EF4-FFF2-40B4-BE49-F238E27FC236}">
                <a16:creationId xmlns:a16="http://schemas.microsoft.com/office/drawing/2014/main" id="{429B70E4-D759-4076-B5B2-DD8018E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E37A54-FE06-4F66-A83C-15BE5AF1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76" y="158660"/>
            <a:ext cx="7818892" cy="1143000"/>
          </a:xfrm>
        </p:spPr>
        <p:txBody>
          <a:bodyPr>
            <a:normAutofit/>
          </a:bodyPr>
          <a:lstStyle/>
          <a:p>
            <a:r>
              <a:rPr lang="pt-BR" sz="3600" b="1" u="sng" dirty="0"/>
              <a:t>Aula passada</a:t>
            </a:r>
            <a:endParaRPr lang="pt-BR" sz="3600" b="1" dirty="0"/>
          </a:p>
        </p:txBody>
      </p:sp>
      <p:pic>
        <p:nvPicPr>
          <p:cNvPr id="7" name="Picture 2" descr="Resultado de imagem para ok icon">
            <a:extLst>
              <a:ext uri="{FF2B5EF4-FFF2-40B4-BE49-F238E27FC236}">
                <a16:creationId xmlns:a16="http://schemas.microsoft.com/office/drawing/2014/main" id="{1A0213ED-9304-42A9-95E8-1A7C976F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4" y="1844824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ok icon">
            <a:extLst>
              <a:ext uri="{FF2B5EF4-FFF2-40B4-BE49-F238E27FC236}">
                <a16:creationId xmlns:a16="http://schemas.microsoft.com/office/drawing/2014/main" id="{B6137FF5-8352-4DBE-A2A8-5620A252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48" y="1358751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ok icon">
            <a:extLst>
              <a:ext uri="{FF2B5EF4-FFF2-40B4-BE49-F238E27FC236}">
                <a16:creationId xmlns:a16="http://schemas.microsoft.com/office/drawing/2014/main" id="{A79F4AF3-C378-446A-8D1D-9A9230E8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42" y="2339752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ultado de imagem para ok icon">
            <a:extLst>
              <a:ext uri="{FF2B5EF4-FFF2-40B4-BE49-F238E27FC236}">
                <a16:creationId xmlns:a16="http://schemas.microsoft.com/office/drawing/2014/main" id="{0DDB6EFE-B741-47E0-B23F-FCE16447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98" y="2756004"/>
            <a:ext cx="359432" cy="35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8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FA2DEBD-5F10-40B1-BC66-465EDEE8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Núcleo da rede </a:t>
            </a:r>
            <a:br>
              <a:rPr lang="pt-BR" sz="3200" b="1" dirty="0"/>
            </a:br>
            <a:r>
              <a:rPr lang="pt-BR" sz="3200" b="1" dirty="0"/>
              <a:t>Resumo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5F8569-98A2-4ACC-AEC5-228F5C03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4" y="408023"/>
            <a:ext cx="4414264" cy="59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6" y="1331822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redes de telefonia tradicionais são exemplos de redes de computação de circuitos.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circuitos - Resumo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D2852BC-91C5-40AE-B211-9009F5D5E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42" y="2564904"/>
            <a:ext cx="4808959" cy="339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5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5575" y="1331822"/>
            <a:ext cx="4126104" cy="497749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Enlace de 1 Mb/s</a:t>
            </a:r>
          </a:p>
          <a:p>
            <a:r>
              <a:rPr lang="pt-BR" sz="2400" dirty="0"/>
              <a:t>Cada usuário:</a:t>
            </a:r>
          </a:p>
          <a:p>
            <a:pPr lvl="1"/>
            <a:r>
              <a:rPr lang="pt-BR" sz="2000" dirty="0"/>
              <a:t>100 </a:t>
            </a:r>
            <a:r>
              <a:rPr lang="pt-BR" sz="2000" dirty="0" err="1"/>
              <a:t>kb</a:t>
            </a:r>
            <a:r>
              <a:rPr lang="pt-BR" sz="2000" dirty="0"/>
              <a:t>/s quando “ativo”</a:t>
            </a:r>
          </a:p>
          <a:p>
            <a:pPr lvl="1"/>
            <a:r>
              <a:rPr lang="pt-BR" sz="2000" dirty="0"/>
              <a:t>Ativo 10% do tempo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b="1" dirty="0"/>
              <a:t>Comutação de circuito:</a:t>
            </a:r>
          </a:p>
          <a:p>
            <a:pPr lvl="1"/>
            <a:r>
              <a:rPr lang="pt-BR" sz="2000" dirty="0"/>
              <a:t>10 usuários</a:t>
            </a:r>
          </a:p>
          <a:p>
            <a:pPr lvl="1"/>
            <a:endParaRPr lang="pt-BR" sz="2000" dirty="0"/>
          </a:p>
          <a:p>
            <a:r>
              <a:rPr lang="pt-BR" sz="2400" b="1" dirty="0"/>
              <a:t>Comutação de pacotes:</a:t>
            </a:r>
          </a:p>
          <a:p>
            <a:pPr lvl="1"/>
            <a:r>
              <a:rPr lang="pt-BR" sz="2000" dirty="0"/>
              <a:t>Com 35 usuários, </a:t>
            </a:r>
            <a:r>
              <a:rPr lang="pt-BR" sz="2000" b="1" dirty="0"/>
              <a:t>probabilidade &gt; 10 ativos ao mesmo tempo</a:t>
            </a:r>
            <a:r>
              <a:rPr lang="pt-BR" sz="2000" dirty="0"/>
              <a:t> é menor que 0,0004</a:t>
            </a:r>
          </a:p>
          <a:p>
            <a:pPr marL="82296" lvl="0" indent="0">
              <a:buNone/>
            </a:pPr>
            <a:endParaRPr lang="pt-BR" sz="2400" dirty="0"/>
          </a:p>
          <a:p>
            <a:pPr lvl="0"/>
            <a:endParaRPr lang="pt-BR" sz="2400" dirty="0"/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Comutação de pacotes: multiplexação estatística - Resumo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grpSp>
        <p:nvGrpSpPr>
          <p:cNvPr id="203" name="Group 49">
            <a:extLst>
              <a:ext uri="{FF2B5EF4-FFF2-40B4-BE49-F238E27FC236}">
                <a16:creationId xmlns:a16="http://schemas.microsoft.com/office/drawing/2014/main" id="{73C6F0AA-44E2-48C7-9EEE-3FF4D6C7A891}"/>
              </a:ext>
            </a:extLst>
          </p:cNvPr>
          <p:cNvGrpSpPr>
            <a:grpSpLocks/>
          </p:cNvGrpSpPr>
          <p:nvPr/>
        </p:nvGrpSpPr>
        <p:grpSpPr bwMode="auto">
          <a:xfrm>
            <a:off x="6838485" y="1907734"/>
            <a:ext cx="1155700" cy="620712"/>
            <a:chOff x="3600" y="219"/>
            <a:chExt cx="360" cy="175"/>
          </a:xfrm>
        </p:grpSpPr>
        <p:sp>
          <p:nvSpPr>
            <p:cNvPr id="204" name="Oval 50">
              <a:extLst>
                <a:ext uri="{FF2B5EF4-FFF2-40B4-BE49-F238E27FC236}">
                  <a16:creationId xmlns:a16="http://schemas.microsoft.com/office/drawing/2014/main" id="{84F5AE76-AC56-4834-BB51-AFD4CF753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5" name="Line 51">
              <a:extLst>
                <a:ext uri="{FF2B5EF4-FFF2-40B4-BE49-F238E27FC236}">
                  <a16:creationId xmlns:a16="http://schemas.microsoft.com/office/drawing/2014/main" id="{E782D7AE-323D-4123-B6A9-EFDD1E6E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" name="Line 52">
              <a:extLst>
                <a:ext uri="{FF2B5EF4-FFF2-40B4-BE49-F238E27FC236}">
                  <a16:creationId xmlns:a16="http://schemas.microsoft.com/office/drawing/2014/main" id="{7AD43D54-2934-4FCD-9D78-6DD0E807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" name="Rectangle 53">
              <a:extLst>
                <a:ext uri="{FF2B5EF4-FFF2-40B4-BE49-F238E27FC236}">
                  <a16:creationId xmlns:a16="http://schemas.microsoft.com/office/drawing/2014/main" id="{37F6BC49-E3B7-4F90-9056-CFAF8108E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208" name="Oval 54">
              <a:extLst>
                <a:ext uri="{FF2B5EF4-FFF2-40B4-BE49-F238E27FC236}">
                  <a16:creationId xmlns:a16="http://schemas.microsoft.com/office/drawing/2014/main" id="{2C8915C6-986C-42E8-B132-3AF261C3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grpSp>
          <p:nvGrpSpPr>
            <p:cNvPr id="209" name="Group 55">
              <a:extLst>
                <a:ext uri="{FF2B5EF4-FFF2-40B4-BE49-F238E27FC236}">
                  <a16:creationId xmlns:a16="http://schemas.microsoft.com/office/drawing/2014/main" id="{5EA52B0F-CB02-44BC-8D91-097069472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4" name="Line 56">
                <a:extLst>
                  <a:ext uri="{FF2B5EF4-FFF2-40B4-BE49-F238E27FC236}">
                    <a16:creationId xmlns:a16="http://schemas.microsoft.com/office/drawing/2014/main" id="{66CD3FBC-EE3C-46E4-AB40-51B37E14A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" name="Line 57">
                <a:extLst>
                  <a:ext uri="{FF2B5EF4-FFF2-40B4-BE49-F238E27FC236}">
                    <a16:creationId xmlns:a16="http://schemas.microsoft.com/office/drawing/2014/main" id="{56353A2B-1AF0-43E5-9D54-55794C118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" name="Line 58">
                <a:extLst>
                  <a:ext uri="{FF2B5EF4-FFF2-40B4-BE49-F238E27FC236}">
                    <a16:creationId xmlns:a16="http://schemas.microsoft.com/office/drawing/2014/main" id="{54BC4CE6-3623-47EE-A0D5-BB47C2F55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" name="Group 59">
              <a:extLst>
                <a:ext uri="{FF2B5EF4-FFF2-40B4-BE49-F238E27FC236}">
                  <a16:creationId xmlns:a16="http://schemas.microsoft.com/office/drawing/2014/main" id="{E637E06E-AA4C-40F5-ABFA-A6C7E739C9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1" name="Line 60">
                <a:extLst>
                  <a:ext uri="{FF2B5EF4-FFF2-40B4-BE49-F238E27FC236}">
                    <a16:creationId xmlns:a16="http://schemas.microsoft.com/office/drawing/2014/main" id="{72A48B4A-D948-4CC8-A8E6-312BA788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" name="Line 61">
                <a:extLst>
                  <a:ext uri="{FF2B5EF4-FFF2-40B4-BE49-F238E27FC236}">
                    <a16:creationId xmlns:a16="http://schemas.microsoft.com/office/drawing/2014/main" id="{EEE3F1E9-681A-496E-98EA-700587048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" name="Line 62">
                <a:extLst>
                  <a:ext uri="{FF2B5EF4-FFF2-40B4-BE49-F238E27FC236}">
                    <a16:creationId xmlns:a16="http://schemas.microsoft.com/office/drawing/2014/main" id="{CBF20388-4B78-49A2-8646-0AFC76823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17" name="Line 15">
            <a:extLst>
              <a:ext uri="{FF2B5EF4-FFF2-40B4-BE49-F238E27FC236}">
                <a16:creationId xmlns:a16="http://schemas.microsoft.com/office/drawing/2014/main" id="{9C2E528B-18E7-4B4D-BDF1-17C5B3C2D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622" y="1699771"/>
            <a:ext cx="8382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8" name="Line 16">
            <a:extLst>
              <a:ext uri="{FF2B5EF4-FFF2-40B4-BE49-F238E27FC236}">
                <a16:creationId xmlns:a16="http://schemas.microsoft.com/office/drawing/2014/main" id="{882AA00E-0DD4-4761-9C12-B908ACD3A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822" y="2156971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9" name="Line 17">
            <a:extLst>
              <a:ext uri="{FF2B5EF4-FFF2-40B4-BE49-F238E27FC236}">
                <a16:creationId xmlns:a16="http://schemas.microsoft.com/office/drawing/2014/main" id="{1B96D40E-49A8-4ABB-9B83-C39606A8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822" y="2309371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0" name="Line 18">
            <a:extLst>
              <a:ext uri="{FF2B5EF4-FFF2-40B4-BE49-F238E27FC236}">
                <a16:creationId xmlns:a16="http://schemas.microsoft.com/office/drawing/2014/main" id="{C629E2DC-35B0-4958-9E89-6891D21CB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5822" y="2309371"/>
            <a:ext cx="7620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1" name="Text Box 19">
            <a:extLst>
              <a:ext uri="{FF2B5EF4-FFF2-40B4-BE49-F238E27FC236}">
                <a16:creationId xmlns:a16="http://schemas.microsoft.com/office/drawing/2014/main" id="{9972D8B0-5F03-4CB1-957A-F77C3BC98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985" y="1993459"/>
            <a:ext cx="167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accent2"/>
                </a:solidFill>
                <a:latin typeface="Comic Sans MS" panose="030F0702030302020204" pitchFamily="66" charset="0"/>
              </a:rPr>
              <a:t>N usuários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222" name="Line 47">
            <a:extLst>
              <a:ext uri="{FF2B5EF4-FFF2-40B4-BE49-F238E27FC236}">
                <a16:creationId xmlns:a16="http://schemas.microsoft.com/office/drawing/2014/main" id="{E8703285-AF5A-46C2-969C-D7E16C5A4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747" y="2223646"/>
            <a:ext cx="171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23" name="Object 63">
            <a:extLst>
              <a:ext uri="{FF2B5EF4-FFF2-40B4-BE49-F238E27FC236}">
                <a16:creationId xmlns:a16="http://schemas.microsoft.com/office/drawing/2014/main" id="{95D20313-9D63-4CB9-9DE6-6B730C7BB8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143145"/>
              </p:ext>
            </p:extLst>
          </p:nvPr>
        </p:nvGraphicFramePr>
        <p:xfrm>
          <a:off x="5225585" y="1312421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223" name="Object 63">
                        <a:extLst>
                          <a:ext uri="{FF2B5EF4-FFF2-40B4-BE49-F238E27FC236}">
                            <a16:creationId xmlns:a16="http://schemas.microsoft.com/office/drawing/2014/main" id="{95D20313-9D63-4CB9-9DE6-6B730C7BB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585" y="1312421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4">
            <a:extLst>
              <a:ext uri="{FF2B5EF4-FFF2-40B4-BE49-F238E27FC236}">
                <a16:creationId xmlns:a16="http://schemas.microsoft.com/office/drawing/2014/main" id="{C04A3BAB-5A61-49D8-AEAC-084F7A21A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94108"/>
              </p:ext>
            </p:extLst>
          </p:nvPr>
        </p:nvGraphicFramePr>
        <p:xfrm>
          <a:off x="5311310" y="2660209"/>
          <a:ext cx="6111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224" name="Object 64">
                        <a:extLst>
                          <a:ext uri="{FF2B5EF4-FFF2-40B4-BE49-F238E27FC236}">
                            <a16:creationId xmlns:a16="http://schemas.microsoft.com/office/drawing/2014/main" id="{C04A3BAB-5A61-49D8-AEAC-084F7A21A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10" y="2660209"/>
                        <a:ext cx="6111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A2467E9-4BDA-4C13-BD88-8FD427464E12}"/>
              </a:ext>
            </a:extLst>
          </p:cNvPr>
          <p:cNvSpPr txBox="1"/>
          <p:nvPr/>
        </p:nvSpPr>
        <p:spPr>
          <a:xfrm>
            <a:off x="6087277" y="3599901"/>
            <a:ext cx="2427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/>
              <a:t>3x MAIS</a:t>
            </a:r>
          </a:p>
        </p:txBody>
      </p:sp>
    </p:spTree>
    <p:extLst>
      <p:ext uri="{BB962C8B-B14F-4D97-AF65-F5344CB8AC3E}">
        <p14:creationId xmlns:p14="http://schemas.microsoft.com/office/powerpoint/2010/main" val="22922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8 -0.01851 L -0.03438 -0.01851 C -0.03507 -0.02338 -0.03542 -0.02824 -0.03646 -0.0331 C -0.03681 -0.03472 -0.03802 -0.03588 -0.03872 -0.03726 C -0.04115 -0.04305 -0.04288 -0.04838 -0.0441 -0.05486 C -0.05243 -0.10139 -0.04445 -0.06689 -0.05174 -0.09398 C -0.05243 -0.09676 -0.05278 -0.09976 -0.05382 -0.10254 C -0.05573 -0.10717 -0.05834 -0.11111 -0.06042 -0.11551 C -0.06129 -0.11736 -0.06181 -0.11944 -0.06268 -0.12152 C -0.06406 -0.12476 -0.06563 -0.12801 -0.06702 -0.13148 C -0.06841 -0.13541 -0.06962 -0.13958 -0.07136 -0.14305 C -0.07431 -0.14953 -0.07778 -0.15578 -0.08108 -0.16203 C -0.08281 -0.16551 -0.08438 -0.16898 -0.08646 -0.17222 C -0.09271 -0.18148 -0.09966 -0.19143 -0.10382 -0.20254 C -0.10504 -0.20555 -0.10591 -0.20833 -0.10712 -0.21134 C -0.11077 -0.21944 -0.1158 -0.22685 -0.11806 -0.23588 C -0.12413 -0.26018 -0.11841 -0.23865 -0.12448 -0.25902 C -0.1257 -0.26296 -0.12656 -0.26689 -0.12778 -0.2706 C -0.12882 -0.27361 -0.13004 -0.27639 -0.13108 -0.27939 C -0.13229 -0.28264 -0.13334 -0.28611 -0.13438 -0.28958 C -0.13629 -0.3074 -0.13403 -0.29213 -0.13872 -0.30972 C -0.13959 -0.31319 -0.13993 -0.31666 -0.1408 -0.3199 C -0.14236 -0.32569 -0.14931 -0.34514 -0.1507 -0.34745 C -0.15174 -0.3493 -0.15295 -0.35139 -0.15382 -0.35324 C -0.15538 -0.35625 -0.1566 -0.35926 -0.15834 -0.36203 C -0.16042 -0.36527 -0.16979 -0.37754 -0.17344 -0.38078 C -0.17518 -0.38217 -0.17709 -0.38264 -0.179 -0.38379 C -0.19028 -0.39143 -0.18247 -0.38819 -0.1908 -0.39097 C -0.19271 -0.39236 -0.19445 -0.39398 -0.19636 -0.39537 C -0.1974 -0.39606 -0.19844 -0.39629 -0.19948 -0.39676 C -0.20243 -0.39791 -0.20538 -0.39861 -0.20834 -0.39976 C -0.21406 -0.40439 -0.21441 -0.40509 -0.22136 -0.40833 C -0.22275 -0.40902 -0.22413 -0.40926 -0.2257 -0.40972 C -0.22778 -0.4118 -0.22986 -0.41412 -0.23212 -0.41551 C -0.2342 -0.41689 -0.23646 -0.41759 -0.23872 -0.41851 C -0.24445 -0.4206 -0.25035 -0.42176 -0.25608 -0.4243 C -0.26337 -0.42754 -0.26372 -0.42801 -0.2724 -0.43009 C -0.27917 -0.43171 -0.29306 -0.43449 -0.29306 -0.43449 L -0.43976 -0.4331 C -0.44271 -0.43287 -0.44566 -0.43194 -0.44844 -0.43148 L -0.45834 -0.43009 L -0.48334 -0.42569 C -0.49896 -0.42338 -0.49236 -0.42476 -0.51372 -0.41851 C -0.52986 -0.41365 -0.54601 -0.40625 -0.56042 -0.39537 L -0.59306 -0.3706 C -0.60156 -0.36435 -0.60591 -0.36435 -0.61372 -0.35185 L -0.63004 -0.32569 C -0.63143 -0.32083 -0.63351 -0.3162 -0.63438 -0.31134 C -0.6375 -0.29444 -0.63785 -0.28287 -0.63872 -0.26643 C -0.63837 -0.25949 -0.63872 -0.25277 -0.63768 -0.24606 C -0.63716 -0.24328 -0.63507 -0.24143 -0.63438 -0.23889 C -0.63299 -0.23356 -0.63212 -0.22824 -0.63108 -0.22291 C -0.63143 -0.2118 -0.62952 -0.2 -0.63212 -0.18958 C -0.63542 -0.17708 -0.6533 -0.15671 -0.65938 -0.14606 C -0.66927 -0.1287 -0.67882 -0.11088 -0.68768 -0.09236 C -0.70625 -0.0537 -0.71389 -0.02338 -0.72466 0.02361 C -0.72813 0.03912 -0.72969 0.05533 -0.73212 0.0713 C -0.73038 0.09121 -0.73212 0.11204 -0.72674 0.13079 C -0.71754 0.16274 -0.69011 0.15672 -0.67136 0.15834 L -0.55712 0.1669 C -0.50903 0.14676 -0.45278 0.14699 -0.41268 0.10602 C -0.39254 0.08565 -0.3974 0.03982 -0.39966 0.00602 C -0.40434 -0.06481 -0.41841 -0.13426 -0.43334 -0.20254 C -0.49236 -0.47338 -0.50139 -0.48449 -0.62778 -0.71689 C -0.63368 -0.72777 -0.64341 -0.73379 -0.65174 -0.74143 C -0.68507 -0.77152 -0.6783 -0.76759 -0.6974 -0.77777 C -0.69879 -0.77708 -0.70156 -0.77824 -0.70174 -0.77615 C -0.70261 -0.76666 -0.70087 -0.75301 -0.69636 -0.74444 C -0.68472 -0.72176 -0.67275 -0.69953 -0.66042 -0.67777 C -0.64497 -0.65023 -0.63559 -0.64907 -0.6257 -0.60393 C -0.61927 -0.57453 -0.62153 -0.58773 -0.61806 -0.56481 C -0.61528 -0.49907 -0.6132 -0.51828 -0.62466 -0.44606 C -0.62552 -0.44051 -0.62726 -0.43518 -0.629 -0.43009 C -0.6342 -0.41412 -0.64011 -0.39838 -0.64531 -0.38217 C -0.66216 -0.33009 -0.62587 -0.42731 -0.66476 -0.33148 C -0.66684 -0.32639 -0.66788 -0.32037 -0.67031 -0.31551 C -0.67691 -0.30208 -0.6849 -0.28958 -0.69202 -0.27639 C -0.69757 -0.26643 -0.70295 -0.25625 -0.70834 -0.24606 C -0.71841 -0.22662 -0.73455 -0.19004 -0.73976 -0.17801 C -0.7474 -0.16041 -0.75243 -0.1375 -0.75712 -0.1199 C -0.75573 -0.09398 -0.75695 -0.06736 -0.75278 -0.04166 C -0.75139 -0.03287 -0.74549 -0.02662 -0.74097 -0.0199 C -0.72188 0.00811 -0.70347 0.0375 -0.68212 0.06274 C -0.67275 0.07361 -0.66111 0.08102 -0.64966 0.08727 C -0.60955 0.10857 -0.56875 0.12755 -0.52778 0.14514 C -0.49636 0.1588 -0.46406 0.16922 -0.43212 0.18149 C -0.41094 0.18959 -0.43212 0.18218 -0.40834 0.19028 C -0.37969 0.15209 -0.39653 0.17824 -0.3757 0.0669 C -0.3717 0.04584 -0.36667 0.02477 -0.36372 0.00324 C -0.35261 -0.08032 -0.34219 -0.20046 -0.33438 -0.28518 C -0.33542 -0.35324 -0.33525 -0.42152 -0.33768 -0.48958 C -0.33889 -0.52338 -0.34427 -0.55694 -0.34514 -0.59097 C -0.34566 -0.60694 -0.34323 -0.62291 -0.34202 -0.63865 C -0.34184 -0.64027 -0.34132 -0.64166 -0.3408 -0.64305 C -0.34028 -0.64467 -0.33941 -0.64606 -0.33872 -0.64745 C -0.33681 -0.64699 -0.33507 -0.64699 -0.33334 -0.64606 C -0.33212 -0.64537 -0.33125 -0.64398 -0.33004 -0.64305 C -0.329 -0.64236 -0.32778 -0.64236 -0.32674 -0.64166 C -0.32518 -0.64074 -0.32396 -0.63935 -0.3224 -0.63865 C -0.31268 -0.63449 -0.30278 -0.63125 -0.29306 -0.62708 C -0.27691 -0.62014 -0.25295 -0.59236 -0.2474 -0.58518 C -0.23247 -0.56574 -0.22518 -0.53518 -0.20712 -0.52129 C -0.20469 -0.51944 -0.20174 -0.51828 -0.19948 -0.51551 C -0.19393 -0.50856 -0.18924 -0.50023 -0.18438 -0.49236 C -0.18351 -0.49097 -0.18281 -0.48958 -0.18212 -0.48796 C -0.17917 -0.47986 -0.17604 -0.47176 -0.17344 -0.46342 C -0.1724 -0.46018 -0.17188 -0.45671 -0.17136 -0.45324 C -0.16754 -0.42847 -0.16754 -0.42824 -0.1658 -0.40972 C -0.17309 -0.37407 -0.17622 -0.33634 -0.18768 -0.30254 C -0.19323 -0.28564 -0.21372 -0.25995 -0.22778 -0.24606 C -0.23472 -0.23935 -0.26597 -0.20879 -0.279 -0.19976 C -0.30122 -0.18402 -0.32413 -0.1706 -0.34636 -0.15463 C -0.36597 -0.14074 -0.38629 -0.12801 -0.404 -0.10972 L -0.43768 -0.075 C -0.43906 -0.07361 -0.44202 -0.0706 -0.44202 -0.0706 C -0.44705 -0.05717 -0.45243 -0.04398 -0.45712 -0.03009 C -0.45799 -0.02777 -0.45834 -0.02523 -0.45834 -0.02291 C -0.45799 -0.01064 -0.46268 0.0051 -0.45608 0.01343 C -0.44254 0.03033 -0.42257 0.03519 -0.40504 0.04375 C -0.37344 0.05949 -0.31858 0.09098 -0.279 0.10024 C -0.24827 0.10741 -0.21719 0.11158 -0.18646 0.1176 C -0.1625 0.12269 -0.13889 0.13033 -0.11476 0.13357 C -0.09514 0.13635 -0.10747 0.13449 -0.07778 0.13936 C -0.07136 0.13218 -0.06302 0.12709 -0.05834 0.1176 C -0.05104 0.10324 -0.04983 0.08449 -0.04306 0.06991 C -0.03368 0.05 -0.03872 0.0625 -0.03004 0.03079 C -0.02969 0.01667 -0.02882 0.00278 -0.02882 -0.01134 C -0.02882 -0.01944 -0.03038 -0.02777 -0.03004 -0.03588 C -0.02986 -0.03726 -0.02865 -0.03796 -0.02778 -0.03889 C -0.02413 -0.04282 -0.02327 -0.04236 -0.01806 -0.04467 L -0.01476 -0.04606 C -0.01302 -0.04514 -0.01094 -0.04467 -0.00938 -0.04305 C -0.00729 -0.0412 -0.00382 -0.03588 -0.00382 -0.03588 C -0.00243 -0.03009 -0.00278 -0.0331 -0.00278 -0.02731 L 0.00798 -0.02291 L 0.0243 -0.02152 L 0.0625 -0.02152 L -0.04514 0.11621 L -0.01146 -0.02569 L 0.00486 -0.0199 " pathEditMode="relative" ptsTypes="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3342" y="1134588"/>
            <a:ext cx="7818892" cy="497749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pacote passa por muitas redes!</a:t>
            </a:r>
          </a:p>
          <a:p>
            <a:pPr lvl="0"/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</p:spPr>
        <p:txBody>
          <a:bodyPr>
            <a:noAutofit/>
          </a:bodyPr>
          <a:lstStyle/>
          <a:p>
            <a:r>
              <a:rPr lang="pt-BR" sz="3200" b="1" dirty="0"/>
              <a:t>Estrutura da Internet: rede de redes - Resumo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A47BC0A5-F609-4AEF-8C81-97185424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4208" y="6362641"/>
            <a:ext cx="2520280" cy="476250"/>
          </a:xfrm>
        </p:spPr>
        <p:txBody>
          <a:bodyPr/>
          <a:lstStyle/>
          <a:p>
            <a:r>
              <a:rPr lang="pt-BR" dirty="0"/>
              <a:t>Redes de Computadores</a:t>
            </a:r>
          </a:p>
          <a:p>
            <a:r>
              <a:rPr lang="pt-BR" dirty="0"/>
              <a:t>Prof.  Rogério Diógenes</a:t>
            </a:r>
          </a:p>
        </p:txBody>
      </p:sp>
      <p:sp>
        <p:nvSpPr>
          <p:cNvPr id="126" name="Oval 4">
            <a:extLst>
              <a:ext uri="{FF2B5EF4-FFF2-40B4-BE49-F238E27FC236}">
                <a16:creationId xmlns:a16="http://schemas.microsoft.com/office/drawing/2014/main" id="{1B147AA4-0D28-474E-A007-CB130D43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376" y="4577494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7" name="Oval 5">
            <a:extLst>
              <a:ext uri="{FF2B5EF4-FFF2-40B4-BE49-F238E27FC236}">
                <a16:creationId xmlns:a16="http://schemas.microsoft.com/office/drawing/2014/main" id="{6C9B2260-8744-4D06-80A4-4CB6C3980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926" y="3374169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8" name="Oval 6">
            <a:extLst>
              <a:ext uri="{FF2B5EF4-FFF2-40B4-BE49-F238E27FC236}">
                <a16:creationId xmlns:a16="http://schemas.microsoft.com/office/drawing/2014/main" id="{A2E58967-3949-437B-BCCD-01A8FAC2C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26" y="4539394"/>
            <a:ext cx="1863725" cy="790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pt-BR" sz="2400" u="none">
                <a:solidFill>
                  <a:schemeClr val="bg1"/>
                </a:solidFill>
                <a:latin typeface="Comic Sans MS" panose="030F0702030302020204" pitchFamily="66" charset="0"/>
              </a:rPr>
              <a:t>ISP nível 1</a:t>
            </a:r>
            <a:endParaRPr lang="en-US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29" name="Oval 7">
            <a:extLst>
              <a:ext uri="{FF2B5EF4-FFF2-40B4-BE49-F238E27FC236}">
                <a16:creationId xmlns:a16="http://schemas.microsoft.com/office/drawing/2014/main" id="{E60BEB11-818F-4F0E-9B3C-56E68D1C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01" y="45457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0" name="Oval 8">
            <a:extLst>
              <a:ext uri="{FF2B5EF4-FFF2-40B4-BE49-F238E27FC236}">
                <a16:creationId xmlns:a16="http://schemas.microsoft.com/office/drawing/2014/main" id="{05D8901E-0927-4D12-B40A-34A30372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751" y="40758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1" name="Oval 9">
            <a:extLst>
              <a:ext uri="{FF2B5EF4-FFF2-40B4-BE49-F238E27FC236}">
                <a16:creationId xmlns:a16="http://schemas.microsoft.com/office/drawing/2014/main" id="{8DB16892-B71C-4057-8D07-948AD870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01" y="41012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2" name="Oval 10">
            <a:extLst>
              <a:ext uri="{FF2B5EF4-FFF2-40B4-BE49-F238E27FC236}">
                <a16:creationId xmlns:a16="http://schemas.microsoft.com/office/drawing/2014/main" id="{F5452DED-A37C-4A7C-8F80-48E0B452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301" y="45584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3" name="Oval 11">
            <a:extLst>
              <a:ext uri="{FF2B5EF4-FFF2-40B4-BE49-F238E27FC236}">
                <a16:creationId xmlns:a16="http://schemas.microsoft.com/office/drawing/2014/main" id="{90706460-BAD3-4AFF-8744-6156D96C9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601" y="48759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4" name="Oval 12">
            <a:extLst>
              <a:ext uri="{FF2B5EF4-FFF2-40B4-BE49-F238E27FC236}">
                <a16:creationId xmlns:a16="http://schemas.microsoft.com/office/drawing/2014/main" id="{AF661934-63B1-4F29-B930-603DFA92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951" y="4863244"/>
            <a:ext cx="133350" cy="1428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35" name="Line 13">
            <a:extLst>
              <a:ext uri="{FF2B5EF4-FFF2-40B4-BE49-F238E27FC236}">
                <a16:creationId xmlns:a16="http://schemas.microsoft.com/office/drawing/2014/main" id="{5AAC50A0-3AF2-474A-81B6-FD4CEE9FC0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7126" y="4933094"/>
            <a:ext cx="3810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6" name="Line 14">
            <a:extLst>
              <a:ext uri="{FF2B5EF4-FFF2-40B4-BE49-F238E27FC236}">
                <a16:creationId xmlns:a16="http://schemas.microsoft.com/office/drawing/2014/main" id="{1D80FC30-3796-4F7D-9804-AD8407C8C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701" y="4190144"/>
            <a:ext cx="368300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7" name="Line 15">
            <a:extLst>
              <a:ext uri="{FF2B5EF4-FFF2-40B4-BE49-F238E27FC236}">
                <a16:creationId xmlns:a16="http://schemas.microsoft.com/office/drawing/2014/main" id="{5B94F832-AD7E-4B0B-8E2E-ECB4E0765B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3726" y="4221894"/>
            <a:ext cx="393700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8" name="Group 22">
            <a:extLst>
              <a:ext uri="{FF2B5EF4-FFF2-40B4-BE49-F238E27FC236}">
                <a16:creationId xmlns:a16="http://schemas.microsoft.com/office/drawing/2014/main" id="{63ADDAC7-B5BD-4AA0-B0C7-FB31D1671FD5}"/>
              </a:ext>
            </a:extLst>
          </p:cNvPr>
          <p:cNvGrpSpPr>
            <a:grpSpLocks/>
          </p:cNvGrpSpPr>
          <p:nvPr/>
        </p:nvGrpSpPr>
        <p:grpSpPr bwMode="auto">
          <a:xfrm>
            <a:off x="1794601" y="2980469"/>
            <a:ext cx="6219825" cy="2838450"/>
            <a:chOff x="1226" y="2070"/>
            <a:chExt cx="3918" cy="1788"/>
          </a:xfrm>
        </p:grpSpPr>
        <p:grpSp>
          <p:nvGrpSpPr>
            <p:cNvPr id="139" name="Group 23">
              <a:extLst>
                <a:ext uri="{FF2B5EF4-FFF2-40B4-BE49-F238E27FC236}">
                  <a16:creationId xmlns:a16="http://schemas.microsoft.com/office/drawing/2014/main" id="{6D8797C0-D78A-4227-BB6F-4D74C576E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102"/>
              <a:ext cx="1054" cy="372"/>
              <a:chOff x="3042" y="2102"/>
              <a:chExt cx="1054" cy="372"/>
            </a:xfrm>
          </p:grpSpPr>
          <p:sp>
            <p:nvSpPr>
              <p:cNvPr id="159" name="Oval 24">
                <a:extLst>
                  <a:ext uri="{FF2B5EF4-FFF2-40B4-BE49-F238E27FC236}">
                    <a16:creationId xmlns:a16="http://schemas.microsoft.com/office/drawing/2014/main" id="{E0BEF7CE-6BB3-4E0F-9F82-91B14682E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10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" name="Text Box 25">
                <a:extLst>
                  <a:ext uri="{FF2B5EF4-FFF2-40B4-BE49-F238E27FC236}">
                    <a16:creationId xmlns:a16="http://schemas.microsoft.com/office/drawing/2014/main" id="{12E82899-2F27-44C7-A55B-0828EFA9D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" y="217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1" name="Oval 26">
                <a:extLst>
                  <a:ext uri="{FF2B5EF4-FFF2-40B4-BE49-F238E27FC236}">
                    <a16:creationId xmlns:a16="http://schemas.microsoft.com/office/drawing/2014/main" id="{B9113265-5677-470A-BF1C-2E2A2EFE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4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Group 27">
              <a:extLst>
                <a:ext uri="{FF2B5EF4-FFF2-40B4-BE49-F238E27FC236}">
                  <a16:creationId xmlns:a16="http://schemas.microsoft.com/office/drawing/2014/main" id="{7BF14F00-722A-4595-AE38-6F71CDE33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2070"/>
              <a:ext cx="1054" cy="372"/>
              <a:chOff x="698" y="2190"/>
              <a:chExt cx="1054" cy="372"/>
            </a:xfrm>
          </p:grpSpPr>
          <p:sp>
            <p:nvSpPr>
              <p:cNvPr id="156" name="Oval 28">
                <a:extLst>
                  <a:ext uri="{FF2B5EF4-FFF2-40B4-BE49-F238E27FC236}">
                    <a16:creationId xmlns:a16="http://schemas.microsoft.com/office/drawing/2014/main" id="{D8631545-133A-4AA8-8270-8253A491C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" y="219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7" name="Text Box 29">
                <a:extLst>
                  <a:ext uri="{FF2B5EF4-FFF2-40B4-BE49-F238E27FC236}">
                    <a16:creationId xmlns:a16="http://schemas.microsoft.com/office/drawing/2014/main" id="{E84761FC-C33C-4A10-8C21-5BDE886F14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226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8" name="Oval 30">
                <a:extLst>
                  <a:ext uri="{FF2B5EF4-FFF2-40B4-BE49-F238E27FC236}">
                    <a16:creationId xmlns:a16="http://schemas.microsoft.com/office/drawing/2014/main" id="{645F25BA-88F3-4841-AE9C-355AB37E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460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31">
              <a:extLst>
                <a:ext uri="{FF2B5EF4-FFF2-40B4-BE49-F238E27FC236}">
                  <a16:creationId xmlns:a16="http://schemas.microsoft.com/office/drawing/2014/main" id="{C3A3F4F1-D38C-4D5A-8817-8212A1E15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6" y="3476"/>
              <a:ext cx="1054" cy="374"/>
              <a:chOff x="442" y="3748"/>
              <a:chExt cx="1054" cy="374"/>
            </a:xfrm>
          </p:grpSpPr>
          <p:sp>
            <p:nvSpPr>
              <p:cNvPr id="153" name="Oval 32">
                <a:extLst>
                  <a:ext uri="{FF2B5EF4-FFF2-40B4-BE49-F238E27FC236}">
                    <a16:creationId xmlns:a16="http://schemas.microsoft.com/office/drawing/2014/main" id="{D1E94EC3-3DA2-4148-BAE5-91837A196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" y="375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" name="Text Box 33">
                <a:extLst>
                  <a:ext uri="{FF2B5EF4-FFF2-40B4-BE49-F238E27FC236}">
                    <a16:creationId xmlns:a16="http://schemas.microsoft.com/office/drawing/2014/main" id="{78BCC6F1-90E6-4CA1-BAB3-177E12E77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" y="382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" name="Oval 34">
                <a:extLst>
                  <a:ext uri="{FF2B5EF4-FFF2-40B4-BE49-F238E27FC236}">
                    <a16:creationId xmlns:a16="http://schemas.microsoft.com/office/drawing/2014/main" id="{2B890932-5069-4776-A191-47D6BA88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374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35">
              <a:extLst>
                <a:ext uri="{FF2B5EF4-FFF2-40B4-BE49-F238E27FC236}">
                  <a16:creationId xmlns:a16="http://schemas.microsoft.com/office/drawing/2014/main" id="{7787DD05-2DD1-4F6B-96D1-8C26A670B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3486"/>
              <a:ext cx="1054" cy="372"/>
              <a:chOff x="2698" y="3710"/>
              <a:chExt cx="1054" cy="372"/>
            </a:xfrm>
          </p:grpSpPr>
          <p:sp>
            <p:nvSpPr>
              <p:cNvPr id="150" name="Oval 36">
                <a:extLst>
                  <a:ext uri="{FF2B5EF4-FFF2-40B4-BE49-F238E27FC236}">
                    <a16:creationId xmlns:a16="http://schemas.microsoft.com/office/drawing/2014/main" id="{7AAE6579-6DA1-4737-AEC0-22F3F0D84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3710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1" name="Text Box 37">
                <a:extLst>
                  <a:ext uri="{FF2B5EF4-FFF2-40B4-BE49-F238E27FC236}">
                    <a16:creationId xmlns:a16="http://schemas.microsoft.com/office/drawing/2014/main" id="{A74AF424-A721-42B0-9669-B396693A4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8" y="3784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2" name="Oval 38">
                <a:extLst>
                  <a:ext uri="{FF2B5EF4-FFF2-40B4-BE49-F238E27FC236}">
                    <a16:creationId xmlns:a16="http://schemas.microsoft.com/office/drawing/2014/main" id="{450E6D18-BEEE-4737-B71F-71FBCE403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716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Group 39">
              <a:extLst>
                <a:ext uri="{FF2B5EF4-FFF2-40B4-BE49-F238E27FC236}">
                  <a16:creationId xmlns:a16="http://schemas.microsoft.com/office/drawing/2014/main" id="{825B84A1-921D-44D4-8C7E-49E4471D8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0" y="3182"/>
              <a:ext cx="1054" cy="372"/>
              <a:chOff x="4090" y="3182"/>
              <a:chExt cx="1054" cy="372"/>
            </a:xfrm>
          </p:grpSpPr>
          <p:sp>
            <p:nvSpPr>
              <p:cNvPr id="147" name="Oval 40">
                <a:extLst>
                  <a:ext uri="{FF2B5EF4-FFF2-40B4-BE49-F238E27FC236}">
                    <a16:creationId xmlns:a16="http://schemas.microsoft.com/office/drawing/2014/main" id="{355587A0-63A2-4C0A-8218-92D22B389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" y="3182"/>
                <a:ext cx="1054" cy="3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Text Box 41">
                <a:extLst>
                  <a:ext uri="{FF2B5EF4-FFF2-40B4-BE49-F238E27FC236}">
                    <a16:creationId xmlns:a16="http://schemas.microsoft.com/office/drawing/2014/main" id="{A505E311-77AE-43CB-A973-8426F9004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" y="3256"/>
                <a:ext cx="8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pt-BR" sz="1800" u="none">
                    <a:solidFill>
                      <a:schemeClr val="folHlink"/>
                    </a:solidFill>
                    <a:latin typeface="Comic Sans MS" panose="030F0702030302020204" pitchFamily="66" charset="0"/>
                  </a:rPr>
                  <a:t>ISP nível 2</a:t>
                </a:r>
                <a:endParaRPr lang="en-US" altLang="pt-BR" sz="2400" u="none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9" name="Oval 42">
                <a:extLst>
                  <a:ext uri="{FF2B5EF4-FFF2-40B4-BE49-F238E27FC236}">
                    <a16:creationId xmlns:a16="http://schemas.microsoft.com/office/drawing/2014/main" id="{2D57A6EF-2C15-4132-BA45-3CBA42F77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3308"/>
                <a:ext cx="84" cy="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2400" u="none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4" name="Oval 43">
              <a:extLst>
                <a:ext uri="{FF2B5EF4-FFF2-40B4-BE49-F238E27FC236}">
                  <a16:creationId xmlns:a16="http://schemas.microsoft.com/office/drawing/2014/main" id="{FF2EC9E5-4580-466B-A0FA-9C28229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328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45" name="Line 44">
              <a:extLst>
                <a:ext uri="{FF2B5EF4-FFF2-40B4-BE49-F238E27FC236}">
                  <a16:creationId xmlns:a16="http://schemas.microsoft.com/office/drawing/2014/main" id="{011E36DC-9F30-4990-8722-D3CF2CDD9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2400"/>
              <a:ext cx="20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Oval 45">
              <a:extLst>
                <a:ext uri="{FF2B5EF4-FFF2-40B4-BE49-F238E27FC236}">
                  <a16:creationId xmlns:a16="http://schemas.microsoft.com/office/drawing/2014/main" id="{EB83EB9C-3928-4FB4-8542-133B9BA2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044"/>
              <a:ext cx="96" cy="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</p:grpSp>
      <p:sp>
        <p:nvSpPr>
          <p:cNvPr id="162" name="Oval 46">
            <a:extLst>
              <a:ext uri="{FF2B5EF4-FFF2-40B4-BE49-F238E27FC236}">
                <a16:creationId xmlns:a16="http://schemas.microsoft.com/office/drawing/2014/main" id="{517D8639-6FB8-4CEE-8816-EC44A0C6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626" y="337734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3" name="Oval 47">
            <a:extLst>
              <a:ext uri="{FF2B5EF4-FFF2-40B4-BE49-F238E27FC236}">
                <a16:creationId xmlns:a16="http://schemas.microsoft.com/office/drawing/2014/main" id="{6780AE3E-456F-46A0-8A65-F5CDD308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826" y="4685444"/>
            <a:ext cx="152400" cy="1651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 u="none">
              <a:latin typeface="Times New Roman" panose="02020603050405020304" pitchFamily="18" charset="0"/>
            </a:endParaRPr>
          </a:p>
        </p:txBody>
      </p:sp>
      <p:sp>
        <p:nvSpPr>
          <p:cNvPr id="164" name="Line 48">
            <a:extLst>
              <a:ext uri="{FF2B5EF4-FFF2-40B4-BE49-F238E27FC236}">
                <a16:creationId xmlns:a16="http://schemas.microsoft.com/office/drawing/2014/main" id="{FC3CF60B-D801-451A-8A9B-509F5F2B2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926" y="3517044"/>
            <a:ext cx="876300" cy="1155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65" name="Group 52">
            <a:extLst>
              <a:ext uri="{FF2B5EF4-FFF2-40B4-BE49-F238E27FC236}">
                <a16:creationId xmlns:a16="http://schemas.microsoft.com/office/drawing/2014/main" id="{DE1DC737-66AC-498A-A3C2-FDC7A4EEC861}"/>
              </a:ext>
            </a:extLst>
          </p:cNvPr>
          <p:cNvGrpSpPr>
            <a:grpSpLocks/>
          </p:cNvGrpSpPr>
          <p:nvPr/>
        </p:nvGrpSpPr>
        <p:grpSpPr bwMode="auto">
          <a:xfrm>
            <a:off x="5122001" y="2370869"/>
            <a:ext cx="1057275" cy="695325"/>
            <a:chOff x="4314" y="1086"/>
            <a:chExt cx="666" cy="438"/>
          </a:xfrm>
        </p:grpSpPr>
        <p:sp>
          <p:nvSpPr>
            <p:cNvPr id="166" name="Oval 53">
              <a:extLst>
                <a:ext uri="{FF2B5EF4-FFF2-40B4-BE49-F238E27FC236}">
                  <a16:creationId xmlns:a16="http://schemas.microsoft.com/office/drawing/2014/main" id="{EC50248B-266F-4A96-A9A6-A9AE3FCF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67" name="Text Box 54">
              <a:extLst>
                <a:ext uri="{FF2B5EF4-FFF2-40B4-BE49-F238E27FC236}">
                  <a16:creationId xmlns:a16="http://schemas.microsoft.com/office/drawing/2014/main" id="{A48F8AB7-E007-4053-9CCE-22A50D3F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8" name="Group 55">
            <a:extLst>
              <a:ext uri="{FF2B5EF4-FFF2-40B4-BE49-F238E27FC236}">
                <a16:creationId xmlns:a16="http://schemas.microsoft.com/office/drawing/2014/main" id="{17D7DD6F-247B-4E58-A161-366F6FE2369B}"/>
              </a:ext>
            </a:extLst>
          </p:cNvPr>
          <p:cNvGrpSpPr>
            <a:grpSpLocks/>
          </p:cNvGrpSpPr>
          <p:nvPr/>
        </p:nvGrpSpPr>
        <p:grpSpPr bwMode="auto">
          <a:xfrm>
            <a:off x="4156801" y="2523269"/>
            <a:ext cx="1057275" cy="695325"/>
            <a:chOff x="4314" y="1086"/>
            <a:chExt cx="666" cy="438"/>
          </a:xfrm>
        </p:grpSpPr>
        <p:sp>
          <p:nvSpPr>
            <p:cNvPr id="169" name="Oval 56">
              <a:extLst>
                <a:ext uri="{FF2B5EF4-FFF2-40B4-BE49-F238E27FC236}">
                  <a16:creationId xmlns:a16="http://schemas.microsoft.com/office/drawing/2014/main" id="{1F2111E3-1D45-4182-937A-2CAF717E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EFB599D5-49DD-4B87-A293-BE306B5FF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1" name="Group 58">
            <a:extLst>
              <a:ext uri="{FF2B5EF4-FFF2-40B4-BE49-F238E27FC236}">
                <a16:creationId xmlns:a16="http://schemas.microsoft.com/office/drawing/2014/main" id="{304AF1AB-49E8-4FA9-88F6-FD8223B872A9}"/>
              </a:ext>
            </a:extLst>
          </p:cNvPr>
          <p:cNvGrpSpPr>
            <a:grpSpLocks/>
          </p:cNvGrpSpPr>
          <p:nvPr/>
        </p:nvGrpSpPr>
        <p:grpSpPr bwMode="auto">
          <a:xfrm>
            <a:off x="5871301" y="2510569"/>
            <a:ext cx="1057275" cy="695325"/>
            <a:chOff x="4314" y="1086"/>
            <a:chExt cx="666" cy="438"/>
          </a:xfrm>
        </p:grpSpPr>
        <p:sp>
          <p:nvSpPr>
            <p:cNvPr id="172" name="Oval 59">
              <a:extLst>
                <a:ext uri="{FF2B5EF4-FFF2-40B4-BE49-F238E27FC236}">
                  <a16:creationId xmlns:a16="http://schemas.microsoft.com/office/drawing/2014/main" id="{DFC4CF08-D69B-4C9F-A5F6-887C9154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60">
              <a:extLst>
                <a:ext uri="{FF2B5EF4-FFF2-40B4-BE49-F238E27FC236}">
                  <a16:creationId xmlns:a16="http://schemas.microsoft.com/office/drawing/2014/main" id="{08A7096F-BDBC-4E1E-BF3A-CA53A0F7A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" name="Group 61">
            <a:extLst>
              <a:ext uri="{FF2B5EF4-FFF2-40B4-BE49-F238E27FC236}">
                <a16:creationId xmlns:a16="http://schemas.microsoft.com/office/drawing/2014/main" id="{A65772C7-0DB6-4FF4-826A-70CD3978B299}"/>
              </a:ext>
            </a:extLst>
          </p:cNvPr>
          <p:cNvGrpSpPr>
            <a:grpSpLocks/>
          </p:cNvGrpSpPr>
          <p:nvPr/>
        </p:nvGrpSpPr>
        <p:grpSpPr bwMode="auto">
          <a:xfrm>
            <a:off x="1388201" y="5556982"/>
            <a:ext cx="1057275" cy="695325"/>
            <a:chOff x="4314" y="1086"/>
            <a:chExt cx="666" cy="438"/>
          </a:xfrm>
        </p:grpSpPr>
        <p:sp>
          <p:nvSpPr>
            <p:cNvPr id="175" name="Oval 62">
              <a:extLst>
                <a:ext uri="{FF2B5EF4-FFF2-40B4-BE49-F238E27FC236}">
                  <a16:creationId xmlns:a16="http://schemas.microsoft.com/office/drawing/2014/main" id="{E32D9B2D-17FE-4FEF-8932-F9271E386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6" name="Text Box 63">
              <a:extLst>
                <a:ext uri="{FF2B5EF4-FFF2-40B4-BE49-F238E27FC236}">
                  <a16:creationId xmlns:a16="http://schemas.microsoft.com/office/drawing/2014/main" id="{5F4F048F-2D1A-40F3-9973-FEB1F8786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" name="Group 64">
            <a:extLst>
              <a:ext uri="{FF2B5EF4-FFF2-40B4-BE49-F238E27FC236}">
                <a16:creationId xmlns:a16="http://schemas.microsoft.com/office/drawing/2014/main" id="{BF5F6614-F7EA-4863-BD7A-602A874A62B5}"/>
              </a:ext>
            </a:extLst>
          </p:cNvPr>
          <p:cNvGrpSpPr>
            <a:grpSpLocks/>
          </p:cNvGrpSpPr>
          <p:nvPr/>
        </p:nvGrpSpPr>
        <p:grpSpPr bwMode="auto">
          <a:xfrm>
            <a:off x="1731101" y="2167669"/>
            <a:ext cx="1057275" cy="695325"/>
            <a:chOff x="4314" y="1086"/>
            <a:chExt cx="666" cy="438"/>
          </a:xfrm>
        </p:grpSpPr>
        <p:sp>
          <p:nvSpPr>
            <p:cNvPr id="178" name="Oval 65">
              <a:extLst>
                <a:ext uri="{FF2B5EF4-FFF2-40B4-BE49-F238E27FC236}">
                  <a16:creationId xmlns:a16="http://schemas.microsoft.com/office/drawing/2014/main" id="{EC1F9F16-7273-4680-A30D-2DF70124F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79" name="Text Box 66">
              <a:extLst>
                <a:ext uri="{FF2B5EF4-FFF2-40B4-BE49-F238E27FC236}">
                  <a16:creationId xmlns:a16="http://schemas.microsoft.com/office/drawing/2014/main" id="{5389ED87-774B-4066-B6D0-A90A4D469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0" name="Group 67">
            <a:extLst>
              <a:ext uri="{FF2B5EF4-FFF2-40B4-BE49-F238E27FC236}">
                <a16:creationId xmlns:a16="http://schemas.microsoft.com/office/drawing/2014/main" id="{8D970FD4-C598-4E19-B745-F28FA498E47D}"/>
              </a:ext>
            </a:extLst>
          </p:cNvPr>
          <p:cNvGrpSpPr>
            <a:grpSpLocks/>
          </p:cNvGrpSpPr>
          <p:nvPr/>
        </p:nvGrpSpPr>
        <p:grpSpPr bwMode="auto">
          <a:xfrm>
            <a:off x="2594701" y="2408969"/>
            <a:ext cx="1057275" cy="695325"/>
            <a:chOff x="4314" y="1086"/>
            <a:chExt cx="666" cy="438"/>
          </a:xfrm>
        </p:grpSpPr>
        <p:sp>
          <p:nvSpPr>
            <p:cNvPr id="181" name="Oval 68">
              <a:extLst>
                <a:ext uri="{FF2B5EF4-FFF2-40B4-BE49-F238E27FC236}">
                  <a16:creationId xmlns:a16="http://schemas.microsoft.com/office/drawing/2014/main" id="{E3CCA28D-BB52-40FE-B8BA-57A9DA55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2" name="Text Box 69">
              <a:extLst>
                <a:ext uri="{FF2B5EF4-FFF2-40B4-BE49-F238E27FC236}">
                  <a16:creationId xmlns:a16="http://schemas.microsoft.com/office/drawing/2014/main" id="{D0AC3E31-174F-4E6F-B0B6-BCC21C5C1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106"/>
              <a:ext cx="5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nível 3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3" name="Group 70">
            <a:extLst>
              <a:ext uri="{FF2B5EF4-FFF2-40B4-BE49-F238E27FC236}">
                <a16:creationId xmlns:a16="http://schemas.microsoft.com/office/drawing/2014/main" id="{DF9E9650-99B4-4219-819A-467F73E6AE4E}"/>
              </a:ext>
            </a:extLst>
          </p:cNvPr>
          <p:cNvGrpSpPr>
            <a:grpSpLocks/>
          </p:cNvGrpSpPr>
          <p:nvPr/>
        </p:nvGrpSpPr>
        <p:grpSpPr bwMode="auto">
          <a:xfrm>
            <a:off x="2747101" y="5634769"/>
            <a:ext cx="1057275" cy="695325"/>
            <a:chOff x="4314" y="1086"/>
            <a:chExt cx="666" cy="438"/>
          </a:xfrm>
        </p:grpSpPr>
        <p:sp>
          <p:nvSpPr>
            <p:cNvPr id="184" name="Oval 71">
              <a:extLst>
                <a:ext uri="{FF2B5EF4-FFF2-40B4-BE49-F238E27FC236}">
                  <a16:creationId xmlns:a16="http://schemas.microsoft.com/office/drawing/2014/main" id="{0EBA55F4-D2B9-4E79-BBAD-857B06456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5" name="Text Box 72">
              <a:extLst>
                <a:ext uri="{FF2B5EF4-FFF2-40B4-BE49-F238E27FC236}">
                  <a16:creationId xmlns:a16="http://schemas.microsoft.com/office/drawing/2014/main" id="{FC3A903E-638D-4B12-B8D6-A4666B2FE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6" name="Group 73">
            <a:extLst>
              <a:ext uri="{FF2B5EF4-FFF2-40B4-BE49-F238E27FC236}">
                <a16:creationId xmlns:a16="http://schemas.microsoft.com/office/drawing/2014/main" id="{D7F3E050-3681-479D-A672-D716086754BB}"/>
              </a:ext>
            </a:extLst>
          </p:cNvPr>
          <p:cNvGrpSpPr>
            <a:grpSpLocks/>
          </p:cNvGrpSpPr>
          <p:nvPr/>
        </p:nvGrpSpPr>
        <p:grpSpPr bwMode="auto">
          <a:xfrm>
            <a:off x="4448901" y="5634769"/>
            <a:ext cx="1057275" cy="695325"/>
            <a:chOff x="4314" y="1086"/>
            <a:chExt cx="666" cy="438"/>
          </a:xfrm>
        </p:grpSpPr>
        <p:sp>
          <p:nvSpPr>
            <p:cNvPr id="187" name="Oval 74">
              <a:extLst>
                <a:ext uri="{FF2B5EF4-FFF2-40B4-BE49-F238E27FC236}">
                  <a16:creationId xmlns:a16="http://schemas.microsoft.com/office/drawing/2014/main" id="{6391DCE4-7F53-489B-BD77-2D74D6E0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88" name="Text Box 75">
              <a:extLst>
                <a:ext uri="{FF2B5EF4-FFF2-40B4-BE49-F238E27FC236}">
                  <a16:creationId xmlns:a16="http://schemas.microsoft.com/office/drawing/2014/main" id="{61F9930B-0854-4F1B-914F-099B1EA0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76">
            <a:extLst>
              <a:ext uri="{FF2B5EF4-FFF2-40B4-BE49-F238E27FC236}">
                <a16:creationId xmlns:a16="http://schemas.microsoft.com/office/drawing/2014/main" id="{E6A968C1-E19E-420E-8B6A-9969BBF17C14}"/>
              </a:ext>
            </a:extLst>
          </p:cNvPr>
          <p:cNvGrpSpPr>
            <a:grpSpLocks/>
          </p:cNvGrpSpPr>
          <p:nvPr/>
        </p:nvGrpSpPr>
        <p:grpSpPr bwMode="auto">
          <a:xfrm>
            <a:off x="7154001" y="5177569"/>
            <a:ext cx="1057275" cy="695325"/>
            <a:chOff x="4314" y="1086"/>
            <a:chExt cx="666" cy="438"/>
          </a:xfrm>
        </p:grpSpPr>
        <p:sp>
          <p:nvSpPr>
            <p:cNvPr id="190" name="Oval 77">
              <a:extLst>
                <a:ext uri="{FF2B5EF4-FFF2-40B4-BE49-F238E27FC236}">
                  <a16:creationId xmlns:a16="http://schemas.microsoft.com/office/drawing/2014/main" id="{C60350D3-3347-4DE9-A673-3072D25F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86"/>
              <a:ext cx="666" cy="4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2400" u="none">
                <a:latin typeface="Times New Roman" panose="02020603050405020304" pitchFamily="18" charset="0"/>
              </a:endParaRPr>
            </a:p>
          </p:txBody>
        </p:sp>
        <p:sp>
          <p:nvSpPr>
            <p:cNvPr id="191" name="Text Box 78">
              <a:extLst>
                <a:ext uri="{FF2B5EF4-FFF2-40B4-BE49-F238E27FC236}">
                  <a16:creationId xmlns:a16="http://schemas.microsoft.com/office/drawing/2014/main" id="{DFE63A81-434F-4E72-AD42-88921394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5" y="1106"/>
              <a:ext cx="41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ISP</a:t>
              </a:r>
              <a:b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</a:br>
              <a:r>
                <a:rPr lang="en-US" altLang="pt-BR" sz="1800" u="none">
                  <a:solidFill>
                    <a:schemeClr val="folHlink"/>
                  </a:solidFill>
                  <a:latin typeface="Comic Sans MS" panose="030F0702030302020204" pitchFamily="66" charset="0"/>
                </a:rPr>
                <a:t>local</a:t>
              </a:r>
              <a:endParaRPr lang="en-US" altLang="pt-BR" sz="2400" u="none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2" name="Freeform 341">
            <a:extLst>
              <a:ext uri="{FF2B5EF4-FFF2-40B4-BE49-F238E27FC236}">
                <a16:creationId xmlns:a16="http://schemas.microsoft.com/office/drawing/2014/main" id="{BE37773B-46C2-4685-A681-B249706BB4E2}"/>
              </a:ext>
            </a:extLst>
          </p:cNvPr>
          <p:cNvSpPr>
            <a:spLocks/>
          </p:cNvSpPr>
          <p:nvPr/>
        </p:nvSpPr>
        <p:spPr bwMode="auto">
          <a:xfrm>
            <a:off x="1727926" y="2170844"/>
            <a:ext cx="6654800" cy="3619500"/>
          </a:xfrm>
          <a:custGeom>
            <a:avLst/>
            <a:gdLst>
              <a:gd name="T0" fmla="*/ 0 w 4192"/>
              <a:gd name="T1" fmla="*/ 0 h 2280"/>
              <a:gd name="T2" fmla="*/ 2147483647 w 4192"/>
              <a:gd name="T3" fmla="*/ 2147483647 h 2280"/>
              <a:gd name="T4" fmla="*/ 2147483647 w 4192"/>
              <a:gd name="T5" fmla="*/ 2147483647 h 2280"/>
              <a:gd name="T6" fmla="*/ 2147483647 w 4192"/>
              <a:gd name="T7" fmla="*/ 2147483647 h 2280"/>
              <a:gd name="T8" fmla="*/ 2147483647 w 4192"/>
              <a:gd name="T9" fmla="*/ 2147483647 h 2280"/>
              <a:gd name="T10" fmla="*/ 2147483647 w 4192"/>
              <a:gd name="T11" fmla="*/ 2147483647 h 2280"/>
              <a:gd name="T12" fmla="*/ 2147483647 w 4192"/>
              <a:gd name="T13" fmla="*/ 2147483647 h 2280"/>
              <a:gd name="T14" fmla="*/ 2147483647 w 4192"/>
              <a:gd name="T15" fmla="*/ 2147483647 h 2280"/>
              <a:gd name="T16" fmla="*/ 2147483647 w 4192"/>
              <a:gd name="T17" fmla="*/ 2147483647 h 2280"/>
              <a:gd name="T18" fmla="*/ 2147483647 w 4192"/>
              <a:gd name="T19" fmla="*/ 214748364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92"/>
              <a:gd name="T31" fmla="*/ 0 h 2280"/>
              <a:gd name="T32" fmla="*/ 4192 w 4192"/>
              <a:gd name="T33" fmla="*/ 2280 h 22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92" h="2280">
                <a:moveTo>
                  <a:pt x="0" y="0"/>
                </a:moveTo>
                <a:lnTo>
                  <a:pt x="568" y="264"/>
                </a:lnTo>
                <a:lnTo>
                  <a:pt x="920" y="592"/>
                </a:lnTo>
                <a:lnTo>
                  <a:pt x="1232" y="840"/>
                </a:lnTo>
                <a:lnTo>
                  <a:pt x="1792" y="1248"/>
                </a:lnTo>
                <a:lnTo>
                  <a:pt x="2096" y="1560"/>
                </a:lnTo>
                <a:lnTo>
                  <a:pt x="3008" y="1800"/>
                </a:lnTo>
                <a:lnTo>
                  <a:pt x="3632" y="1912"/>
                </a:lnTo>
                <a:lnTo>
                  <a:pt x="4040" y="2240"/>
                </a:lnTo>
                <a:lnTo>
                  <a:pt x="4192" y="228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193" name="Object 219">
            <a:extLst>
              <a:ext uri="{FF2B5EF4-FFF2-40B4-BE49-F238E27FC236}">
                <a16:creationId xmlns:a16="http://schemas.microsoft.com/office/drawing/2014/main" id="{2225432B-4413-4E0E-97B6-B34065317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85195"/>
              </p:ext>
            </p:extLst>
          </p:nvPr>
        </p:nvGraphicFramePr>
        <p:xfrm>
          <a:off x="1361214" y="1891444"/>
          <a:ext cx="4175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193" name="Object 219">
                        <a:extLst>
                          <a:ext uri="{FF2B5EF4-FFF2-40B4-BE49-F238E27FC236}">
                            <a16:creationId xmlns:a16="http://schemas.microsoft.com/office/drawing/2014/main" id="{2225432B-4413-4E0E-97B6-B34065317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214" y="1891444"/>
                        <a:ext cx="417512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Object 339">
            <a:extLst>
              <a:ext uri="{FF2B5EF4-FFF2-40B4-BE49-F238E27FC236}">
                <a16:creationId xmlns:a16="http://schemas.microsoft.com/office/drawing/2014/main" id="{854F8384-8832-41A1-BFD9-34DA0C40C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11789"/>
              </p:ext>
            </p:extLst>
          </p:nvPr>
        </p:nvGraphicFramePr>
        <p:xfrm>
          <a:off x="8335101" y="5701444"/>
          <a:ext cx="41751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194" name="Object 339">
                        <a:extLst>
                          <a:ext uri="{FF2B5EF4-FFF2-40B4-BE49-F238E27FC236}">
                            <a16:creationId xmlns:a16="http://schemas.microsoft.com/office/drawing/2014/main" id="{854F8384-8832-41A1-BFD9-34DA0C40C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101" y="5701444"/>
                        <a:ext cx="41751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ício">
  <a:themeElements>
    <a:clrScheme name="Personalizada 3">
      <a:dk1>
        <a:sysClr val="windowText" lastClr="000000"/>
      </a:dk1>
      <a:lt1>
        <a:sysClr val="window" lastClr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13434</TotalTime>
  <Words>2198</Words>
  <Application>Microsoft Office PowerPoint</Application>
  <PresentationFormat>Apresentação na tela (4:3)</PresentationFormat>
  <Paragraphs>484</Paragraphs>
  <Slides>29</Slides>
  <Notes>29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Solstício</vt:lpstr>
      <vt:lpstr>Princípios de comunicação e Topologias</vt:lpstr>
      <vt:lpstr>PUD Disciplina</vt:lpstr>
      <vt:lpstr>Aulas passadas:</vt:lpstr>
      <vt:lpstr>Aula passada</vt:lpstr>
      <vt:lpstr>Aula passada</vt:lpstr>
      <vt:lpstr>Núcleo da rede  Resumo</vt:lpstr>
      <vt:lpstr>Comutação de circuitos - Resumo</vt:lpstr>
      <vt:lpstr>Comutação de pacotes: multiplexação estatística - Resumo</vt:lpstr>
      <vt:lpstr>Estrutura da Internet: rede de redes - Resumo</vt:lpstr>
      <vt:lpstr>Atraso nodal - Resumo</vt:lpstr>
      <vt:lpstr>Atraso de fila e perda de pacote</vt:lpstr>
      <vt:lpstr>Atraso de fila e perda de pacote</vt:lpstr>
      <vt:lpstr>Perda de pacote</vt:lpstr>
      <vt:lpstr>Atrasos e rotas reais da internet</vt:lpstr>
      <vt:lpstr>Atrasos e rotas reais da internet</vt:lpstr>
      <vt:lpstr>Vazão</vt:lpstr>
      <vt:lpstr>Vazão</vt:lpstr>
      <vt:lpstr>Vazão na Internet</vt:lpstr>
      <vt:lpstr>“Camadas” de protocolo</vt:lpstr>
      <vt:lpstr>“Camadas” de protocolo</vt:lpstr>
      <vt:lpstr>Organização da viagem aérea</vt:lpstr>
      <vt:lpstr>Camadas de funcionalidade da viagem</vt:lpstr>
      <vt:lpstr>Por que usar camadas?</vt:lpstr>
      <vt:lpstr>O Modelo OSI</vt:lpstr>
      <vt:lpstr>Pilha de protocolos da Internet</vt:lpstr>
      <vt:lpstr>Pilha de protocolos da Internet</vt:lpstr>
      <vt:lpstr>Modelo OSI</vt:lpstr>
      <vt:lpstr>Modelo OSI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Sistemas</dc:title>
  <cp:lastModifiedBy>carlabeatrizdasilva2203@gmail.com</cp:lastModifiedBy>
  <cp:revision>680</cp:revision>
  <cp:lastPrinted>2014-06-24T18:15:02Z</cp:lastPrinted>
  <dcterms:modified xsi:type="dcterms:W3CDTF">2022-08-31T01:27:51Z</dcterms:modified>
</cp:coreProperties>
</file>