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7315200" cy="9601200"/>
  <p:embeddedFontLst>
    <p:embeddedFont>
      <p:font typeface="Gill Sans" panose="02000000000000000000" pitchFamily="2" charset="0"/>
      <p:regular r:id="rId33"/>
      <p:bold r:id="rId34"/>
    </p:embeddedFont>
    <p:embeddedFont>
      <p:font typeface="Quattrocento Sans" panose="020B0502050000020003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2" roundtripDataSignature="AMtx7miukLb/Kf/s5cQDPs2bgmpNYC8L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font" Target="fonts/font2.fntdata" /><Relationship Id="rId42" Type="http://customschemas.google.com/relationships/presentationmetadata" Target="metadata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font" Target="fonts/font1.fntdata" /><Relationship Id="rId38" Type="http://schemas.openxmlformats.org/officeDocument/2006/relationships/font" Target="fonts/font6.fntdata" /><Relationship Id="rId46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notesMaster" Target="notesMasters/notesMaster1.xml" /><Relationship Id="rId37" Type="http://schemas.openxmlformats.org/officeDocument/2006/relationships/font" Target="fonts/font5.fntdata" /><Relationship Id="rId45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font" Target="fonts/font4.fntdata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font" Target="fonts/font3.fntdata" /><Relationship Id="rId43" Type="http://schemas.openxmlformats.org/officeDocument/2006/relationships/presProps" Target="presProps.xml" 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image" Target="../media/image3.png" 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 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 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 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p1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0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1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p1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2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p1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4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p1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5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0" name="Google Shape;340;p1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6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0" name="Google Shape;350;p1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5" name="Google Shape;455;p1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18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1" name="Google Shape;561;p1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19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9" name="Google Shape;679;p2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20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8" name="Google Shape;688;p2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2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7" name="Google Shape;697;p2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22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4" name="Google Shape;734;p2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23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3" name="Google Shape;743;p2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24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2" name="Google Shape;752;p2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25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1" name="Google Shape;761;p2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26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7" name="Google Shape;787;p2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27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7" name="Google Shape;797;p2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28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7" name="Google Shape;807;p2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29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3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7" name="Google Shape;817;p3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30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30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4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6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7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8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9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2"/>
          <p:cNvSpPr txBox="1"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2"/>
          <p:cNvSpPr txBox="1"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  <a:defRPr sz="2600">
                <a:solidFill>
                  <a:srgbClr val="341108"/>
                </a:solidFill>
              </a:defRPr>
            </a:lvl1pPr>
            <a:lvl2pPr lvl="1" algn="ctr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2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2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2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6" name="Google Shape;26;p32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>
            <a:gsLst>
              <a:gs pos="0">
                <a:srgbClr val="E6E6E6">
                  <a:alpha val="94901"/>
                </a:srgbClr>
              </a:gs>
              <a:gs pos="50000">
                <a:srgbClr val="CDCDCD">
                  <a:alpha val="89803"/>
                </a:srgbClr>
              </a:gs>
              <a:gs pos="95000">
                <a:srgbClr val="888888">
                  <a:alpha val="87843"/>
                </a:srgbClr>
              </a:gs>
              <a:gs pos="100000">
                <a:srgbClr val="000000">
                  <a:alpha val="84705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 cap="rnd" cmpd="sng">
            <a:solidFill>
              <a:schemeClr val="accent1">
                <a:alpha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" name="Google Shape;27;p32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>
            <a:solidFill>
              <a:schemeClr val="accent1">
                <a:alpha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1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1"/>
          <p:cNvSpPr txBox="1">
            <a:spLocks noGrp="1"/>
          </p:cNvSpPr>
          <p:nvPr>
            <p:ph type="body" idx="1"/>
          </p:nvPr>
        </p:nvSpPr>
        <p:spPr>
          <a:xfrm rot="5400000">
            <a:off x="2784348" y="99060"/>
            <a:ext cx="4800600" cy="749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marL="914400" lvl="1" indent="-3429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91" name="Google Shape;91;p41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1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1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2"/>
          <p:cNvSpPr txBox="1">
            <a:spLocks noGrp="1"/>
          </p:cNvSpPr>
          <p:nvPr>
            <p:ph type="title"/>
          </p:nvPr>
        </p:nvSpPr>
        <p:spPr>
          <a:xfrm rot="5400000">
            <a:off x="4846638" y="2286002"/>
            <a:ext cx="5851525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2"/>
          <p:cNvSpPr txBox="1">
            <a:spLocks noGrp="1"/>
          </p:cNvSpPr>
          <p:nvPr>
            <p:ph type="body" idx="1"/>
          </p:nvPr>
        </p:nvSpPr>
        <p:spPr>
          <a:xfrm rot="5400000">
            <a:off x="998538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marL="914400" lvl="1" indent="-3429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97" name="Google Shape;97;p42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2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2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3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3"/>
          <p:cNvSpPr txBox="1"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marL="914400" lvl="1" indent="-3429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31" name="Google Shape;31;p33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3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3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4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" name="Google Shape;36;p34"/>
          <p:cNvSpPr txBox="1"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000"/>
              <a:buFont typeface="Gill Sans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4"/>
          <p:cNvSpPr txBox="1"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34110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38" name="Google Shape;38;p34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4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4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41" name="Google Shape;41;p34"/>
          <p:cNvSpPr/>
          <p:nvPr/>
        </p:nvSpPr>
        <p:spPr>
          <a:xfrm>
            <a:off x="2286000" y="0"/>
            <a:ext cx="76200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dist="38000" dir="10800000" algn="tl" rotWithShape="0">
              <a:srgbClr val="466722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" name="Google Shape;42;p34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>
            <a:gsLst>
              <a:gs pos="0">
                <a:srgbClr val="E6E6E6">
                  <a:alpha val="94901"/>
                </a:srgbClr>
              </a:gs>
              <a:gs pos="50000">
                <a:srgbClr val="CDCDCD">
                  <a:alpha val="89803"/>
                </a:srgbClr>
              </a:gs>
              <a:gs pos="95000">
                <a:srgbClr val="888888">
                  <a:alpha val="87843"/>
                </a:srgbClr>
              </a:gs>
              <a:gs pos="100000">
                <a:srgbClr val="000000">
                  <a:alpha val="84705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 cap="rnd" cmpd="sng">
            <a:solidFill>
              <a:schemeClr val="accent1">
                <a:alpha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" name="Google Shape;43;p34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>
            <a:solidFill>
              <a:schemeClr val="accent1">
                <a:alpha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5"/>
          <p:cNvSpPr txBox="1"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5"/>
          <p:cNvSpPr txBox="1">
            <a:spLocks noGrp="1"/>
          </p:cNvSpPr>
          <p:nvPr>
            <p:ph type="body" idx="1"/>
          </p:nvPr>
        </p:nvSpPr>
        <p:spPr>
          <a:xfrm>
            <a:off x="143560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08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47" name="Google Shape;47;p35"/>
          <p:cNvSpPr txBox="1">
            <a:spLocks noGrp="1"/>
          </p:cNvSpPr>
          <p:nvPr>
            <p:ph type="body" idx="2"/>
          </p:nvPr>
        </p:nvSpPr>
        <p:spPr>
          <a:xfrm>
            <a:off x="527608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08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48" name="Google Shape;48;p35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5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5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6"/>
          <p:cNvSpPr txBox="1"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500"/>
              <a:buFont typeface="Gill Sans"/>
              <a:buNone/>
              <a:defRPr sz="45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6"/>
          <p:cNvSpPr txBox="1"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prstGeom prst="rect">
            <a:avLst/>
          </a:prstGeom>
          <a:solidFill>
            <a:schemeClr val="lt1"/>
          </a:solidFill>
          <a:ln w="107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sz="19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54" name="Google Shape;54;p36"/>
          <p:cNvSpPr txBox="1">
            <a:spLocks noGrp="1"/>
          </p:cNvSpPr>
          <p:nvPr>
            <p:ph type="body" idx="2"/>
          </p:nvPr>
        </p:nvSpPr>
        <p:spPr>
          <a:xfrm>
            <a:off x="4663440" y="328278"/>
            <a:ext cx="4023360" cy="640080"/>
          </a:xfrm>
          <a:prstGeom prst="rect">
            <a:avLst/>
          </a:prstGeom>
          <a:solidFill>
            <a:schemeClr val="lt1"/>
          </a:solidFill>
          <a:ln w="107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sz="19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55" name="Google Shape;55;p36"/>
          <p:cNvSpPr txBox="1">
            <a:spLocks noGrp="1"/>
          </p:cNvSpPr>
          <p:nvPr>
            <p:ph type="body" idx="3"/>
          </p:nvPr>
        </p:nvSpPr>
        <p:spPr>
          <a:xfrm>
            <a:off x="457200" y="969336"/>
            <a:ext cx="4023360" cy="4114800"/>
          </a:xfrm>
          <a:prstGeom prst="rect">
            <a:avLst/>
          </a:prstGeom>
          <a:noFill/>
          <a:ln w="10775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052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56" name="Google Shape;56;p36"/>
          <p:cNvSpPr txBox="1">
            <a:spLocks noGrp="1"/>
          </p:cNvSpPr>
          <p:nvPr>
            <p:ph type="body" idx="4"/>
          </p:nvPr>
        </p:nvSpPr>
        <p:spPr>
          <a:xfrm>
            <a:off x="4663440" y="969336"/>
            <a:ext cx="4023360" cy="4114800"/>
          </a:xfrm>
          <a:prstGeom prst="rect">
            <a:avLst/>
          </a:prstGeom>
          <a:noFill/>
          <a:ln w="10775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052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57" name="Google Shape;57;p36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6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6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7"/>
          <p:cNvSpPr txBox="1"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7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7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7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8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7" name="Google Shape;67;p38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8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8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70" name="Google Shape;70;p38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dist="38000" dir="10800000" algn="tl" rotWithShape="0">
              <a:srgbClr val="466722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9"/>
          <p:cNvSpPr txBox="1"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200"/>
              <a:buFont typeface="Gill Sans"/>
              <a:buNone/>
              <a:defRPr sz="22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9"/>
          <p:cNvSpPr txBox="1">
            <a:spLocks noGrp="1"/>
          </p:cNvSpPr>
          <p:nvPr>
            <p:ph type="body" idx="1"/>
          </p:nvPr>
        </p:nvSpPr>
        <p:spPr>
          <a:xfrm>
            <a:off x="457200" y="1406964"/>
            <a:ext cx="3810000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74" name="Google Shape;74;p39"/>
          <p:cNvSpPr txBox="1">
            <a:spLocks noGrp="1"/>
          </p:cNvSpPr>
          <p:nvPr>
            <p:ph type="body" idx="2"/>
          </p:nvPr>
        </p:nvSpPr>
        <p:spPr>
          <a:xfrm>
            <a:off x="457200" y="2133600"/>
            <a:ext cx="8153400" cy="399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116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Char char="◦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75" name="Google Shape;75;p39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9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9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0"/>
          <p:cNvSpPr txBox="1"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100"/>
              <a:buFont typeface="Gill Sans"/>
              <a:buNone/>
              <a:defRPr sz="21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0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0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0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83" name="Google Shape;83;p40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500" dist="18500" dir="5400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274300" rIns="91425" bIns="45700" anchor="t" anchorCtr="0">
            <a:normAutofit/>
          </a:bodyPr>
          <a:lstStyle/>
          <a:p>
            <a:pPr marL="0" marR="0" lvl="0" indent="0" algn="l" rtl="0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endParaRPr sz="3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4" name="Google Shape;84;p40"/>
          <p:cNvSpPr>
            <a:spLocks noGrp="1"/>
          </p:cNvSpPr>
          <p:nvPr>
            <p:ph type="pic" idx="2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85" name="Google Shape;85;p40"/>
          <p:cNvSpPr/>
          <p:nvPr/>
        </p:nvSpPr>
        <p:spPr>
          <a:xfrm rot="-2131329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25400" dir="3300000" sx="96000" sy="96000" algn="tl" rotWithShape="0">
              <a:srgbClr val="8DFF0F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6" name="Google Shape;86;p40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25400" dir="3300000" sx="96000" sy="96000" algn="tl" rotWithShape="0">
              <a:schemeClr val="lt2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7" name="Google Shape;87;p40"/>
          <p:cNvSpPr txBox="1">
            <a:spLocks noGrp="1"/>
          </p:cNvSpPr>
          <p:nvPr>
            <p:ph type="body" idx="1"/>
          </p:nvPr>
        </p:nvSpPr>
        <p:spPr>
          <a:xfrm>
            <a:off x="838200" y="4800600"/>
            <a:ext cx="441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777777"/>
                </a:solidFill>
              </a:defRPr>
            </a:lvl1pPr>
            <a:lvl2pPr marL="914400" lvl="1" indent="-3048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Char char="◦"/>
              <a:defRPr sz="1200"/>
            </a:lvl2pPr>
            <a:lvl3pPr marL="1371600" lvl="2" indent="-2921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Char char="●"/>
              <a:defRPr sz="1000"/>
            </a:lvl3pPr>
            <a:lvl4pPr marL="1828800" lvl="3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rgbClr val="EEFEE3">
              <a:alpha val="32941"/>
            </a:srgbClr>
          </a:solidFill>
          <a:ln w="9525" cap="rnd" cmpd="sng">
            <a:solidFill>
              <a:srgbClr val="7EE60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" name="Google Shape;11;p31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0" cap="rnd" cmpd="sng">
            <a:solidFill>
              <a:srgbClr val="CEFFA0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25400" dir="5400000" algn="tl" rotWithShape="0">
              <a:srgbClr val="6AAE22">
                <a:alpha val="8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" name="Google Shape;12;p31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>
            <a:gsLst>
              <a:gs pos="0">
                <a:srgbClr val="F3FFE9">
                  <a:alpha val="69803"/>
                </a:srgbClr>
              </a:gs>
              <a:gs pos="70000">
                <a:srgbClr val="FAFFF1">
                  <a:alpha val="54901"/>
                </a:srgbClr>
              </a:gs>
              <a:gs pos="100000">
                <a:srgbClr val="85FF00">
                  <a:alpha val="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 cap="rnd" cmpd="sng">
            <a:solidFill>
              <a:srgbClr val="74E002"/>
            </a:solidFill>
            <a:prstDash val="solid"/>
            <a:round/>
            <a:headEnd type="none" w="sm" len="sm"/>
            <a:tailEnd type="none" w="sm" len="sm"/>
          </a:ln>
          <a:effectLst>
            <a:outerShdw blurRad="12700" dist="15000" dir="4500000" algn="tl" rotWithShape="0">
              <a:srgbClr val="335F05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Google Shape;13;p3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" name="Google Shape;14;p31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  <a:defRPr sz="4300" b="0" i="0" u="none" strike="noStrike" cap="none">
                <a:solidFill>
                  <a:srgbClr val="56221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31"/>
          <p:cNvSpPr txBox="1"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sz="2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6" name="Google Shape;16;p31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6BC50B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7" name="Google Shape;17;p31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6BC50B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8" name="Google Shape;18;p31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6BC50B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6BC50B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6BC50B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6BC50B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6BC50B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6BC50B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6BC50B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6BC50B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6BC50B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9" name="Google Shape;19;p31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dist="38000" dir="10800000" algn="tl" rotWithShape="0">
              <a:srgbClr val="466722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fce.edu.br/" TargetMode="External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 /><Relationship Id="rId3" Type="http://schemas.openxmlformats.org/officeDocument/2006/relationships/notesSlide" Target="../notesSlides/notesSlide15.xml" /><Relationship Id="rId7" Type="http://schemas.openxmlformats.org/officeDocument/2006/relationships/image" Target="../media/image4.png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1.vml" /><Relationship Id="rId6" Type="http://schemas.openxmlformats.org/officeDocument/2006/relationships/oleObject" Target="../embeddings/oleObject2.bin" /><Relationship Id="rId5" Type="http://schemas.openxmlformats.org/officeDocument/2006/relationships/image" Target="../media/image3.png" /><Relationship Id="rId4" Type="http://schemas.openxmlformats.org/officeDocument/2006/relationships/oleObject" Target="../embeddings/oleObject1.bin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 /><Relationship Id="rId3" Type="http://schemas.openxmlformats.org/officeDocument/2006/relationships/notesSlide" Target="../notesSlides/notesSlide17.xml" /><Relationship Id="rId7" Type="http://schemas.openxmlformats.org/officeDocument/2006/relationships/oleObject" Target="../embeddings/oleObject5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2.vml" /><Relationship Id="rId6" Type="http://schemas.openxmlformats.org/officeDocument/2006/relationships/oleObject" Target="../embeddings/oleObject4.bin" /><Relationship Id="rId5" Type="http://schemas.openxmlformats.org/officeDocument/2006/relationships/image" Target="../media/image3.png" /><Relationship Id="rId4" Type="http://schemas.openxmlformats.org/officeDocument/2006/relationships/oleObject" Target="../embeddings/oleObject3.bin" 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 /><Relationship Id="rId3" Type="http://schemas.openxmlformats.org/officeDocument/2006/relationships/notesSlide" Target="../notesSlides/notesSlide18.xml" /><Relationship Id="rId7" Type="http://schemas.openxmlformats.org/officeDocument/2006/relationships/oleObject" Target="../embeddings/oleObject9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3.vml" /><Relationship Id="rId6" Type="http://schemas.openxmlformats.org/officeDocument/2006/relationships/oleObject" Target="../embeddings/oleObject8.bin" /><Relationship Id="rId5" Type="http://schemas.openxmlformats.org/officeDocument/2006/relationships/image" Target="../media/image3.png" /><Relationship Id="rId4" Type="http://schemas.openxmlformats.org/officeDocument/2006/relationships/oleObject" Target="../embeddings/oleObject7.bin" 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 /><Relationship Id="rId3" Type="http://schemas.openxmlformats.org/officeDocument/2006/relationships/notesSlide" Target="../notesSlides/notesSlide19.xml" /><Relationship Id="rId7" Type="http://schemas.openxmlformats.org/officeDocument/2006/relationships/oleObject" Target="../embeddings/oleObject13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4.vml" /><Relationship Id="rId6" Type="http://schemas.openxmlformats.org/officeDocument/2006/relationships/oleObject" Target="../embeddings/oleObject12.bin" /><Relationship Id="rId5" Type="http://schemas.openxmlformats.org/officeDocument/2006/relationships/image" Target="../media/image3.png" /><Relationship Id="rId4" Type="http://schemas.openxmlformats.org/officeDocument/2006/relationships/oleObject" Target="../embeddings/oleObject11.bin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 /><Relationship Id="rId2" Type="http://schemas.openxmlformats.org/officeDocument/2006/relationships/notesSlide" Target="../notesSlides/notesSlide21.xml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22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8.png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 /><Relationship Id="rId2" Type="http://schemas.openxmlformats.org/officeDocument/2006/relationships/notesSlide" Target="../notesSlides/notesSlide23.xml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notesSlide" Target="../notesSlides/notesSlide24.xml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5.vml" /><Relationship Id="rId5" Type="http://schemas.openxmlformats.org/officeDocument/2006/relationships/image" Target="../media/image3.png" /><Relationship Id="rId4" Type="http://schemas.openxmlformats.org/officeDocument/2006/relationships/oleObject" Target="../embeddings/oleObject15.bin" 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notesSlide" Target="../notesSlides/notesSlide27.xml" /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notesSlide" Target="../notesSlides/notesSlide28.xml" /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notesSlide" Target="../notesSlides/notesSlide30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>
            <a:spLocks noGrp="1"/>
          </p:cNvSpPr>
          <p:nvPr>
            <p:ph type="ctrTitle"/>
          </p:nvPr>
        </p:nvSpPr>
        <p:spPr>
          <a:xfrm>
            <a:off x="1259632" y="2780928"/>
            <a:ext cx="7632848" cy="1296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000"/>
              <a:buFont typeface="Gill Sans"/>
              <a:buNone/>
            </a:pPr>
            <a:r>
              <a:rPr lang="pt-BR" sz="4000" b="1"/>
              <a:t>Camada de Aplicação</a:t>
            </a:r>
            <a:endParaRPr/>
          </a:p>
        </p:txBody>
      </p:sp>
      <p:sp>
        <p:nvSpPr>
          <p:cNvPr id="106" name="Google Shape;106;p1"/>
          <p:cNvSpPr txBox="1">
            <a:spLocks noGrp="1"/>
          </p:cNvSpPr>
          <p:nvPr>
            <p:ph type="subTitle" idx="1"/>
          </p:nvPr>
        </p:nvSpPr>
        <p:spPr>
          <a:xfrm>
            <a:off x="1187624" y="4509120"/>
            <a:ext cx="7814102" cy="21722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/>
          <a:p>
            <a:pPr marL="27432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pt-BR" sz="2300">
                <a:solidFill>
                  <a:srgbClr val="C58C00"/>
                </a:solidFill>
              </a:rPr>
              <a:t>Instituto Federal de Educação, Ciência e Tecnologia do Ceará</a:t>
            </a:r>
            <a:endParaRPr/>
          </a:p>
          <a:p>
            <a:pPr marL="27432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</a:pPr>
            <a:r>
              <a:rPr lang="pt-BR" sz="2300" b="1"/>
              <a:t>Disciplina</a:t>
            </a:r>
            <a:r>
              <a:rPr lang="pt-BR" sz="2300"/>
              <a:t>:  Redes de Computadores</a:t>
            </a:r>
            <a:endParaRPr/>
          </a:p>
          <a:p>
            <a:pPr marL="27432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</a:pPr>
            <a:r>
              <a:rPr lang="pt-BR" sz="2300" b="1"/>
              <a:t>Semestre</a:t>
            </a:r>
            <a:r>
              <a:rPr lang="pt-BR" sz="2300"/>
              <a:t>: 2018.1</a:t>
            </a:r>
            <a:endParaRPr/>
          </a:p>
          <a:p>
            <a:pPr marL="27432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</a:pPr>
            <a:r>
              <a:rPr lang="pt-BR" sz="2300" b="1"/>
              <a:t>Professor</a:t>
            </a:r>
            <a:r>
              <a:rPr lang="pt-BR" sz="2300"/>
              <a:t>:  Rogério Diógenes</a:t>
            </a:r>
            <a:endParaRPr/>
          </a:p>
          <a:p>
            <a:pPr marL="27432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</a:pPr>
            <a:r>
              <a:rPr lang="pt-BR" sz="2300" b="1"/>
              <a:t>Campus</a:t>
            </a:r>
            <a:r>
              <a:rPr lang="pt-BR" sz="2300"/>
              <a:t>: Boa Viagem</a:t>
            </a:r>
            <a:endParaRPr sz="2300"/>
          </a:p>
        </p:txBody>
      </p:sp>
      <p:pic>
        <p:nvPicPr>
          <p:cNvPr id="107" name="Google Shape;107;p1" descr="http://4.bp.blogspot.com/-1I4lrqARDLU/TbWN0m-IAbI/AAAAAAAAACI/bJKj_raKDTM/s1600/IFCE-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7744" y="44276"/>
            <a:ext cx="5508104" cy="23046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"/>
          <p:cNvSpPr txBox="1"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Gill Sans"/>
              <a:buNone/>
            </a:pPr>
            <a:r>
              <a:rPr lang="pt-BR" sz="3200" b="1"/>
              <a:t>Código de estado da resposta HTTP</a:t>
            </a:r>
            <a:endParaRPr/>
          </a:p>
        </p:txBody>
      </p:sp>
      <p:sp>
        <p:nvSpPr>
          <p:cNvPr id="202" name="Google Shape;202;p10"/>
          <p:cNvSpPr txBox="1"/>
          <p:nvPr/>
        </p:nvSpPr>
        <p:spPr>
          <a:xfrm>
            <a:off x="1183508" y="2178157"/>
            <a:ext cx="7934325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marR="0" lvl="0" indent="-28346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r>
              <a:rPr lang="pt-BR" sz="2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200 OK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640080" marR="0" lvl="1" indent="-237744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lang="pt-BR"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requisição bem-sucedida, objeto requisitado mais adiante</a:t>
            </a:r>
            <a:endParaRPr/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r>
              <a:rPr lang="pt-BR" sz="2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301 Moved Permanently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640080" marR="0" lvl="1" indent="-237744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lang="pt-BR"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objeto requisitado movido, novo local especificado mais adiante na mensagem (Location:)</a:t>
            </a:r>
            <a:endParaRPr/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r>
              <a:rPr lang="pt-BR" sz="2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400 Bad Request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640080" marR="0" lvl="1" indent="-237744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lang="pt-BR"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mensagem de requisição não entendida pelo servidor</a:t>
            </a:r>
            <a:endParaRPr/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r>
              <a:rPr lang="pt-BR" sz="2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404 Not Found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640080" marR="0" lvl="1" indent="-237744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lang="pt-BR"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documento requisitado não localizado neste servidor</a:t>
            </a:r>
            <a:endParaRPr/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r>
              <a:rPr lang="pt-BR" sz="2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505 HTTP Version Not Supported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3" name="Google Shape;203;p10"/>
          <p:cNvSpPr/>
          <p:nvPr/>
        </p:nvSpPr>
        <p:spPr>
          <a:xfrm>
            <a:off x="1115617" y="1196752"/>
            <a:ext cx="79508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r>
              <a:rPr lang="pt-BR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1º linha da mensagem de resposta </a:t>
            </a:r>
            <a:r>
              <a:rPr lang="pt-BR" sz="2400" u="sng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servidor-&gt;cliente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r>
              <a:rPr lang="pt-BR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alguns exemplos de código: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"/>
          <p:cNvSpPr txBox="1"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Gill Sans"/>
              <a:buNone/>
            </a:pPr>
            <a:r>
              <a:rPr lang="pt-BR" sz="3200" b="1"/>
              <a:t>PRATICAR MENSAGEM DE RESPOSTA</a:t>
            </a:r>
            <a:endParaRPr/>
          </a:p>
        </p:txBody>
      </p:sp>
      <p:sp>
        <p:nvSpPr>
          <p:cNvPr id="210" name="Google Shape;210;p11"/>
          <p:cNvSpPr txBox="1"/>
          <p:nvPr/>
        </p:nvSpPr>
        <p:spPr>
          <a:xfrm>
            <a:off x="2411760" y="2564904"/>
            <a:ext cx="5472600" cy="13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telnet</a:t>
            </a:r>
            <a:r>
              <a:rPr lang="pt-B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pt-BR" sz="1800" u="sng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www.ifce.edu.br</a:t>
            </a:r>
            <a:r>
              <a:rPr lang="pt-B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80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GET /fortaleza/ HTTP/1.1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Host: </a:t>
            </a:r>
            <a:r>
              <a:rPr lang="pt-BR" sz="1800" u="sng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www.ifce.edu.br</a:t>
            </a:r>
            <a:r>
              <a:rPr lang="pt-B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2"/>
          <p:cNvSpPr txBox="1"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Gill Sans"/>
              <a:buNone/>
            </a:pPr>
            <a:r>
              <a:rPr lang="pt-BR" sz="3200" b="1"/>
              <a:t>Estado usuário-servidor: cookies</a:t>
            </a:r>
            <a:endParaRPr/>
          </a:p>
        </p:txBody>
      </p:sp>
      <p:sp>
        <p:nvSpPr>
          <p:cNvPr id="217" name="Google Shape;217;p12"/>
          <p:cNvSpPr txBox="1"/>
          <p:nvPr/>
        </p:nvSpPr>
        <p:spPr>
          <a:xfrm>
            <a:off x="913953" y="1182597"/>
            <a:ext cx="3810000" cy="48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marR="0" lvl="0" indent="-28346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r>
              <a:rPr lang="pt-BR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Muitos sites importantes usam cookies</a:t>
            </a:r>
            <a:endParaRPr/>
          </a:p>
          <a:p>
            <a:pPr marL="365760" marR="0" lvl="0" indent="-28346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r>
              <a:rPr lang="pt-BR" sz="2400" u="sng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Quatro componentes:</a:t>
            </a:r>
            <a:endParaRPr sz="2400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640080" marR="0" lvl="1" indent="-237744" algn="l" rtl="0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lang="pt-BR"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1) linha de cabeçalho de cookie da mensagem de </a:t>
            </a:r>
            <a:r>
              <a:rPr lang="pt-BR" sz="2000" b="0" i="1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resposta</a:t>
            </a:r>
            <a:r>
              <a:rPr lang="pt-BR"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HTTP</a:t>
            </a:r>
            <a:endParaRPr/>
          </a:p>
          <a:p>
            <a:pPr marL="640080" marR="0" lvl="1" indent="-237744" algn="l" rtl="0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lang="pt-BR"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2) linha de cabeçalho de cookie na mensagem de </a:t>
            </a:r>
            <a:r>
              <a:rPr lang="pt-BR" sz="2000" b="0" i="1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requisição</a:t>
            </a:r>
            <a:r>
              <a:rPr lang="pt-BR"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HTTP</a:t>
            </a:r>
            <a:endParaRPr/>
          </a:p>
          <a:p>
            <a:pPr marL="640080" marR="0" lvl="1" indent="-237744" algn="l" rtl="0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lang="pt-BR"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3) arquivo de cookie na máquina do usuário, controlado pelo navegador do usuário</a:t>
            </a:r>
            <a:endParaRPr/>
          </a:p>
          <a:p>
            <a:pPr marL="640080" marR="0" lvl="1" indent="-237744" algn="l" rtl="0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lang="pt-BR"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4) banco de dados de apoio no site Web</a:t>
            </a:r>
            <a:endParaRPr/>
          </a:p>
        </p:txBody>
      </p:sp>
      <p:sp>
        <p:nvSpPr>
          <p:cNvPr id="218" name="Google Shape;218;p12"/>
          <p:cNvSpPr txBox="1"/>
          <p:nvPr/>
        </p:nvSpPr>
        <p:spPr>
          <a:xfrm>
            <a:off x="4536301" y="1236274"/>
            <a:ext cx="4808537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marR="0" lvl="0" indent="-28346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r>
              <a:rPr lang="pt-BR" sz="2400" u="sng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Exemplo:</a:t>
            </a:r>
            <a:endParaRPr/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⚫"/>
            </a:pPr>
            <a:r>
              <a:rPr lang="pt-BR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Susana sempre acessa a Internet pelo PC</a:t>
            </a:r>
            <a:endParaRPr/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⚫"/>
            </a:pPr>
            <a:r>
              <a:rPr lang="pt-BR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visita um site de comércio eletrônico pela primeira vez</a:t>
            </a:r>
            <a:endParaRPr/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⚫"/>
            </a:pPr>
            <a:r>
              <a:rPr lang="pt-BR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quando as primeiras requisições HTTP chegam ao site, este cria: </a:t>
            </a:r>
            <a:endParaRPr/>
          </a:p>
          <a:p>
            <a:pPr marL="640080" marR="0" lvl="1" indent="-237744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lang="pt-BR"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ID exclusivo</a:t>
            </a:r>
            <a:endParaRPr/>
          </a:p>
          <a:p>
            <a:pPr marL="640080" marR="0" lvl="1" indent="-237744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lang="pt-BR"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entrada no banco de dados de apoio para o ID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3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pt-BR"/>
              <a:t>Cookies</a:t>
            </a:r>
            <a:endParaRPr/>
          </a:p>
        </p:txBody>
      </p:sp>
      <p:sp>
        <p:nvSpPr>
          <p:cNvPr id="224" name="Google Shape;224;p13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Processos de Software - Parte 1       Prof. Igor Rafael Silva Valente</a:t>
            </a:r>
            <a:endParaRPr/>
          </a:p>
        </p:txBody>
      </p:sp>
      <p:sp>
        <p:nvSpPr>
          <p:cNvPr id="225" name="Google Shape;225;p13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  <p:sp>
        <p:nvSpPr>
          <p:cNvPr id="226" name="Google Shape;226;p13"/>
          <p:cNvSpPr txBox="1"/>
          <p:nvPr/>
        </p:nvSpPr>
        <p:spPr>
          <a:xfrm>
            <a:off x="1076889" y="1244892"/>
            <a:ext cx="114776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 u="sng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cliente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13"/>
          <p:cNvSpPr txBox="1"/>
          <p:nvPr/>
        </p:nvSpPr>
        <p:spPr>
          <a:xfrm>
            <a:off x="5472677" y="1389354"/>
            <a:ext cx="136366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 u="sng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servidor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28" name="Google Shape;228;p13"/>
          <p:cNvGrpSpPr/>
          <p:nvPr/>
        </p:nvGrpSpPr>
        <p:grpSpPr>
          <a:xfrm>
            <a:off x="2407214" y="4334167"/>
            <a:ext cx="3305175" cy="425450"/>
            <a:chOff x="1386" y="2663"/>
            <a:chExt cx="2082" cy="268"/>
          </a:xfrm>
        </p:grpSpPr>
        <p:cxnSp>
          <p:nvCxnSpPr>
            <p:cNvPr id="229" name="Google Shape;229;p13"/>
            <p:cNvCxnSpPr/>
            <p:nvPr/>
          </p:nvCxnSpPr>
          <p:spPr>
            <a:xfrm flipH="1">
              <a:off x="1386" y="2663"/>
              <a:ext cx="2082" cy="24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230" name="Google Shape;230;p13"/>
            <p:cNvGrpSpPr/>
            <p:nvPr/>
          </p:nvGrpSpPr>
          <p:grpSpPr>
            <a:xfrm>
              <a:off x="1553" y="2694"/>
              <a:ext cx="1743" cy="237"/>
              <a:chOff x="3268" y="2846"/>
              <a:chExt cx="1743" cy="237"/>
            </a:xfrm>
          </p:grpSpPr>
          <p:sp>
            <p:nvSpPr>
              <p:cNvPr id="231" name="Google Shape;231;p13"/>
              <p:cNvSpPr/>
              <p:nvPr/>
            </p:nvSpPr>
            <p:spPr>
              <a:xfrm>
                <a:off x="3282" y="2856"/>
                <a:ext cx="1692" cy="198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04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32" name="Google Shape;232;p13"/>
              <p:cNvSpPr txBox="1"/>
              <p:nvPr/>
            </p:nvSpPr>
            <p:spPr>
              <a:xfrm>
                <a:off x="3268" y="2846"/>
                <a:ext cx="1743" cy="237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lang="pt-BR" sz="1800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resposta http normal</a:t>
                </a:r>
                <a:endParaRPr/>
              </a:p>
            </p:txBody>
          </p:sp>
        </p:grpSp>
      </p:grpSp>
      <p:grpSp>
        <p:nvGrpSpPr>
          <p:cNvPr id="233" name="Google Shape;233;p13"/>
          <p:cNvGrpSpPr/>
          <p:nvPr/>
        </p:nvGrpSpPr>
        <p:grpSpPr>
          <a:xfrm>
            <a:off x="2416739" y="5829592"/>
            <a:ext cx="3305175" cy="407987"/>
            <a:chOff x="1392" y="3605"/>
            <a:chExt cx="2082" cy="257"/>
          </a:xfrm>
        </p:grpSpPr>
        <p:cxnSp>
          <p:nvCxnSpPr>
            <p:cNvPr id="234" name="Google Shape;234;p13"/>
            <p:cNvCxnSpPr/>
            <p:nvPr/>
          </p:nvCxnSpPr>
          <p:spPr>
            <a:xfrm flipH="1">
              <a:off x="1392" y="3605"/>
              <a:ext cx="2082" cy="24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235" name="Google Shape;235;p13"/>
            <p:cNvGrpSpPr/>
            <p:nvPr/>
          </p:nvGrpSpPr>
          <p:grpSpPr>
            <a:xfrm>
              <a:off x="1552" y="3625"/>
              <a:ext cx="1743" cy="237"/>
              <a:chOff x="3268" y="2846"/>
              <a:chExt cx="1743" cy="237"/>
            </a:xfrm>
          </p:grpSpPr>
          <p:sp>
            <p:nvSpPr>
              <p:cNvPr id="236" name="Google Shape;236;p13"/>
              <p:cNvSpPr/>
              <p:nvPr/>
            </p:nvSpPr>
            <p:spPr>
              <a:xfrm>
                <a:off x="3282" y="2856"/>
                <a:ext cx="1692" cy="198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04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37" name="Google Shape;237;p13"/>
              <p:cNvSpPr txBox="1"/>
              <p:nvPr/>
            </p:nvSpPr>
            <p:spPr>
              <a:xfrm>
                <a:off x="3268" y="2846"/>
                <a:ext cx="1743" cy="237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lang="pt-BR" sz="1800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resposta http normal</a:t>
                </a:r>
                <a:endParaRPr/>
              </a:p>
            </p:txBody>
          </p:sp>
        </p:grpSp>
      </p:grpSp>
      <p:sp>
        <p:nvSpPr>
          <p:cNvPr id="238" name="Google Shape;238;p13"/>
          <p:cNvSpPr txBox="1"/>
          <p:nvPr/>
        </p:nvSpPr>
        <p:spPr>
          <a:xfrm>
            <a:off x="789552" y="2637129"/>
            <a:ext cx="19685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arq. de cookie</a:t>
            </a:r>
            <a:endParaRPr/>
          </a:p>
        </p:txBody>
      </p:sp>
      <p:sp>
        <p:nvSpPr>
          <p:cNvPr id="239" name="Google Shape;239;p13"/>
          <p:cNvSpPr txBox="1"/>
          <p:nvPr/>
        </p:nvSpPr>
        <p:spPr>
          <a:xfrm>
            <a:off x="265677" y="4410367"/>
            <a:ext cx="2249487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uma semana depois:</a:t>
            </a:r>
            <a:endParaRPr/>
          </a:p>
        </p:txBody>
      </p:sp>
      <p:grpSp>
        <p:nvGrpSpPr>
          <p:cNvPr id="240" name="Google Shape;240;p13"/>
          <p:cNvGrpSpPr/>
          <p:nvPr/>
        </p:nvGrpSpPr>
        <p:grpSpPr>
          <a:xfrm>
            <a:off x="2416739" y="3695992"/>
            <a:ext cx="5638800" cy="1119187"/>
            <a:chOff x="1392" y="2261"/>
            <a:chExt cx="3552" cy="705"/>
          </a:xfrm>
        </p:grpSpPr>
        <p:cxnSp>
          <p:nvCxnSpPr>
            <p:cNvPr id="241" name="Google Shape;241;p13"/>
            <p:cNvCxnSpPr/>
            <p:nvPr/>
          </p:nvCxnSpPr>
          <p:spPr>
            <a:xfrm>
              <a:off x="1392" y="2357"/>
              <a:ext cx="2082" cy="24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42" name="Google Shape;242;p13"/>
            <p:cNvSpPr txBox="1"/>
            <p:nvPr/>
          </p:nvSpPr>
          <p:spPr>
            <a:xfrm>
              <a:off x="1548" y="2261"/>
              <a:ext cx="1689" cy="35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pt-BR"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requisição http normal</a:t>
              </a:r>
              <a:endParaRPr/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pt-BR" sz="2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cookie: 1678</a:t>
              </a:r>
              <a:endParaRPr/>
            </a:p>
          </p:txBody>
        </p:sp>
        <p:sp>
          <p:nvSpPr>
            <p:cNvPr id="243" name="Google Shape;243;p13"/>
            <p:cNvSpPr txBox="1"/>
            <p:nvPr/>
          </p:nvSpPr>
          <p:spPr>
            <a:xfrm>
              <a:off x="3417" y="2332"/>
              <a:ext cx="873" cy="6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000"/>
                <a:buFont typeface="Arial"/>
                <a:buNone/>
              </a:pPr>
              <a:r>
                <a:rPr lang="pt-BR" sz="2000">
                  <a:solidFill>
                    <a:schemeClr val="accent5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ação</a:t>
              </a:r>
              <a:br>
                <a:rPr lang="pt-BR" sz="2000">
                  <a:solidFill>
                    <a:schemeClr val="accent5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</a:br>
              <a:r>
                <a:rPr lang="pt-BR" sz="2000">
                  <a:solidFill>
                    <a:schemeClr val="accent5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específica</a:t>
              </a:r>
              <a:br>
                <a:rPr lang="pt-BR" sz="2000">
                  <a:solidFill>
                    <a:schemeClr val="accent5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</a:br>
              <a:r>
                <a:rPr lang="pt-BR" sz="2000">
                  <a:solidFill>
                    <a:schemeClr val="accent5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do cookie</a:t>
              </a:r>
              <a:endParaRPr sz="24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44" name="Google Shape;244;p13"/>
            <p:cNvCxnSpPr/>
            <p:nvPr/>
          </p:nvCxnSpPr>
          <p:spPr>
            <a:xfrm rot="10800000" flipH="1">
              <a:off x="4252" y="2367"/>
              <a:ext cx="692" cy="26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grpSp>
          <p:nvGrpSpPr>
            <p:cNvPr id="245" name="Google Shape;245;p13"/>
            <p:cNvGrpSpPr/>
            <p:nvPr/>
          </p:nvGrpSpPr>
          <p:grpSpPr>
            <a:xfrm>
              <a:off x="4278" y="2363"/>
              <a:ext cx="557" cy="231"/>
              <a:chOff x="4278" y="2273"/>
              <a:chExt cx="557" cy="231"/>
            </a:xfrm>
          </p:grpSpPr>
          <p:sp>
            <p:nvSpPr>
              <p:cNvPr id="246" name="Google Shape;246;p13"/>
              <p:cNvSpPr/>
              <p:nvPr/>
            </p:nvSpPr>
            <p:spPr>
              <a:xfrm>
                <a:off x="4297" y="2310"/>
                <a:ext cx="496" cy="151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04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47" name="Google Shape;247;p13"/>
              <p:cNvSpPr txBox="1"/>
              <p:nvPr/>
            </p:nvSpPr>
            <p:spPr>
              <a:xfrm>
                <a:off x="4278" y="2273"/>
                <a:ext cx="557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lang="pt-BR" sz="1800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acessa</a:t>
                </a:r>
                <a:endParaRPr/>
              </a:p>
            </p:txBody>
          </p:sp>
        </p:grpSp>
      </p:grpSp>
      <p:grpSp>
        <p:nvGrpSpPr>
          <p:cNvPr id="248" name="Google Shape;248;p13"/>
          <p:cNvGrpSpPr/>
          <p:nvPr/>
        </p:nvGrpSpPr>
        <p:grpSpPr>
          <a:xfrm>
            <a:off x="962589" y="1911642"/>
            <a:ext cx="1438275" cy="771525"/>
            <a:chOff x="476" y="1047"/>
            <a:chExt cx="906" cy="486"/>
          </a:xfrm>
        </p:grpSpPr>
        <p:sp>
          <p:nvSpPr>
            <p:cNvPr id="249" name="Google Shape;249;p13"/>
            <p:cNvSpPr/>
            <p:nvPr/>
          </p:nvSpPr>
          <p:spPr>
            <a:xfrm>
              <a:off x="527" y="1047"/>
              <a:ext cx="855" cy="486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50" name="Google Shape;250;p13"/>
            <p:cNvSpPr txBox="1"/>
            <p:nvPr/>
          </p:nvSpPr>
          <p:spPr>
            <a:xfrm>
              <a:off x="476" y="1134"/>
              <a:ext cx="727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lang="pt-BR"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ebay 8734</a:t>
              </a:r>
              <a:endParaRPr/>
            </a:p>
          </p:txBody>
        </p:sp>
      </p:grpSp>
      <p:sp>
        <p:nvSpPr>
          <p:cNvPr id="251" name="Google Shape;251;p13"/>
          <p:cNvSpPr/>
          <p:nvPr/>
        </p:nvSpPr>
        <p:spPr>
          <a:xfrm>
            <a:off x="8163489" y="3449929"/>
            <a:ext cx="527050" cy="825500"/>
          </a:xfrm>
          <a:prstGeom prst="can">
            <a:avLst>
              <a:gd name="adj" fmla="val 39157"/>
            </a:avLst>
          </a:prstGeom>
          <a:solidFill>
            <a:srgbClr val="0099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52" name="Google Shape;252;p13"/>
          <p:cNvCxnSpPr/>
          <p:nvPr/>
        </p:nvCxnSpPr>
        <p:spPr>
          <a:xfrm>
            <a:off x="2407214" y="2257717"/>
            <a:ext cx="3305175" cy="381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3" name="Google Shape;253;p13"/>
          <p:cNvSpPr txBox="1"/>
          <p:nvPr/>
        </p:nvSpPr>
        <p:spPr>
          <a:xfrm>
            <a:off x="2673914" y="2213267"/>
            <a:ext cx="2681288" cy="37623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requisição http normal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p13"/>
          <p:cNvSpPr txBox="1"/>
          <p:nvPr/>
        </p:nvSpPr>
        <p:spPr>
          <a:xfrm>
            <a:off x="5290114" y="2289467"/>
            <a:ext cx="2162175" cy="100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</a:pPr>
            <a:r>
              <a:rPr lang="pt-BR" sz="2000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servidor Amazon</a:t>
            </a:r>
            <a:endParaRPr sz="2000">
              <a:solidFill>
                <a:schemeClr val="accent5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</a:pPr>
            <a:r>
              <a:rPr lang="pt-BR" sz="2000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cria ID 1678</a:t>
            </a:r>
            <a:br>
              <a:rPr lang="pt-BR" sz="2000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pt-BR" sz="2000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para usuário</a:t>
            </a:r>
            <a:endParaRPr/>
          </a:p>
        </p:txBody>
      </p:sp>
      <p:grpSp>
        <p:nvGrpSpPr>
          <p:cNvPr id="255" name="Google Shape;255;p13"/>
          <p:cNvGrpSpPr/>
          <p:nvPr/>
        </p:nvGrpSpPr>
        <p:grpSpPr>
          <a:xfrm>
            <a:off x="7155427" y="2853029"/>
            <a:ext cx="1227137" cy="657225"/>
            <a:chOff x="4377" y="1640"/>
            <a:chExt cx="773" cy="414"/>
          </a:xfrm>
        </p:grpSpPr>
        <p:cxnSp>
          <p:nvCxnSpPr>
            <p:cNvPr id="256" name="Google Shape;256;p13"/>
            <p:cNvCxnSpPr/>
            <p:nvPr/>
          </p:nvCxnSpPr>
          <p:spPr>
            <a:xfrm>
              <a:off x="4377" y="1640"/>
              <a:ext cx="659" cy="41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57" name="Google Shape;257;p13"/>
            <p:cNvSpPr/>
            <p:nvPr/>
          </p:nvSpPr>
          <p:spPr>
            <a:xfrm>
              <a:off x="4470" y="1672"/>
              <a:ext cx="602" cy="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58" name="Google Shape;258;p13"/>
            <p:cNvSpPr txBox="1"/>
            <p:nvPr/>
          </p:nvSpPr>
          <p:spPr>
            <a:xfrm>
              <a:off x="4415" y="1662"/>
              <a:ext cx="735" cy="3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7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pt-BR"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cria    entrada</a:t>
              </a:r>
              <a:endParaRPr/>
            </a:p>
          </p:txBody>
        </p:sp>
      </p:grpSp>
      <p:grpSp>
        <p:nvGrpSpPr>
          <p:cNvPr id="259" name="Google Shape;259;p13"/>
          <p:cNvGrpSpPr/>
          <p:nvPr/>
        </p:nvGrpSpPr>
        <p:grpSpPr>
          <a:xfrm>
            <a:off x="935602" y="2705392"/>
            <a:ext cx="4805362" cy="1087437"/>
            <a:chOff x="459" y="1637"/>
            <a:chExt cx="3027" cy="685"/>
          </a:xfrm>
        </p:grpSpPr>
        <p:cxnSp>
          <p:nvCxnSpPr>
            <p:cNvPr id="260" name="Google Shape;260;p13"/>
            <p:cNvCxnSpPr/>
            <p:nvPr/>
          </p:nvCxnSpPr>
          <p:spPr>
            <a:xfrm flipH="1">
              <a:off x="1404" y="1637"/>
              <a:ext cx="2082" cy="24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61" name="Google Shape;261;p13"/>
            <p:cNvSpPr txBox="1"/>
            <p:nvPr/>
          </p:nvSpPr>
          <p:spPr>
            <a:xfrm>
              <a:off x="1552" y="1650"/>
              <a:ext cx="1665" cy="35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pt-BR"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resposta http normal </a:t>
              </a:r>
              <a:endParaRPr/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pt-BR" sz="2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Set-cookie: 1678 </a:t>
              </a:r>
              <a:endParaRPr/>
            </a:p>
          </p:txBody>
        </p:sp>
        <p:grpSp>
          <p:nvGrpSpPr>
            <p:cNvPr id="262" name="Google Shape;262;p13"/>
            <p:cNvGrpSpPr/>
            <p:nvPr/>
          </p:nvGrpSpPr>
          <p:grpSpPr>
            <a:xfrm>
              <a:off x="459" y="1836"/>
              <a:ext cx="1004" cy="486"/>
              <a:chOff x="684" y="1746"/>
              <a:chExt cx="1004" cy="486"/>
            </a:xfrm>
          </p:grpSpPr>
          <p:sp>
            <p:nvSpPr>
              <p:cNvPr id="263" name="Google Shape;263;p13"/>
              <p:cNvSpPr/>
              <p:nvPr/>
            </p:nvSpPr>
            <p:spPr>
              <a:xfrm>
                <a:off x="735" y="1746"/>
                <a:ext cx="829" cy="486"/>
              </a:xfrm>
              <a:prstGeom prst="can">
                <a:avLst>
                  <a:gd name="adj" fmla="val 25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04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64" name="Google Shape;264;p13"/>
              <p:cNvSpPr txBox="1"/>
              <p:nvPr/>
            </p:nvSpPr>
            <p:spPr>
              <a:xfrm>
                <a:off x="684" y="1833"/>
                <a:ext cx="1004" cy="3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Arial"/>
                  <a:buNone/>
                </a:pPr>
                <a:r>
                  <a:rPr lang="pt-BR" sz="16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ebay 8734</a:t>
                </a:r>
                <a:endParaRPr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Arial"/>
                  <a:buNone/>
                </a:pPr>
                <a:r>
                  <a:rPr lang="pt-BR" sz="1600" b="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amazon 1678</a:t>
                </a:r>
                <a:endParaRPr/>
              </a:p>
            </p:txBody>
          </p:sp>
        </p:grpSp>
      </p:grpSp>
      <p:grpSp>
        <p:nvGrpSpPr>
          <p:cNvPr id="265" name="Google Shape;265;p13"/>
          <p:cNvGrpSpPr/>
          <p:nvPr/>
        </p:nvGrpSpPr>
        <p:grpSpPr>
          <a:xfrm>
            <a:off x="2388164" y="4299242"/>
            <a:ext cx="5705475" cy="1992312"/>
            <a:chOff x="1374" y="2641"/>
            <a:chExt cx="3594" cy="1255"/>
          </a:xfrm>
        </p:grpSpPr>
        <p:cxnSp>
          <p:nvCxnSpPr>
            <p:cNvPr id="266" name="Google Shape;266;p13"/>
            <p:cNvCxnSpPr/>
            <p:nvPr/>
          </p:nvCxnSpPr>
          <p:spPr>
            <a:xfrm>
              <a:off x="1374" y="3293"/>
              <a:ext cx="2082" cy="24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67" name="Google Shape;267;p13"/>
            <p:cNvSpPr txBox="1"/>
            <p:nvPr/>
          </p:nvSpPr>
          <p:spPr>
            <a:xfrm>
              <a:off x="1561" y="3171"/>
              <a:ext cx="1689" cy="356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pt-BR"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requisição http normal</a:t>
              </a:r>
              <a:endParaRPr/>
            </a:p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pt-BR" sz="2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cookie: 1678</a:t>
              </a:r>
              <a:endParaRPr/>
            </a:p>
          </p:txBody>
        </p:sp>
        <p:sp>
          <p:nvSpPr>
            <p:cNvPr id="268" name="Google Shape;268;p13"/>
            <p:cNvSpPr txBox="1"/>
            <p:nvPr/>
          </p:nvSpPr>
          <p:spPr>
            <a:xfrm>
              <a:off x="3446" y="3262"/>
              <a:ext cx="873" cy="6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2000"/>
                <a:buFont typeface="Arial"/>
                <a:buNone/>
              </a:pPr>
              <a:r>
                <a:rPr lang="pt-BR" sz="2000">
                  <a:solidFill>
                    <a:schemeClr val="accent5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ação</a:t>
              </a:r>
              <a:br>
                <a:rPr lang="pt-BR" sz="2000">
                  <a:solidFill>
                    <a:schemeClr val="accent5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</a:br>
              <a:r>
                <a:rPr lang="pt-BR" sz="2000">
                  <a:solidFill>
                    <a:schemeClr val="accent5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específica</a:t>
              </a:r>
              <a:br>
                <a:rPr lang="pt-BR" sz="2000">
                  <a:solidFill>
                    <a:schemeClr val="accent5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</a:br>
              <a:r>
                <a:rPr lang="pt-BR" sz="2000">
                  <a:solidFill>
                    <a:schemeClr val="accent5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do cookie</a:t>
              </a:r>
              <a:endParaRPr/>
            </a:p>
          </p:txBody>
        </p:sp>
        <p:cxnSp>
          <p:nvCxnSpPr>
            <p:cNvPr id="269" name="Google Shape;269;p13"/>
            <p:cNvCxnSpPr/>
            <p:nvPr/>
          </p:nvCxnSpPr>
          <p:spPr>
            <a:xfrm rot="10800000" flipH="1">
              <a:off x="4181" y="2641"/>
              <a:ext cx="787" cy="86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270" name="Google Shape;270;p13"/>
            <p:cNvSpPr txBox="1"/>
            <p:nvPr/>
          </p:nvSpPr>
          <p:spPr>
            <a:xfrm>
              <a:off x="4287" y="2939"/>
              <a:ext cx="557" cy="23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pt-BR"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acessa</a:t>
              </a:r>
              <a:endParaRPr/>
            </a:p>
          </p:txBody>
        </p:sp>
      </p:grpSp>
      <p:grpSp>
        <p:nvGrpSpPr>
          <p:cNvPr id="271" name="Google Shape;271;p13"/>
          <p:cNvGrpSpPr/>
          <p:nvPr/>
        </p:nvGrpSpPr>
        <p:grpSpPr>
          <a:xfrm>
            <a:off x="949889" y="4905667"/>
            <a:ext cx="1593850" cy="771525"/>
            <a:chOff x="684" y="1746"/>
            <a:chExt cx="1004" cy="486"/>
          </a:xfrm>
        </p:grpSpPr>
        <p:sp>
          <p:nvSpPr>
            <p:cNvPr id="272" name="Google Shape;272;p13"/>
            <p:cNvSpPr/>
            <p:nvPr/>
          </p:nvSpPr>
          <p:spPr>
            <a:xfrm>
              <a:off x="735" y="1746"/>
              <a:ext cx="829" cy="486"/>
            </a:xfrm>
            <a:prstGeom prst="can">
              <a:avLst>
                <a:gd name="adj" fmla="val 25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73" name="Google Shape;273;p13"/>
            <p:cNvSpPr txBox="1"/>
            <p:nvPr/>
          </p:nvSpPr>
          <p:spPr>
            <a:xfrm>
              <a:off x="684" y="1833"/>
              <a:ext cx="1004" cy="3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lang="pt-BR"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ebay 8734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lang="pt-BR" sz="1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amazon 1678</a:t>
              </a:r>
              <a:endParaRPr/>
            </a:p>
          </p:txBody>
        </p:sp>
      </p:grpSp>
      <p:sp>
        <p:nvSpPr>
          <p:cNvPr id="274" name="Google Shape;274;p13"/>
          <p:cNvSpPr txBox="1"/>
          <p:nvPr/>
        </p:nvSpPr>
        <p:spPr>
          <a:xfrm>
            <a:off x="8038077" y="4354804"/>
            <a:ext cx="1131887" cy="9159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banco de</a:t>
            </a:r>
            <a:br>
              <a:rPr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dados de</a:t>
            </a:r>
            <a:br>
              <a:rPr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apoio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pt-BR"/>
              <a:t>Cookies</a:t>
            </a:r>
            <a:endParaRPr/>
          </a:p>
        </p:txBody>
      </p:sp>
      <p:sp>
        <p:nvSpPr>
          <p:cNvPr id="281" name="Google Shape;281;p14"/>
          <p:cNvSpPr txBox="1"/>
          <p:nvPr/>
        </p:nvSpPr>
        <p:spPr>
          <a:xfrm>
            <a:off x="5456287" y="1671499"/>
            <a:ext cx="3587146" cy="25542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971600" y="1295262"/>
            <a:ext cx="3914875" cy="2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365760" marR="0" lvl="0" indent="-28346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</a:pPr>
            <a:r>
              <a:rPr lang="pt-BR" sz="2400" u="sng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O que os cookies podem ter: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⚫"/>
            </a:pPr>
            <a:r>
              <a:rPr lang="pt-BR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autorização</a:t>
            </a:r>
            <a:endParaRPr/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⚫"/>
            </a:pPr>
            <a:r>
              <a:rPr lang="pt-BR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carrinhos de compras</a:t>
            </a:r>
            <a:endParaRPr/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⚫"/>
            </a:pPr>
            <a:r>
              <a:rPr lang="pt-BR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recomendações</a:t>
            </a:r>
            <a:endParaRPr/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⚫"/>
            </a:pPr>
            <a:r>
              <a:rPr lang="pt-BR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estado da sessão do usuário (e-mail da Web)</a:t>
            </a:r>
            <a:endParaRPr/>
          </a:p>
        </p:txBody>
      </p:sp>
      <p:sp>
        <p:nvSpPr>
          <p:cNvPr id="283" name="Google Shape;283;p14"/>
          <p:cNvSpPr/>
          <p:nvPr/>
        </p:nvSpPr>
        <p:spPr>
          <a:xfrm>
            <a:off x="5440413" y="1666737"/>
            <a:ext cx="3596084" cy="2881035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r>
              <a:rPr lang="pt-BR" sz="2400" u="sng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Cookies e privacidade:</a:t>
            </a:r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Char char="r"/>
            </a:pPr>
            <a:r>
              <a:rPr lang="pt-BR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cookies permitem que os sites descubram muito sobre você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Char char="r"/>
            </a:pPr>
            <a:r>
              <a:rPr lang="pt-BR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você pode fornecer nome e e-mail aos sites</a:t>
            </a:r>
            <a:endParaRPr/>
          </a:p>
        </p:txBody>
      </p:sp>
      <p:sp>
        <p:nvSpPr>
          <p:cNvPr id="284" name="Google Shape;284;p14"/>
          <p:cNvSpPr txBox="1"/>
          <p:nvPr/>
        </p:nvSpPr>
        <p:spPr>
          <a:xfrm>
            <a:off x="8048644" y="1195976"/>
            <a:ext cx="1010663" cy="4001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</a:pPr>
            <a:r>
              <a:rPr lang="pt-BR" sz="2000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aparte</a:t>
            </a:r>
            <a:endParaRPr sz="16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5" name="Google Shape;285;p14"/>
          <p:cNvSpPr/>
          <p:nvPr/>
        </p:nvSpPr>
        <p:spPr>
          <a:xfrm>
            <a:off x="939850" y="3908287"/>
            <a:ext cx="5350925" cy="2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r>
              <a:rPr lang="pt-BR" sz="2400" u="sng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Como manter o “estado”:</a:t>
            </a:r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Char char="r"/>
            </a:pPr>
            <a:r>
              <a:rPr lang="pt-BR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extremidades do protocolo: mantêm estado no emissor/receptor por múltiplas transações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Char char="r"/>
            </a:pPr>
            <a:r>
              <a:rPr lang="pt-BR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cookies: mensagens HTTP transportam estado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Gill Sans"/>
              <a:buNone/>
            </a:pPr>
            <a:r>
              <a:rPr lang="pt-BR" sz="3200" b="1"/>
              <a:t>Caches Web (servidor proxy)</a:t>
            </a:r>
            <a:endParaRPr/>
          </a:p>
        </p:txBody>
      </p:sp>
      <p:sp>
        <p:nvSpPr>
          <p:cNvPr id="292" name="Google Shape;292;p15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  <p:sp>
        <p:nvSpPr>
          <p:cNvPr id="293" name="Google Shape;293;p15"/>
          <p:cNvSpPr txBox="1">
            <a:spLocks noGrp="1"/>
          </p:cNvSpPr>
          <p:nvPr>
            <p:ph type="ftr" idx="11"/>
          </p:nvPr>
        </p:nvSpPr>
        <p:spPr>
          <a:xfrm>
            <a:off x="6444208" y="6362641"/>
            <a:ext cx="252028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Redes de Computadores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 Rogério Diógenes</a:t>
            </a:r>
            <a:endParaRPr/>
          </a:p>
        </p:txBody>
      </p:sp>
      <p:sp>
        <p:nvSpPr>
          <p:cNvPr id="294" name="Google Shape;294;p15"/>
          <p:cNvSpPr/>
          <p:nvPr/>
        </p:nvSpPr>
        <p:spPr>
          <a:xfrm>
            <a:off x="1043608" y="1307758"/>
            <a:ext cx="8750300" cy="812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r>
              <a:rPr lang="pt-BR" sz="24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objetivo:</a:t>
            </a:r>
            <a:r>
              <a:rPr lang="pt-BR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satisfazer a requisição do cliente sem envolver servidor de origem</a:t>
            </a:r>
            <a:endParaRPr/>
          </a:p>
        </p:txBody>
      </p:sp>
      <p:graphicFrame>
        <p:nvGraphicFramePr>
          <p:cNvPr id="295" name="Google Shape;295;p15"/>
          <p:cNvGraphicFramePr/>
          <p:nvPr/>
        </p:nvGraphicFramePr>
        <p:xfrm>
          <a:off x="2699792" y="3360906"/>
          <a:ext cx="515938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r:id="rId4" imgW="515938" imgH="414338" progId="MS_ClipArt_Gallery.2">
                  <p:embed/>
                </p:oleObj>
              </mc:Choice>
              <mc:Fallback>
                <p:oleObj r:id="rId4" imgW="515938" imgH="414338" progId="MS_ClipArt_Gallery.2">
                  <p:embed/>
                  <p:pic>
                    <p:nvPicPr>
                      <p:cNvPr id="295" name="Google Shape;295;p15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2699792" y="3360906"/>
                        <a:ext cx="515938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" name="Google Shape;296;p15"/>
          <p:cNvSpPr txBox="1"/>
          <p:nvPr/>
        </p:nvSpPr>
        <p:spPr>
          <a:xfrm>
            <a:off x="2482305" y="3773656"/>
            <a:ext cx="8255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cliente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97" name="Google Shape;297;p15"/>
          <p:cNvGraphicFramePr/>
          <p:nvPr/>
        </p:nvGraphicFramePr>
        <p:xfrm>
          <a:off x="2764880" y="5230981"/>
          <a:ext cx="51593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6" imgW="515937" imgH="412750" progId="MS_ClipArt_Gallery.2">
                  <p:embed/>
                </p:oleObj>
              </mc:Choice>
              <mc:Fallback>
                <p:oleObj r:id="rId6" imgW="515937" imgH="412750" progId="MS_ClipArt_Gallery.2">
                  <p:embed/>
                  <p:pic>
                    <p:nvPicPr>
                      <p:cNvPr id="297" name="Google Shape;297;p15"/>
                      <p:cNvPicPr preferRelativeResize="0"/>
                      <p:nvPr/>
                    </p:nvPicPr>
                    <p:blipFill rotWithShape="1">
                      <a:blip r:embed="rId7">
                        <a:alphaModFix/>
                      </a:blip>
                      <a:srcRect/>
                      <a:stretch/>
                    </p:blipFill>
                    <p:spPr>
                      <a:xfrm>
                        <a:off x="2764880" y="5230981"/>
                        <a:ext cx="515937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8" name="Google Shape;298;p15"/>
          <p:cNvSpPr txBox="1"/>
          <p:nvPr/>
        </p:nvSpPr>
        <p:spPr>
          <a:xfrm>
            <a:off x="4414292" y="3179931"/>
            <a:ext cx="1169988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servidor</a:t>
            </a:r>
            <a:br>
              <a:rPr lang="pt-BR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pt-BR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proxy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99" name="Google Shape;299;p15"/>
          <p:cNvGrpSpPr/>
          <p:nvPr/>
        </p:nvGrpSpPr>
        <p:grpSpPr>
          <a:xfrm>
            <a:off x="4746080" y="3960981"/>
            <a:ext cx="346075" cy="742950"/>
            <a:chOff x="4180" y="783"/>
            <a:chExt cx="150" cy="307"/>
          </a:xfrm>
        </p:grpSpPr>
        <p:sp>
          <p:nvSpPr>
            <p:cNvPr id="300" name="Google Shape;300;p15"/>
            <p:cNvSpPr/>
            <p:nvPr/>
          </p:nvSpPr>
          <p:spPr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304" name="Google Shape;304;p15"/>
            <p:cNvCxnSpPr/>
            <p:nvPr/>
          </p:nvCxnSpPr>
          <p:spPr>
            <a:xfrm>
              <a:off x="4330" y="788"/>
              <a:ext cx="0" cy="23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p15"/>
            <p:cNvCxnSpPr/>
            <p:nvPr/>
          </p:nvCxnSpPr>
          <p:spPr>
            <a:xfrm flipH="1">
              <a:off x="4276" y="1019"/>
              <a:ext cx="54" cy="6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6" name="Google Shape;306;p15"/>
            <p:cNvSpPr/>
            <p:nvPr/>
          </p:nvSpPr>
          <p:spPr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4202" y="924"/>
              <a:ext cx="48" cy="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308" name="Google Shape;308;p15"/>
          <p:cNvSpPr txBox="1"/>
          <p:nvPr/>
        </p:nvSpPr>
        <p:spPr>
          <a:xfrm>
            <a:off x="2739480" y="5689769"/>
            <a:ext cx="8255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cliente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09" name="Google Shape;309;p15"/>
          <p:cNvGrpSpPr/>
          <p:nvPr/>
        </p:nvGrpSpPr>
        <p:grpSpPr>
          <a:xfrm>
            <a:off x="3186950" y="4328698"/>
            <a:ext cx="1470230" cy="932446"/>
            <a:chOff x="2955" y="2472"/>
            <a:chExt cx="926" cy="587"/>
          </a:xfrm>
        </p:grpSpPr>
        <p:cxnSp>
          <p:nvCxnSpPr>
            <p:cNvPr id="310" name="Google Shape;310;p15"/>
            <p:cNvCxnSpPr/>
            <p:nvPr/>
          </p:nvCxnSpPr>
          <p:spPr>
            <a:xfrm rot="10800000" flipH="1">
              <a:off x="2998" y="2580"/>
              <a:ext cx="883" cy="479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11" name="Google Shape;311;p15"/>
            <p:cNvSpPr txBox="1"/>
            <p:nvPr/>
          </p:nvSpPr>
          <p:spPr>
            <a:xfrm rot="-1692639">
              <a:off x="2958" y="2646"/>
              <a:ext cx="791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Arial"/>
                <a:buNone/>
              </a:pPr>
              <a:r>
                <a:rPr lang="pt-BR" sz="1600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solic. HTTP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12" name="Google Shape;312;p15"/>
          <p:cNvGrpSpPr/>
          <p:nvPr/>
        </p:nvGrpSpPr>
        <p:grpSpPr>
          <a:xfrm>
            <a:off x="3298009" y="4557426"/>
            <a:ext cx="1565817" cy="1070885"/>
            <a:chOff x="3025" y="2616"/>
            <a:chExt cx="986" cy="675"/>
          </a:xfrm>
        </p:grpSpPr>
        <p:cxnSp>
          <p:nvCxnSpPr>
            <p:cNvPr id="313" name="Google Shape;313;p15"/>
            <p:cNvCxnSpPr/>
            <p:nvPr/>
          </p:nvCxnSpPr>
          <p:spPr>
            <a:xfrm flipH="1">
              <a:off x="3030" y="2635"/>
              <a:ext cx="884" cy="495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14" name="Google Shape;314;p15"/>
            <p:cNvSpPr txBox="1"/>
            <p:nvPr/>
          </p:nvSpPr>
          <p:spPr>
            <a:xfrm rot="-1737783">
              <a:off x="3013" y="2847"/>
              <a:ext cx="1010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Arial"/>
                <a:buNone/>
              </a:pPr>
              <a:r>
                <a:rPr lang="pt-BR" sz="1600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resposta HTTP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15" name="Google Shape;315;p15"/>
          <p:cNvGrpSpPr/>
          <p:nvPr/>
        </p:nvGrpSpPr>
        <p:grpSpPr>
          <a:xfrm>
            <a:off x="6585992" y="3197394"/>
            <a:ext cx="346075" cy="742950"/>
            <a:chOff x="4180" y="783"/>
            <a:chExt cx="150" cy="307"/>
          </a:xfrm>
        </p:grpSpPr>
        <p:sp>
          <p:nvSpPr>
            <p:cNvPr id="316" name="Google Shape;316;p15"/>
            <p:cNvSpPr/>
            <p:nvPr/>
          </p:nvSpPr>
          <p:spPr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320" name="Google Shape;320;p15"/>
            <p:cNvCxnSpPr/>
            <p:nvPr/>
          </p:nvCxnSpPr>
          <p:spPr>
            <a:xfrm>
              <a:off x="4330" y="788"/>
              <a:ext cx="0" cy="23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1" name="Google Shape;321;p15"/>
            <p:cNvCxnSpPr/>
            <p:nvPr/>
          </p:nvCxnSpPr>
          <p:spPr>
            <a:xfrm flipH="1">
              <a:off x="4276" y="1019"/>
              <a:ext cx="54" cy="6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2" name="Google Shape;322;p15"/>
            <p:cNvSpPr/>
            <p:nvPr/>
          </p:nvSpPr>
          <p:spPr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4202" y="924"/>
              <a:ext cx="48" cy="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324" name="Google Shape;324;p15"/>
          <p:cNvGrpSpPr/>
          <p:nvPr/>
        </p:nvGrpSpPr>
        <p:grpSpPr>
          <a:xfrm>
            <a:off x="3261767" y="3351326"/>
            <a:ext cx="3251200" cy="925568"/>
            <a:chOff x="3002" y="1856"/>
            <a:chExt cx="2048" cy="583"/>
          </a:xfrm>
        </p:grpSpPr>
        <p:sp>
          <p:nvSpPr>
            <p:cNvPr id="325" name="Google Shape;325;p15"/>
            <p:cNvSpPr/>
            <p:nvPr/>
          </p:nvSpPr>
          <p:spPr>
            <a:xfrm>
              <a:off x="3002" y="1979"/>
              <a:ext cx="2048" cy="460"/>
            </a:xfrm>
            <a:custGeom>
              <a:avLst/>
              <a:gdLst/>
              <a:ahLst/>
              <a:cxnLst/>
              <a:rect l="l" t="t" r="r" b="b"/>
              <a:pathLst>
                <a:path w="2048" h="460" extrusionOk="0">
                  <a:moveTo>
                    <a:pt x="0" y="2"/>
                  </a:moveTo>
                  <a:lnTo>
                    <a:pt x="1011" y="460"/>
                  </a:lnTo>
                  <a:lnTo>
                    <a:pt x="2048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6" name="Google Shape;326;p15"/>
            <p:cNvSpPr txBox="1"/>
            <p:nvPr/>
          </p:nvSpPr>
          <p:spPr>
            <a:xfrm rot="1422049">
              <a:off x="3145" y="2006"/>
              <a:ext cx="791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Arial"/>
                <a:buNone/>
              </a:pPr>
              <a:r>
                <a:rPr lang="pt-BR" sz="1600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solic. HTTP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7" name="Google Shape;327;p15"/>
            <p:cNvSpPr txBox="1"/>
            <p:nvPr/>
          </p:nvSpPr>
          <p:spPr>
            <a:xfrm rot="-1419968">
              <a:off x="4176" y="2016"/>
              <a:ext cx="791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Arial"/>
                <a:buNone/>
              </a:pPr>
              <a:r>
                <a:rPr lang="pt-BR" sz="1600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solic. HTTP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28" name="Google Shape;328;p15"/>
          <p:cNvSpPr txBox="1"/>
          <p:nvPr/>
        </p:nvSpPr>
        <p:spPr>
          <a:xfrm>
            <a:off x="6158955" y="2398881"/>
            <a:ext cx="1112837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servidor</a:t>
            </a:r>
            <a:br>
              <a:rPr lang="pt-BR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pt-BR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 origem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9" name="Google Shape;329;p15"/>
          <p:cNvSpPr/>
          <p:nvPr/>
        </p:nvSpPr>
        <p:spPr>
          <a:xfrm>
            <a:off x="5442992" y="4754731"/>
            <a:ext cx="406400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30" name="Google Shape;330;p1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793955" y="3037056"/>
            <a:ext cx="527050" cy="4333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" name="Google Shape;331;p15"/>
          <p:cNvGrpSpPr/>
          <p:nvPr/>
        </p:nvGrpSpPr>
        <p:grpSpPr>
          <a:xfrm>
            <a:off x="2488655" y="3083094"/>
            <a:ext cx="4178628" cy="1814512"/>
            <a:chOff x="2515" y="1687"/>
            <a:chExt cx="2632" cy="1143"/>
          </a:xfrm>
        </p:grpSpPr>
        <p:sp>
          <p:nvSpPr>
            <p:cNvPr id="332" name="Google Shape;332;p15"/>
            <p:cNvSpPr/>
            <p:nvPr/>
          </p:nvSpPr>
          <p:spPr>
            <a:xfrm>
              <a:off x="2985" y="2026"/>
              <a:ext cx="2119" cy="476"/>
            </a:xfrm>
            <a:custGeom>
              <a:avLst/>
              <a:gdLst/>
              <a:ahLst/>
              <a:cxnLst/>
              <a:rect l="l" t="t" r="r" b="b"/>
              <a:pathLst>
                <a:path w="2119" h="476" extrusionOk="0">
                  <a:moveTo>
                    <a:pt x="2119" y="0"/>
                  </a:moveTo>
                  <a:lnTo>
                    <a:pt x="1020" y="476"/>
                  </a:lnTo>
                  <a:lnTo>
                    <a:pt x="0" y="8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33" name="Google Shape;333;p15"/>
            <p:cNvSpPr txBox="1"/>
            <p:nvPr/>
          </p:nvSpPr>
          <p:spPr>
            <a:xfrm rot="1411598">
              <a:off x="2901" y="2244"/>
              <a:ext cx="1021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Arial"/>
                <a:buNone/>
              </a:pPr>
              <a:r>
                <a:rPr lang="pt-BR" sz="1600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HTTP response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4" name="Google Shape;334;p15"/>
            <p:cNvSpPr txBox="1"/>
            <p:nvPr/>
          </p:nvSpPr>
          <p:spPr>
            <a:xfrm rot="-1415789">
              <a:off x="4137" y="2232"/>
              <a:ext cx="1010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Arial"/>
                <a:buNone/>
              </a:pPr>
              <a:r>
                <a:rPr lang="pt-BR" sz="1600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resposta HTTP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335" name="Google Shape;335;p15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3979" y="2557"/>
              <a:ext cx="332" cy="2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" name="Google Shape;336;p15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2515" y="1687"/>
              <a:ext cx="332" cy="27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7" name="Google Shape;337;p1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536280" y="5018256"/>
            <a:ext cx="527050" cy="433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6"/>
          <p:cNvSpPr txBox="1"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Gill Sans"/>
              <a:buNone/>
            </a:pPr>
            <a:r>
              <a:rPr lang="pt-BR" sz="3200" b="1"/>
              <a:t>Mais sobre caching Web</a:t>
            </a:r>
            <a:endParaRPr/>
          </a:p>
        </p:txBody>
      </p:sp>
      <p:sp>
        <p:nvSpPr>
          <p:cNvPr id="344" name="Google Shape;344;p16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  <p:sp>
        <p:nvSpPr>
          <p:cNvPr id="345" name="Google Shape;345;p16"/>
          <p:cNvSpPr txBox="1">
            <a:spLocks noGrp="1"/>
          </p:cNvSpPr>
          <p:nvPr>
            <p:ph type="ftr" idx="11"/>
          </p:nvPr>
        </p:nvSpPr>
        <p:spPr>
          <a:xfrm>
            <a:off x="6444208" y="6362641"/>
            <a:ext cx="252028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Redes de Computadores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 Rogério Diógenes</a:t>
            </a:r>
            <a:endParaRPr/>
          </a:p>
        </p:txBody>
      </p:sp>
      <p:sp>
        <p:nvSpPr>
          <p:cNvPr id="346" name="Google Shape;346;p16"/>
          <p:cNvSpPr txBox="1"/>
          <p:nvPr/>
        </p:nvSpPr>
        <p:spPr>
          <a:xfrm>
            <a:off x="1017645" y="1369863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marR="0" lvl="0" indent="-28346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⚫"/>
            </a:pPr>
            <a:r>
              <a:rPr lang="pt-BR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cache atua como </a:t>
            </a:r>
            <a:r>
              <a:rPr lang="pt-BR" sz="24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rPr>
              <a:t>cliente</a:t>
            </a:r>
            <a:r>
              <a:rPr lang="pt-BR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e </a:t>
            </a:r>
            <a:r>
              <a:rPr lang="pt-BR" sz="24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/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⚫"/>
            </a:pPr>
            <a:r>
              <a:rPr lang="pt-BR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normalmente, cache é instalado por ISP (da universidade, empresa, residencial)</a:t>
            </a:r>
            <a:endParaRPr/>
          </a:p>
        </p:txBody>
      </p:sp>
      <p:sp>
        <p:nvSpPr>
          <p:cNvPr id="347" name="Google Shape;347;p16"/>
          <p:cNvSpPr txBox="1"/>
          <p:nvPr/>
        </p:nvSpPr>
        <p:spPr>
          <a:xfrm>
            <a:off x="4787958" y="1358751"/>
            <a:ext cx="45212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marR="0" lvl="0" indent="-28346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r>
              <a:rPr lang="pt-BR" sz="2400" u="sng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Por que caching Web?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⚫"/>
            </a:pPr>
            <a:r>
              <a:rPr lang="pt-BR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reduz tempo de resposta à requisição do cliente</a:t>
            </a:r>
            <a:endParaRPr/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⚫"/>
            </a:pPr>
            <a:r>
              <a:rPr lang="pt-BR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reduz tráfego no enlace de acesso de uma instituição</a:t>
            </a:r>
            <a:endParaRPr/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⚫"/>
            </a:pPr>
            <a:r>
              <a:rPr lang="pt-BR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Internet densa com caches: permite que provedores de conteúdo “fracos” remetam conteúdo efetivamente (mas o mesmo ocorre com compartilhamento de arquivos P2P)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7"/>
          <p:cNvSpPr txBox="1"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Gill Sans"/>
              <a:buNone/>
            </a:pPr>
            <a:r>
              <a:rPr lang="pt-BR" sz="3200" b="1"/>
              <a:t>Exemplo de caching</a:t>
            </a:r>
            <a:endParaRPr sz="3200" b="1"/>
          </a:p>
        </p:txBody>
      </p:sp>
      <p:sp>
        <p:nvSpPr>
          <p:cNvPr id="354" name="Google Shape;354;p17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  <p:sp>
        <p:nvSpPr>
          <p:cNvPr id="355" name="Google Shape;355;p17"/>
          <p:cNvSpPr txBox="1">
            <a:spLocks noGrp="1"/>
          </p:cNvSpPr>
          <p:nvPr>
            <p:ph type="ftr" idx="11"/>
          </p:nvPr>
        </p:nvSpPr>
        <p:spPr>
          <a:xfrm>
            <a:off x="6444208" y="6362641"/>
            <a:ext cx="252028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Redes de Computadores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 Rogério Diógenes</a:t>
            </a:r>
            <a:endParaRPr/>
          </a:p>
        </p:txBody>
      </p:sp>
      <p:cxnSp>
        <p:nvCxnSpPr>
          <p:cNvPr id="356" name="Google Shape;356;p17"/>
          <p:cNvCxnSpPr/>
          <p:nvPr/>
        </p:nvCxnSpPr>
        <p:spPr>
          <a:xfrm>
            <a:off x="5296445" y="2105789"/>
            <a:ext cx="285750" cy="1143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57" name="Google Shape;357;p17"/>
          <p:cNvGrpSpPr/>
          <p:nvPr/>
        </p:nvGrpSpPr>
        <p:grpSpPr>
          <a:xfrm>
            <a:off x="5107533" y="1727964"/>
            <a:ext cx="184150" cy="542925"/>
            <a:chOff x="4180" y="783"/>
            <a:chExt cx="150" cy="307"/>
          </a:xfrm>
        </p:grpSpPr>
        <p:sp>
          <p:nvSpPr>
            <p:cNvPr id="358" name="Google Shape;358;p17"/>
            <p:cNvSpPr/>
            <p:nvPr/>
          </p:nvSpPr>
          <p:spPr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59" name="Google Shape;359;p17"/>
            <p:cNvSpPr/>
            <p:nvPr/>
          </p:nvSpPr>
          <p:spPr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60" name="Google Shape;360;p17"/>
            <p:cNvSpPr/>
            <p:nvPr/>
          </p:nvSpPr>
          <p:spPr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61" name="Google Shape;361;p17"/>
            <p:cNvSpPr/>
            <p:nvPr/>
          </p:nvSpPr>
          <p:spPr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362" name="Google Shape;362;p17"/>
            <p:cNvCxnSpPr/>
            <p:nvPr/>
          </p:nvCxnSpPr>
          <p:spPr>
            <a:xfrm>
              <a:off x="4330" y="788"/>
              <a:ext cx="0" cy="23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3" name="Google Shape;363;p17"/>
            <p:cNvCxnSpPr/>
            <p:nvPr/>
          </p:nvCxnSpPr>
          <p:spPr>
            <a:xfrm flipH="1">
              <a:off x="4276" y="1019"/>
              <a:ext cx="54" cy="6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64" name="Google Shape;364;p17"/>
            <p:cNvSpPr/>
            <p:nvPr/>
          </p:nvSpPr>
          <p:spPr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65" name="Google Shape;365;p17"/>
            <p:cNvSpPr/>
            <p:nvPr/>
          </p:nvSpPr>
          <p:spPr>
            <a:xfrm>
              <a:off x="4202" y="924"/>
              <a:ext cx="48" cy="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366" name="Google Shape;366;p17"/>
          <p:cNvGrpSpPr/>
          <p:nvPr/>
        </p:nvGrpSpPr>
        <p:grpSpPr>
          <a:xfrm>
            <a:off x="6018758" y="1448564"/>
            <a:ext cx="184150" cy="542925"/>
            <a:chOff x="4180" y="783"/>
            <a:chExt cx="150" cy="307"/>
          </a:xfrm>
        </p:grpSpPr>
        <p:sp>
          <p:nvSpPr>
            <p:cNvPr id="367" name="Google Shape;367;p17"/>
            <p:cNvSpPr/>
            <p:nvPr/>
          </p:nvSpPr>
          <p:spPr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68" name="Google Shape;368;p17"/>
            <p:cNvSpPr/>
            <p:nvPr/>
          </p:nvSpPr>
          <p:spPr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69" name="Google Shape;369;p17"/>
            <p:cNvSpPr/>
            <p:nvPr/>
          </p:nvSpPr>
          <p:spPr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70" name="Google Shape;370;p17"/>
            <p:cNvSpPr/>
            <p:nvPr/>
          </p:nvSpPr>
          <p:spPr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371" name="Google Shape;371;p17"/>
            <p:cNvCxnSpPr/>
            <p:nvPr/>
          </p:nvCxnSpPr>
          <p:spPr>
            <a:xfrm>
              <a:off x="4330" y="788"/>
              <a:ext cx="0" cy="23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2" name="Google Shape;372;p17"/>
            <p:cNvCxnSpPr/>
            <p:nvPr/>
          </p:nvCxnSpPr>
          <p:spPr>
            <a:xfrm flipH="1">
              <a:off x="4276" y="1019"/>
              <a:ext cx="54" cy="6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3" name="Google Shape;373;p17"/>
            <p:cNvSpPr/>
            <p:nvPr/>
          </p:nvSpPr>
          <p:spPr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74" name="Google Shape;374;p17"/>
            <p:cNvSpPr/>
            <p:nvPr/>
          </p:nvSpPr>
          <p:spPr>
            <a:xfrm>
              <a:off x="4202" y="924"/>
              <a:ext cx="48" cy="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375" name="Google Shape;375;p17"/>
          <p:cNvGrpSpPr/>
          <p:nvPr/>
        </p:nvGrpSpPr>
        <p:grpSpPr>
          <a:xfrm>
            <a:off x="6682333" y="1464439"/>
            <a:ext cx="184150" cy="542925"/>
            <a:chOff x="4180" y="783"/>
            <a:chExt cx="150" cy="307"/>
          </a:xfrm>
        </p:grpSpPr>
        <p:sp>
          <p:nvSpPr>
            <p:cNvPr id="376" name="Google Shape;376;p17"/>
            <p:cNvSpPr/>
            <p:nvPr/>
          </p:nvSpPr>
          <p:spPr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77" name="Google Shape;377;p17"/>
            <p:cNvSpPr/>
            <p:nvPr/>
          </p:nvSpPr>
          <p:spPr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78" name="Google Shape;378;p17"/>
            <p:cNvSpPr/>
            <p:nvPr/>
          </p:nvSpPr>
          <p:spPr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79" name="Google Shape;379;p17"/>
            <p:cNvSpPr/>
            <p:nvPr/>
          </p:nvSpPr>
          <p:spPr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380" name="Google Shape;380;p17"/>
            <p:cNvCxnSpPr/>
            <p:nvPr/>
          </p:nvCxnSpPr>
          <p:spPr>
            <a:xfrm>
              <a:off x="4330" y="788"/>
              <a:ext cx="0" cy="23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1" name="Google Shape;381;p17"/>
            <p:cNvCxnSpPr/>
            <p:nvPr/>
          </p:nvCxnSpPr>
          <p:spPr>
            <a:xfrm flipH="1">
              <a:off x="4276" y="1019"/>
              <a:ext cx="54" cy="6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82" name="Google Shape;382;p17"/>
            <p:cNvSpPr/>
            <p:nvPr/>
          </p:nvSpPr>
          <p:spPr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83" name="Google Shape;383;p17"/>
            <p:cNvSpPr/>
            <p:nvPr/>
          </p:nvSpPr>
          <p:spPr>
            <a:xfrm>
              <a:off x="4202" y="924"/>
              <a:ext cx="48" cy="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384" name="Google Shape;384;p17"/>
          <p:cNvGrpSpPr/>
          <p:nvPr/>
        </p:nvGrpSpPr>
        <p:grpSpPr>
          <a:xfrm>
            <a:off x="7214145" y="1594614"/>
            <a:ext cx="184150" cy="542925"/>
            <a:chOff x="4180" y="783"/>
            <a:chExt cx="150" cy="307"/>
          </a:xfrm>
        </p:grpSpPr>
        <p:sp>
          <p:nvSpPr>
            <p:cNvPr id="385" name="Google Shape;385;p17"/>
            <p:cNvSpPr/>
            <p:nvPr/>
          </p:nvSpPr>
          <p:spPr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86" name="Google Shape;386;p17"/>
            <p:cNvSpPr/>
            <p:nvPr/>
          </p:nvSpPr>
          <p:spPr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389" name="Google Shape;389;p17"/>
            <p:cNvCxnSpPr/>
            <p:nvPr/>
          </p:nvCxnSpPr>
          <p:spPr>
            <a:xfrm>
              <a:off x="4330" y="788"/>
              <a:ext cx="0" cy="23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0" name="Google Shape;390;p17"/>
            <p:cNvCxnSpPr/>
            <p:nvPr/>
          </p:nvCxnSpPr>
          <p:spPr>
            <a:xfrm flipH="1">
              <a:off x="4276" y="1019"/>
              <a:ext cx="54" cy="6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91" name="Google Shape;391;p17"/>
            <p:cNvSpPr/>
            <p:nvPr/>
          </p:nvSpPr>
          <p:spPr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92" name="Google Shape;392;p17"/>
            <p:cNvSpPr/>
            <p:nvPr/>
          </p:nvSpPr>
          <p:spPr>
            <a:xfrm>
              <a:off x="4202" y="924"/>
              <a:ext cx="48" cy="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393" name="Google Shape;393;p17"/>
          <p:cNvGrpSpPr/>
          <p:nvPr/>
        </p:nvGrpSpPr>
        <p:grpSpPr>
          <a:xfrm>
            <a:off x="7603083" y="2185164"/>
            <a:ext cx="184150" cy="542925"/>
            <a:chOff x="4180" y="783"/>
            <a:chExt cx="150" cy="307"/>
          </a:xfrm>
        </p:grpSpPr>
        <p:sp>
          <p:nvSpPr>
            <p:cNvPr id="394" name="Google Shape;394;p17"/>
            <p:cNvSpPr/>
            <p:nvPr/>
          </p:nvSpPr>
          <p:spPr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95" name="Google Shape;395;p17"/>
            <p:cNvSpPr/>
            <p:nvPr/>
          </p:nvSpPr>
          <p:spPr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96" name="Google Shape;396;p17"/>
            <p:cNvSpPr/>
            <p:nvPr/>
          </p:nvSpPr>
          <p:spPr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97" name="Google Shape;397;p17"/>
            <p:cNvSpPr/>
            <p:nvPr/>
          </p:nvSpPr>
          <p:spPr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398" name="Google Shape;398;p17"/>
            <p:cNvCxnSpPr/>
            <p:nvPr/>
          </p:nvCxnSpPr>
          <p:spPr>
            <a:xfrm>
              <a:off x="4330" y="788"/>
              <a:ext cx="0" cy="23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9" name="Google Shape;399;p17"/>
            <p:cNvCxnSpPr/>
            <p:nvPr/>
          </p:nvCxnSpPr>
          <p:spPr>
            <a:xfrm flipH="1">
              <a:off x="4276" y="1019"/>
              <a:ext cx="54" cy="6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00" name="Google Shape;400;p17"/>
            <p:cNvSpPr/>
            <p:nvPr/>
          </p:nvSpPr>
          <p:spPr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01" name="Google Shape;401;p17"/>
            <p:cNvSpPr/>
            <p:nvPr/>
          </p:nvSpPr>
          <p:spPr>
            <a:xfrm>
              <a:off x="4202" y="924"/>
              <a:ext cx="48" cy="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402" name="Google Shape;402;p17"/>
          <p:cNvSpPr txBox="1"/>
          <p:nvPr/>
        </p:nvSpPr>
        <p:spPr>
          <a:xfrm>
            <a:off x="7514183" y="1426339"/>
            <a:ext cx="1433512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servidores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 origem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03" name="Google Shape;403;p17"/>
          <p:cNvCxnSpPr/>
          <p:nvPr/>
        </p:nvCxnSpPr>
        <p:spPr>
          <a:xfrm>
            <a:off x="6118770" y="1975614"/>
            <a:ext cx="66675" cy="276225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4" name="Google Shape;404;p17"/>
          <p:cNvCxnSpPr/>
          <p:nvPr/>
        </p:nvCxnSpPr>
        <p:spPr>
          <a:xfrm flipH="1">
            <a:off x="6734720" y="1913702"/>
            <a:ext cx="9525" cy="238125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5" name="Google Shape;405;p17"/>
          <p:cNvCxnSpPr/>
          <p:nvPr/>
        </p:nvCxnSpPr>
        <p:spPr>
          <a:xfrm flipH="1">
            <a:off x="7103020" y="2088327"/>
            <a:ext cx="133350" cy="20955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6" name="Google Shape;406;p17"/>
          <p:cNvCxnSpPr/>
          <p:nvPr/>
        </p:nvCxnSpPr>
        <p:spPr>
          <a:xfrm rot="10800000">
            <a:off x="7353845" y="2686814"/>
            <a:ext cx="24765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7" name="Google Shape;407;p17"/>
          <p:cNvSpPr/>
          <p:nvPr/>
        </p:nvSpPr>
        <p:spPr>
          <a:xfrm>
            <a:off x="5340895" y="2043877"/>
            <a:ext cx="2174875" cy="1581150"/>
          </a:xfrm>
          <a:custGeom>
            <a:avLst/>
            <a:gdLst/>
            <a:ahLst/>
            <a:cxnLst/>
            <a:rect l="l" t="t" r="r" b="b"/>
            <a:pathLst>
              <a:path w="2135" h="1662" extrusionOk="0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408" name="Google Shape;408;p17"/>
          <p:cNvGrpSpPr/>
          <p:nvPr/>
        </p:nvGrpSpPr>
        <p:grpSpPr>
          <a:xfrm>
            <a:off x="6374358" y="2920177"/>
            <a:ext cx="501650" cy="233362"/>
            <a:chOff x="3600" y="219"/>
            <a:chExt cx="360" cy="175"/>
          </a:xfrm>
        </p:grpSpPr>
        <p:sp>
          <p:nvSpPr>
            <p:cNvPr id="409" name="Google Shape;409;p17"/>
            <p:cNvSpPr/>
            <p:nvPr/>
          </p:nvSpPr>
          <p:spPr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410" name="Google Shape;410;p17"/>
            <p:cNvCxnSpPr/>
            <p:nvPr/>
          </p:nvCxnSpPr>
          <p:spPr>
            <a:xfrm>
              <a:off x="3603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1" name="Google Shape;411;p17"/>
            <p:cNvCxnSpPr/>
            <p:nvPr/>
          </p:nvCxnSpPr>
          <p:spPr>
            <a:xfrm>
              <a:off x="3960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12" name="Google Shape;412;p17"/>
            <p:cNvSpPr/>
            <p:nvPr/>
          </p:nvSpPr>
          <p:spPr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3" name="Google Shape;413;p17"/>
            <p:cNvSpPr/>
            <p:nvPr/>
          </p:nvSpPr>
          <p:spPr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414" name="Google Shape;414;p17"/>
            <p:cNvGrpSpPr/>
            <p:nvPr/>
          </p:nvGrpSpPr>
          <p:grpSpPr>
            <a:xfrm>
              <a:off x="3686" y="244"/>
              <a:ext cx="177" cy="66"/>
              <a:chOff x="2848" y="848"/>
              <a:chExt cx="140" cy="98"/>
            </a:xfrm>
          </p:grpSpPr>
          <p:cxnSp>
            <p:nvCxnSpPr>
              <p:cNvPr id="415" name="Google Shape;415;p17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6" name="Google Shape;416;p17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7" name="Google Shape;417;p17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18" name="Google Shape;418;p17"/>
            <p:cNvGrpSpPr/>
            <p:nvPr/>
          </p:nvGrpSpPr>
          <p:grpSpPr>
            <a:xfrm rot="10800000" flipH="1">
              <a:off x="3686" y="243"/>
              <a:ext cx="177" cy="66"/>
              <a:chOff x="2848" y="848"/>
              <a:chExt cx="140" cy="98"/>
            </a:xfrm>
          </p:grpSpPr>
          <p:cxnSp>
            <p:nvCxnSpPr>
              <p:cNvPr id="419" name="Google Shape;419;p17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0" name="Google Shape;420;p17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1" name="Google Shape;421;p17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22" name="Google Shape;422;p17"/>
          <p:cNvSpPr txBox="1"/>
          <p:nvPr/>
        </p:nvSpPr>
        <p:spPr>
          <a:xfrm>
            <a:off x="5855245" y="2289939"/>
            <a:ext cx="1019175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Internet</a:t>
            </a:r>
            <a:br>
              <a:rPr lang="pt-BR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pt-BR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pública</a:t>
            </a:r>
            <a:endParaRPr sz="24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3" name="Google Shape;423;p17"/>
          <p:cNvSpPr/>
          <p:nvPr/>
        </p:nvSpPr>
        <p:spPr>
          <a:xfrm>
            <a:off x="4961483" y="4088577"/>
            <a:ext cx="2965450" cy="1390650"/>
          </a:xfrm>
          <a:custGeom>
            <a:avLst/>
            <a:gdLst/>
            <a:ahLst/>
            <a:cxnLst/>
            <a:rect l="l" t="t" r="r" b="b"/>
            <a:pathLst>
              <a:path w="1868" h="876" extrusionOk="0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aphicFrame>
        <p:nvGraphicFramePr>
          <p:cNvPr id="424" name="Google Shape;424;p17"/>
          <p:cNvGraphicFramePr/>
          <p:nvPr/>
        </p:nvGraphicFramePr>
        <p:xfrm>
          <a:off x="5209133" y="4833114"/>
          <a:ext cx="4445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r:id="rId4" imgW="444500" imgH="357188" progId="MS_ClipArt_Gallery.2">
                  <p:embed/>
                </p:oleObj>
              </mc:Choice>
              <mc:Fallback>
                <p:oleObj r:id="rId4" imgW="444500" imgH="357188" progId="MS_ClipArt_Gallery.2">
                  <p:embed/>
                  <p:pic>
                    <p:nvPicPr>
                      <p:cNvPr id="424" name="Google Shape;424;p17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5209133" y="4833114"/>
                        <a:ext cx="4445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5" name="Google Shape;425;p17"/>
          <p:cNvGraphicFramePr/>
          <p:nvPr/>
        </p:nvGraphicFramePr>
        <p:xfrm>
          <a:off x="5713958" y="4833114"/>
          <a:ext cx="4445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r:id="rId6" imgW="444500" imgH="357188" progId="MS_ClipArt_Gallery.2">
                  <p:embed/>
                </p:oleObj>
              </mc:Choice>
              <mc:Fallback>
                <p:oleObj r:id="rId6" imgW="444500" imgH="357188" progId="MS_ClipArt_Gallery.2">
                  <p:embed/>
                  <p:pic>
                    <p:nvPicPr>
                      <p:cNvPr id="425" name="Google Shape;425;p17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5713958" y="4833114"/>
                        <a:ext cx="4445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6" name="Google Shape;426;p17"/>
          <p:cNvGraphicFramePr/>
          <p:nvPr/>
        </p:nvGraphicFramePr>
        <p:xfrm>
          <a:off x="6247358" y="4823589"/>
          <a:ext cx="4445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r:id="rId7" imgW="444500" imgH="357188" progId="MS_ClipArt_Gallery.2">
                  <p:embed/>
                </p:oleObj>
              </mc:Choice>
              <mc:Fallback>
                <p:oleObj r:id="rId7" imgW="444500" imgH="357188" progId="MS_ClipArt_Gallery.2">
                  <p:embed/>
                  <p:pic>
                    <p:nvPicPr>
                      <p:cNvPr id="426" name="Google Shape;426;p17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6247358" y="4823589"/>
                        <a:ext cx="4445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" name="Google Shape;427;p17"/>
          <p:cNvGraphicFramePr/>
          <p:nvPr/>
        </p:nvGraphicFramePr>
        <p:xfrm>
          <a:off x="6761708" y="4833114"/>
          <a:ext cx="4445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r:id="rId8" imgW="444500" imgH="357188" progId="MS_ClipArt_Gallery.2">
                  <p:embed/>
                </p:oleObj>
              </mc:Choice>
              <mc:Fallback>
                <p:oleObj r:id="rId8" imgW="444500" imgH="357188" progId="MS_ClipArt_Gallery.2">
                  <p:embed/>
                  <p:pic>
                    <p:nvPicPr>
                      <p:cNvPr id="427" name="Google Shape;427;p17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6761708" y="4833114"/>
                        <a:ext cx="4445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28" name="Google Shape;428;p17"/>
          <p:cNvCxnSpPr/>
          <p:nvPr/>
        </p:nvCxnSpPr>
        <p:spPr>
          <a:xfrm rot="10800000" flipH="1">
            <a:off x="5401220" y="4621977"/>
            <a:ext cx="1557338" cy="1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9" name="Google Shape;429;p17"/>
          <p:cNvCxnSpPr/>
          <p:nvPr/>
        </p:nvCxnSpPr>
        <p:spPr>
          <a:xfrm>
            <a:off x="5410745" y="4634677"/>
            <a:ext cx="0" cy="19526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0" name="Google Shape;430;p17"/>
          <p:cNvCxnSpPr/>
          <p:nvPr/>
        </p:nvCxnSpPr>
        <p:spPr>
          <a:xfrm>
            <a:off x="5920333" y="4644202"/>
            <a:ext cx="0" cy="19526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1" name="Google Shape;431;p17"/>
          <p:cNvCxnSpPr/>
          <p:nvPr/>
        </p:nvCxnSpPr>
        <p:spPr>
          <a:xfrm>
            <a:off x="6458495" y="4639439"/>
            <a:ext cx="0" cy="19526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2" name="Google Shape;432;p17"/>
          <p:cNvCxnSpPr/>
          <p:nvPr/>
        </p:nvCxnSpPr>
        <p:spPr>
          <a:xfrm>
            <a:off x="6958558" y="4639439"/>
            <a:ext cx="0" cy="223838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33" name="Google Shape;433;p17"/>
          <p:cNvGrpSpPr/>
          <p:nvPr/>
        </p:nvGrpSpPr>
        <p:grpSpPr>
          <a:xfrm>
            <a:off x="6374358" y="4210814"/>
            <a:ext cx="501650" cy="233363"/>
            <a:chOff x="3600" y="219"/>
            <a:chExt cx="360" cy="175"/>
          </a:xfrm>
        </p:grpSpPr>
        <p:sp>
          <p:nvSpPr>
            <p:cNvPr id="434" name="Google Shape;434;p17"/>
            <p:cNvSpPr/>
            <p:nvPr/>
          </p:nvSpPr>
          <p:spPr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435" name="Google Shape;435;p17"/>
            <p:cNvCxnSpPr/>
            <p:nvPr/>
          </p:nvCxnSpPr>
          <p:spPr>
            <a:xfrm>
              <a:off x="3603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6" name="Google Shape;436;p17"/>
            <p:cNvCxnSpPr/>
            <p:nvPr/>
          </p:nvCxnSpPr>
          <p:spPr>
            <a:xfrm>
              <a:off x="3960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37" name="Google Shape;437;p17"/>
            <p:cNvSpPr/>
            <p:nvPr/>
          </p:nvSpPr>
          <p:spPr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38" name="Google Shape;438;p17"/>
            <p:cNvSpPr/>
            <p:nvPr/>
          </p:nvSpPr>
          <p:spPr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439" name="Google Shape;439;p17"/>
            <p:cNvGrpSpPr/>
            <p:nvPr/>
          </p:nvGrpSpPr>
          <p:grpSpPr>
            <a:xfrm>
              <a:off x="3686" y="244"/>
              <a:ext cx="177" cy="66"/>
              <a:chOff x="2848" y="848"/>
              <a:chExt cx="140" cy="98"/>
            </a:xfrm>
          </p:grpSpPr>
          <p:cxnSp>
            <p:nvCxnSpPr>
              <p:cNvPr id="440" name="Google Shape;440;p17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1" name="Google Shape;441;p17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2" name="Google Shape;442;p17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43" name="Google Shape;443;p17"/>
            <p:cNvGrpSpPr/>
            <p:nvPr/>
          </p:nvGrpSpPr>
          <p:grpSpPr>
            <a:xfrm rot="10800000" flipH="1">
              <a:off x="3686" y="243"/>
              <a:ext cx="177" cy="66"/>
              <a:chOff x="2848" y="848"/>
              <a:chExt cx="140" cy="98"/>
            </a:xfrm>
          </p:grpSpPr>
          <p:cxnSp>
            <p:nvCxnSpPr>
              <p:cNvPr id="444" name="Google Shape;444;p17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5" name="Google Shape;445;p17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6" name="Google Shape;446;p17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cxnSp>
        <p:nvCxnSpPr>
          <p:cNvPr id="447" name="Google Shape;447;p17"/>
          <p:cNvCxnSpPr/>
          <p:nvPr/>
        </p:nvCxnSpPr>
        <p:spPr>
          <a:xfrm>
            <a:off x="6620420" y="3163064"/>
            <a:ext cx="0" cy="1062038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8" name="Google Shape;448;p17"/>
          <p:cNvCxnSpPr/>
          <p:nvPr/>
        </p:nvCxnSpPr>
        <p:spPr>
          <a:xfrm>
            <a:off x="6625183" y="4448939"/>
            <a:ext cx="0" cy="166688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9" name="Google Shape;449;p17"/>
          <p:cNvSpPr txBox="1"/>
          <p:nvPr/>
        </p:nvSpPr>
        <p:spPr>
          <a:xfrm>
            <a:off x="4920208" y="3975864"/>
            <a:ext cx="1335087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rede</a:t>
            </a:r>
            <a:br>
              <a:rPr lang="pt-BR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pt-BR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institucional</a:t>
            </a:r>
            <a:endParaRPr sz="24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0" name="Google Shape;450;p17"/>
          <p:cNvSpPr txBox="1"/>
          <p:nvPr/>
        </p:nvSpPr>
        <p:spPr>
          <a:xfrm>
            <a:off x="6722020" y="4323527"/>
            <a:ext cx="2068513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LAN de 100 Mbps</a:t>
            </a:r>
            <a:endParaRPr sz="24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1" name="Google Shape;451;p17"/>
          <p:cNvSpPr txBox="1"/>
          <p:nvPr/>
        </p:nvSpPr>
        <p:spPr>
          <a:xfrm>
            <a:off x="6572795" y="3553589"/>
            <a:ext cx="1816100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enlace de</a:t>
            </a:r>
            <a:br>
              <a:rPr lang="pt-BR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pt-BR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acesso a 15 Mbps</a:t>
            </a:r>
            <a:endParaRPr/>
          </a:p>
        </p:txBody>
      </p:sp>
      <p:sp>
        <p:nvSpPr>
          <p:cNvPr id="452" name="Google Shape;452;p17"/>
          <p:cNvSpPr txBox="1"/>
          <p:nvPr/>
        </p:nvSpPr>
        <p:spPr>
          <a:xfrm>
            <a:off x="1017645" y="1369863"/>
            <a:ext cx="3810000" cy="1501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marR="0" lvl="0" indent="-28346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⚫"/>
            </a:pPr>
            <a:r>
              <a:rPr lang="pt-BR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Problema:</a:t>
            </a:r>
            <a:endParaRPr/>
          </a:p>
          <a:p>
            <a:pPr marL="640080" marR="0" lvl="1" indent="-237744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lang="pt-BR" sz="2000" b="0" i="0" u="none" strike="noStrike" cap="non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rPr>
              <a:t>Começou a ficar lento a internet para a </a:t>
            </a:r>
            <a:r>
              <a:rPr lang="pt-BR" sz="2000" b="0" i="0" u="none" strike="noStrike" cap="none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rede institucional</a:t>
            </a:r>
            <a:r>
              <a:rPr lang="pt-BR" sz="2000" b="0" i="0" u="none" strike="noStrike" cap="non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8"/>
          <p:cNvSpPr txBox="1"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Gill Sans"/>
              <a:buNone/>
            </a:pPr>
            <a:r>
              <a:rPr lang="pt-BR" sz="3200" b="1"/>
              <a:t>Exemplo de caching</a:t>
            </a:r>
            <a:endParaRPr sz="3200" b="1"/>
          </a:p>
        </p:txBody>
      </p:sp>
      <p:sp>
        <p:nvSpPr>
          <p:cNvPr id="459" name="Google Shape;459;p18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18</a:t>
            </a:fld>
            <a:endParaRPr/>
          </a:p>
        </p:txBody>
      </p:sp>
      <p:sp>
        <p:nvSpPr>
          <p:cNvPr id="460" name="Google Shape;460;p18"/>
          <p:cNvSpPr txBox="1">
            <a:spLocks noGrp="1"/>
          </p:cNvSpPr>
          <p:nvPr>
            <p:ph type="ftr" idx="11"/>
          </p:nvPr>
        </p:nvSpPr>
        <p:spPr>
          <a:xfrm>
            <a:off x="6444208" y="6362641"/>
            <a:ext cx="252028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Redes de Computadores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 Rogério Diógenes</a:t>
            </a:r>
            <a:endParaRPr/>
          </a:p>
        </p:txBody>
      </p:sp>
      <p:cxnSp>
        <p:nvCxnSpPr>
          <p:cNvPr id="461" name="Google Shape;461;p18"/>
          <p:cNvCxnSpPr/>
          <p:nvPr/>
        </p:nvCxnSpPr>
        <p:spPr>
          <a:xfrm>
            <a:off x="5197259" y="1973233"/>
            <a:ext cx="285750" cy="1143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62" name="Google Shape;462;p18"/>
          <p:cNvGrpSpPr/>
          <p:nvPr/>
        </p:nvGrpSpPr>
        <p:grpSpPr>
          <a:xfrm>
            <a:off x="5008347" y="1595408"/>
            <a:ext cx="184150" cy="542925"/>
            <a:chOff x="4180" y="783"/>
            <a:chExt cx="150" cy="307"/>
          </a:xfrm>
        </p:grpSpPr>
        <p:sp>
          <p:nvSpPr>
            <p:cNvPr id="463" name="Google Shape;463;p18"/>
            <p:cNvSpPr/>
            <p:nvPr/>
          </p:nvSpPr>
          <p:spPr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64" name="Google Shape;464;p18"/>
            <p:cNvSpPr/>
            <p:nvPr/>
          </p:nvSpPr>
          <p:spPr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65" name="Google Shape;465;p18"/>
            <p:cNvSpPr/>
            <p:nvPr/>
          </p:nvSpPr>
          <p:spPr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66" name="Google Shape;466;p18"/>
            <p:cNvSpPr/>
            <p:nvPr/>
          </p:nvSpPr>
          <p:spPr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467" name="Google Shape;467;p18"/>
            <p:cNvCxnSpPr/>
            <p:nvPr/>
          </p:nvCxnSpPr>
          <p:spPr>
            <a:xfrm>
              <a:off x="4330" y="788"/>
              <a:ext cx="0" cy="23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18"/>
            <p:cNvCxnSpPr/>
            <p:nvPr/>
          </p:nvCxnSpPr>
          <p:spPr>
            <a:xfrm flipH="1">
              <a:off x="4276" y="1019"/>
              <a:ext cx="54" cy="6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9" name="Google Shape;469;p18"/>
            <p:cNvSpPr/>
            <p:nvPr/>
          </p:nvSpPr>
          <p:spPr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70" name="Google Shape;470;p18"/>
            <p:cNvSpPr/>
            <p:nvPr/>
          </p:nvSpPr>
          <p:spPr>
            <a:xfrm>
              <a:off x="4202" y="924"/>
              <a:ext cx="48" cy="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471" name="Google Shape;471;p18"/>
          <p:cNvGrpSpPr/>
          <p:nvPr/>
        </p:nvGrpSpPr>
        <p:grpSpPr>
          <a:xfrm>
            <a:off x="5870359" y="1377921"/>
            <a:ext cx="184150" cy="542925"/>
            <a:chOff x="4180" y="783"/>
            <a:chExt cx="150" cy="307"/>
          </a:xfrm>
        </p:grpSpPr>
        <p:sp>
          <p:nvSpPr>
            <p:cNvPr id="472" name="Google Shape;472;p18"/>
            <p:cNvSpPr/>
            <p:nvPr/>
          </p:nvSpPr>
          <p:spPr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73" name="Google Shape;473;p18"/>
            <p:cNvSpPr/>
            <p:nvPr/>
          </p:nvSpPr>
          <p:spPr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74" name="Google Shape;474;p18"/>
            <p:cNvSpPr/>
            <p:nvPr/>
          </p:nvSpPr>
          <p:spPr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75" name="Google Shape;475;p18"/>
            <p:cNvSpPr/>
            <p:nvPr/>
          </p:nvSpPr>
          <p:spPr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476" name="Google Shape;476;p18"/>
            <p:cNvCxnSpPr/>
            <p:nvPr/>
          </p:nvCxnSpPr>
          <p:spPr>
            <a:xfrm>
              <a:off x="4330" y="788"/>
              <a:ext cx="0" cy="23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7" name="Google Shape;477;p18"/>
            <p:cNvCxnSpPr/>
            <p:nvPr/>
          </p:nvCxnSpPr>
          <p:spPr>
            <a:xfrm flipH="1">
              <a:off x="4276" y="1019"/>
              <a:ext cx="54" cy="6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78" name="Google Shape;478;p18"/>
            <p:cNvSpPr/>
            <p:nvPr/>
          </p:nvSpPr>
          <p:spPr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79" name="Google Shape;479;p18"/>
            <p:cNvSpPr/>
            <p:nvPr/>
          </p:nvSpPr>
          <p:spPr>
            <a:xfrm>
              <a:off x="4202" y="924"/>
              <a:ext cx="48" cy="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480" name="Google Shape;480;p18"/>
          <p:cNvGrpSpPr/>
          <p:nvPr/>
        </p:nvGrpSpPr>
        <p:grpSpPr>
          <a:xfrm>
            <a:off x="6508534" y="1393796"/>
            <a:ext cx="184150" cy="542925"/>
            <a:chOff x="4180" y="783"/>
            <a:chExt cx="150" cy="307"/>
          </a:xfrm>
        </p:grpSpPr>
        <p:sp>
          <p:nvSpPr>
            <p:cNvPr id="481" name="Google Shape;481;p18"/>
            <p:cNvSpPr/>
            <p:nvPr/>
          </p:nvSpPr>
          <p:spPr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82" name="Google Shape;482;p18"/>
            <p:cNvSpPr/>
            <p:nvPr/>
          </p:nvSpPr>
          <p:spPr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83" name="Google Shape;483;p18"/>
            <p:cNvSpPr/>
            <p:nvPr/>
          </p:nvSpPr>
          <p:spPr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84" name="Google Shape;484;p18"/>
            <p:cNvSpPr/>
            <p:nvPr/>
          </p:nvSpPr>
          <p:spPr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485" name="Google Shape;485;p18"/>
            <p:cNvCxnSpPr/>
            <p:nvPr/>
          </p:nvCxnSpPr>
          <p:spPr>
            <a:xfrm>
              <a:off x="4330" y="788"/>
              <a:ext cx="0" cy="23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6" name="Google Shape;486;p18"/>
            <p:cNvCxnSpPr/>
            <p:nvPr/>
          </p:nvCxnSpPr>
          <p:spPr>
            <a:xfrm flipH="1">
              <a:off x="4276" y="1019"/>
              <a:ext cx="54" cy="6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87" name="Google Shape;487;p18"/>
            <p:cNvSpPr/>
            <p:nvPr/>
          </p:nvSpPr>
          <p:spPr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88" name="Google Shape;488;p18"/>
            <p:cNvSpPr/>
            <p:nvPr/>
          </p:nvSpPr>
          <p:spPr>
            <a:xfrm>
              <a:off x="4202" y="924"/>
              <a:ext cx="48" cy="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489" name="Google Shape;489;p18"/>
          <p:cNvGrpSpPr/>
          <p:nvPr/>
        </p:nvGrpSpPr>
        <p:grpSpPr>
          <a:xfrm>
            <a:off x="7151472" y="1436658"/>
            <a:ext cx="184150" cy="542925"/>
            <a:chOff x="4180" y="783"/>
            <a:chExt cx="150" cy="307"/>
          </a:xfrm>
        </p:grpSpPr>
        <p:sp>
          <p:nvSpPr>
            <p:cNvPr id="490" name="Google Shape;490;p18"/>
            <p:cNvSpPr/>
            <p:nvPr/>
          </p:nvSpPr>
          <p:spPr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91" name="Google Shape;491;p18"/>
            <p:cNvSpPr/>
            <p:nvPr/>
          </p:nvSpPr>
          <p:spPr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93" name="Google Shape;493;p18"/>
            <p:cNvSpPr/>
            <p:nvPr/>
          </p:nvSpPr>
          <p:spPr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494" name="Google Shape;494;p18"/>
            <p:cNvCxnSpPr/>
            <p:nvPr/>
          </p:nvCxnSpPr>
          <p:spPr>
            <a:xfrm>
              <a:off x="4330" y="788"/>
              <a:ext cx="0" cy="23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5" name="Google Shape;495;p18"/>
            <p:cNvCxnSpPr/>
            <p:nvPr/>
          </p:nvCxnSpPr>
          <p:spPr>
            <a:xfrm flipH="1">
              <a:off x="4276" y="1019"/>
              <a:ext cx="54" cy="6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96" name="Google Shape;496;p18"/>
            <p:cNvSpPr/>
            <p:nvPr/>
          </p:nvSpPr>
          <p:spPr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497" name="Google Shape;497;p18"/>
            <p:cNvSpPr/>
            <p:nvPr/>
          </p:nvSpPr>
          <p:spPr>
            <a:xfrm>
              <a:off x="4202" y="924"/>
              <a:ext cx="48" cy="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498" name="Google Shape;498;p18"/>
          <p:cNvGrpSpPr/>
          <p:nvPr/>
        </p:nvGrpSpPr>
        <p:grpSpPr>
          <a:xfrm>
            <a:off x="7503897" y="2052608"/>
            <a:ext cx="184150" cy="542925"/>
            <a:chOff x="4180" y="783"/>
            <a:chExt cx="150" cy="307"/>
          </a:xfrm>
        </p:grpSpPr>
        <p:sp>
          <p:nvSpPr>
            <p:cNvPr id="499" name="Google Shape;499;p18"/>
            <p:cNvSpPr/>
            <p:nvPr/>
          </p:nvSpPr>
          <p:spPr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00" name="Google Shape;500;p18"/>
            <p:cNvSpPr/>
            <p:nvPr/>
          </p:nvSpPr>
          <p:spPr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02" name="Google Shape;502;p18"/>
            <p:cNvSpPr/>
            <p:nvPr/>
          </p:nvSpPr>
          <p:spPr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503" name="Google Shape;503;p18"/>
            <p:cNvCxnSpPr/>
            <p:nvPr/>
          </p:nvCxnSpPr>
          <p:spPr>
            <a:xfrm>
              <a:off x="4330" y="788"/>
              <a:ext cx="0" cy="23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4" name="Google Shape;504;p18"/>
            <p:cNvCxnSpPr/>
            <p:nvPr/>
          </p:nvCxnSpPr>
          <p:spPr>
            <a:xfrm flipH="1">
              <a:off x="4276" y="1019"/>
              <a:ext cx="54" cy="6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05" name="Google Shape;505;p18"/>
            <p:cNvSpPr/>
            <p:nvPr/>
          </p:nvSpPr>
          <p:spPr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06" name="Google Shape;506;p18"/>
            <p:cNvSpPr/>
            <p:nvPr/>
          </p:nvSpPr>
          <p:spPr>
            <a:xfrm>
              <a:off x="4202" y="924"/>
              <a:ext cx="48" cy="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507" name="Google Shape;507;p18"/>
          <p:cNvSpPr txBox="1"/>
          <p:nvPr/>
        </p:nvSpPr>
        <p:spPr>
          <a:xfrm>
            <a:off x="7376897" y="1342996"/>
            <a:ext cx="1433512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servidores</a:t>
            </a:r>
            <a:br>
              <a:rPr lang="pt-BR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pt-BR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 origem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08" name="Google Shape;508;p18"/>
          <p:cNvCxnSpPr/>
          <p:nvPr/>
        </p:nvCxnSpPr>
        <p:spPr>
          <a:xfrm>
            <a:off x="6006884" y="1843058"/>
            <a:ext cx="66675" cy="276225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9" name="Google Shape;509;p18"/>
          <p:cNvCxnSpPr/>
          <p:nvPr/>
        </p:nvCxnSpPr>
        <p:spPr>
          <a:xfrm flipH="1">
            <a:off x="6586322" y="1906558"/>
            <a:ext cx="9525" cy="238125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0" name="Google Shape;510;p18"/>
          <p:cNvCxnSpPr/>
          <p:nvPr/>
        </p:nvCxnSpPr>
        <p:spPr>
          <a:xfrm flipH="1">
            <a:off x="7054634" y="1968471"/>
            <a:ext cx="133350" cy="20955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1" name="Google Shape;511;p18"/>
          <p:cNvCxnSpPr/>
          <p:nvPr/>
        </p:nvCxnSpPr>
        <p:spPr>
          <a:xfrm rot="10800000">
            <a:off x="7254659" y="2554258"/>
            <a:ext cx="24765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2" name="Google Shape;512;p18"/>
          <p:cNvSpPr/>
          <p:nvPr/>
        </p:nvSpPr>
        <p:spPr>
          <a:xfrm>
            <a:off x="5267109" y="1936721"/>
            <a:ext cx="2174875" cy="1581150"/>
          </a:xfrm>
          <a:custGeom>
            <a:avLst/>
            <a:gdLst/>
            <a:ahLst/>
            <a:cxnLst/>
            <a:rect l="l" t="t" r="r" b="b"/>
            <a:pathLst>
              <a:path w="2135" h="1662" extrusionOk="0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513" name="Google Shape;513;p18"/>
          <p:cNvGrpSpPr/>
          <p:nvPr/>
        </p:nvGrpSpPr>
        <p:grpSpPr>
          <a:xfrm>
            <a:off x="6275172" y="2787621"/>
            <a:ext cx="501650" cy="233362"/>
            <a:chOff x="3600" y="219"/>
            <a:chExt cx="360" cy="175"/>
          </a:xfrm>
        </p:grpSpPr>
        <p:sp>
          <p:nvSpPr>
            <p:cNvPr id="514" name="Google Shape;514;p18"/>
            <p:cNvSpPr/>
            <p:nvPr/>
          </p:nvSpPr>
          <p:spPr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515" name="Google Shape;515;p18"/>
            <p:cNvCxnSpPr/>
            <p:nvPr/>
          </p:nvCxnSpPr>
          <p:spPr>
            <a:xfrm>
              <a:off x="3603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6" name="Google Shape;516;p18"/>
            <p:cNvCxnSpPr/>
            <p:nvPr/>
          </p:nvCxnSpPr>
          <p:spPr>
            <a:xfrm>
              <a:off x="3960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17" name="Google Shape;517;p18"/>
            <p:cNvSpPr/>
            <p:nvPr/>
          </p:nvSpPr>
          <p:spPr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8" name="Google Shape;518;p18"/>
            <p:cNvSpPr/>
            <p:nvPr/>
          </p:nvSpPr>
          <p:spPr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519" name="Google Shape;519;p18"/>
            <p:cNvGrpSpPr/>
            <p:nvPr/>
          </p:nvGrpSpPr>
          <p:grpSpPr>
            <a:xfrm>
              <a:off x="3686" y="244"/>
              <a:ext cx="177" cy="66"/>
              <a:chOff x="2848" y="848"/>
              <a:chExt cx="140" cy="98"/>
            </a:xfrm>
          </p:grpSpPr>
          <p:cxnSp>
            <p:nvCxnSpPr>
              <p:cNvPr id="520" name="Google Shape;520;p18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1" name="Google Shape;521;p18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2" name="Google Shape;522;p18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23" name="Google Shape;523;p18"/>
            <p:cNvGrpSpPr/>
            <p:nvPr/>
          </p:nvGrpSpPr>
          <p:grpSpPr>
            <a:xfrm rot="10800000" flipH="1">
              <a:off x="3686" y="243"/>
              <a:ext cx="177" cy="66"/>
              <a:chOff x="2848" y="848"/>
              <a:chExt cx="140" cy="98"/>
            </a:xfrm>
          </p:grpSpPr>
          <p:cxnSp>
            <p:nvCxnSpPr>
              <p:cNvPr id="524" name="Google Shape;524;p18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5" name="Google Shape;525;p18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6" name="Google Shape;526;p18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27" name="Google Shape;527;p18"/>
          <p:cNvSpPr txBox="1"/>
          <p:nvPr/>
        </p:nvSpPr>
        <p:spPr>
          <a:xfrm>
            <a:off x="5756059" y="2271683"/>
            <a:ext cx="1019175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Internet</a:t>
            </a:r>
            <a:br>
              <a:rPr lang="pt-BR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pt-BR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pública</a:t>
            </a:r>
            <a:endParaRPr sz="24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8" name="Google Shape;528;p18"/>
          <p:cNvSpPr/>
          <p:nvPr/>
        </p:nvSpPr>
        <p:spPr>
          <a:xfrm>
            <a:off x="4862297" y="3956021"/>
            <a:ext cx="2965450" cy="1390650"/>
          </a:xfrm>
          <a:custGeom>
            <a:avLst/>
            <a:gdLst/>
            <a:ahLst/>
            <a:cxnLst/>
            <a:rect l="l" t="t" r="r" b="b"/>
            <a:pathLst>
              <a:path w="1868" h="876" extrusionOk="0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aphicFrame>
        <p:nvGraphicFramePr>
          <p:cNvPr id="529" name="Google Shape;529;p18"/>
          <p:cNvGraphicFramePr/>
          <p:nvPr/>
        </p:nvGraphicFramePr>
        <p:xfrm>
          <a:off x="5109947" y="4700558"/>
          <a:ext cx="4445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r:id="rId4" imgW="444500" imgH="357188" progId="MS_ClipArt_Gallery.2">
                  <p:embed/>
                </p:oleObj>
              </mc:Choice>
              <mc:Fallback>
                <p:oleObj r:id="rId4" imgW="444500" imgH="357188" progId="MS_ClipArt_Gallery.2">
                  <p:embed/>
                  <p:pic>
                    <p:nvPicPr>
                      <p:cNvPr id="529" name="Google Shape;529;p18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5109947" y="4700558"/>
                        <a:ext cx="4445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0" name="Google Shape;530;p18"/>
          <p:cNvGraphicFramePr/>
          <p:nvPr/>
        </p:nvGraphicFramePr>
        <p:xfrm>
          <a:off x="5614772" y="4700558"/>
          <a:ext cx="4445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r:id="rId6" imgW="444500" imgH="357188" progId="MS_ClipArt_Gallery.2">
                  <p:embed/>
                </p:oleObj>
              </mc:Choice>
              <mc:Fallback>
                <p:oleObj r:id="rId6" imgW="444500" imgH="357188" progId="MS_ClipArt_Gallery.2">
                  <p:embed/>
                  <p:pic>
                    <p:nvPicPr>
                      <p:cNvPr id="530" name="Google Shape;530;p18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5614772" y="4700558"/>
                        <a:ext cx="4445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1" name="Google Shape;531;p18"/>
          <p:cNvGraphicFramePr/>
          <p:nvPr/>
        </p:nvGraphicFramePr>
        <p:xfrm>
          <a:off x="6148172" y="4691033"/>
          <a:ext cx="4445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r:id="rId7" imgW="444500" imgH="357188" progId="MS_ClipArt_Gallery.2">
                  <p:embed/>
                </p:oleObj>
              </mc:Choice>
              <mc:Fallback>
                <p:oleObj r:id="rId7" imgW="444500" imgH="357188" progId="MS_ClipArt_Gallery.2">
                  <p:embed/>
                  <p:pic>
                    <p:nvPicPr>
                      <p:cNvPr id="531" name="Google Shape;531;p18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6148172" y="4691033"/>
                        <a:ext cx="4445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" name="Google Shape;532;p18"/>
          <p:cNvGraphicFramePr/>
          <p:nvPr/>
        </p:nvGraphicFramePr>
        <p:xfrm>
          <a:off x="6662522" y="4700558"/>
          <a:ext cx="4445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r:id="rId8" imgW="444500" imgH="357188" progId="MS_ClipArt_Gallery.2">
                  <p:embed/>
                </p:oleObj>
              </mc:Choice>
              <mc:Fallback>
                <p:oleObj r:id="rId8" imgW="444500" imgH="357188" progId="MS_ClipArt_Gallery.2">
                  <p:embed/>
                  <p:pic>
                    <p:nvPicPr>
                      <p:cNvPr id="532" name="Google Shape;532;p18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6662522" y="4700558"/>
                        <a:ext cx="4445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33" name="Google Shape;533;p18"/>
          <p:cNvCxnSpPr/>
          <p:nvPr/>
        </p:nvCxnSpPr>
        <p:spPr>
          <a:xfrm rot="10800000" flipH="1">
            <a:off x="5302034" y="4489421"/>
            <a:ext cx="1557338" cy="1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4" name="Google Shape;534;p18"/>
          <p:cNvCxnSpPr/>
          <p:nvPr/>
        </p:nvCxnSpPr>
        <p:spPr>
          <a:xfrm>
            <a:off x="5311559" y="4502121"/>
            <a:ext cx="0" cy="19526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5" name="Google Shape;535;p18"/>
          <p:cNvCxnSpPr/>
          <p:nvPr/>
        </p:nvCxnSpPr>
        <p:spPr>
          <a:xfrm>
            <a:off x="5821147" y="4511646"/>
            <a:ext cx="0" cy="19526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6" name="Google Shape;536;p18"/>
          <p:cNvCxnSpPr/>
          <p:nvPr/>
        </p:nvCxnSpPr>
        <p:spPr>
          <a:xfrm>
            <a:off x="6359309" y="4506883"/>
            <a:ext cx="0" cy="19526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7" name="Google Shape;537;p18"/>
          <p:cNvCxnSpPr/>
          <p:nvPr/>
        </p:nvCxnSpPr>
        <p:spPr>
          <a:xfrm>
            <a:off x="6859372" y="4506883"/>
            <a:ext cx="0" cy="223838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38" name="Google Shape;538;p18"/>
          <p:cNvGrpSpPr/>
          <p:nvPr/>
        </p:nvGrpSpPr>
        <p:grpSpPr>
          <a:xfrm>
            <a:off x="6275172" y="4078258"/>
            <a:ext cx="501650" cy="233363"/>
            <a:chOff x="3600" y="219"/>
            <a:chExt cx="360" cy="175"/>
          </a:xfrm>
        </p:grpSpPr>
        <p:sp>
          <p:nvSpPr>
            <p:cNvPr id="539" name="Google Shape;539;p18"/>
            <p:cNvSpPr/>
            <p:nvPr/>
          </p:nvSpPr>
          <p:spPr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540" name="Google Shape;540;p18"/>
            <p:cNvCxnSpPr/>
            <p:nvPr/>
          </p:nvCxnSpPr>
          <p:spPr>
            <a:xfrm>
              <a:off x="3603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1" name="Google Shape;541;p18"/>
            <p:cNvCxnSpPr/>
            <p:nvPr/>
          </p:nvCxnSpPr>
          <p:spPr>
            <a:xfrm>
              <a:off x="3960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2" name="Google Shape;542;p18"/>
            <p:cNvSpPr/>
            <p:nvPr/>
          </p:nvSpPr>
          <p:spPr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43" name="Google Shape;543;p18"/>
            <p:cNvSpPr/>
            <p:nvPr/>
          </p:nvSpPr>
          <p:spPr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544" name="Google Shape;544;p18"/>
            <p:cNvGrpSpPr/>
            <p:nvPr/>
          </p:nvGrpSpPr>
          <p:grpSpPr>
            <a:xfrm>
              <a:off x="3686" y="244"/>
              <a:ext cx="177" cy="66"/>
              <a:chOff x="2848" y="848"/>
              <a:chExt cx="140" cy="98"/>
            </a:xfrm>
          </p:grpSpPr>
          <p:cxnSp>
            <p:nvCxnSpPr>
              <p:cNvPr id="545" name="Google Shape;545;p18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6" name="Google Shape;546;p18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7" name="Google Shape;547;p18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48" name="Google Shape;548;p18"/>
            <p:cNvGrpSpPr/>
            <p:nvPr/>
          </p:nvGrpSpPr>
          <p:grpSpPr>
            <a:xfrm rot="10800000" flipH="1">
              <a:off x="3686" y="243"/>
              <a:ext cx="177" cy="66"/>
              <a:chOff x="2848" y="848"/>
              <a:chExt cx="140" cy="98"/>
            </a:xfrm>
          </p:grpSpPr>
          <p:cxnSp>
            <p:nvCxnSpPr>
              <p:cNvPr id="549" name="Google Shape;549;p18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0" name="Google Shape;550;p18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1" name="Google Shape;551;p18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cxnSp>
        <p:nvCxnSpPr>
          <p:cNvPr id="552" name="Google Shape;552;p18"/>
          <p:cNvCxnSpPr/>
          <p:nvPr/>
        </p:nvCxnSpPr>
        <p:spPr>
          <a:xfrm>
            <a:off x="6521234" y="3030508"/>
            <a:ext cx="0" cy="1062038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3" name="Google Shape;553;p18"/>
          <p:cNvCxnSpPr/>
          <p:nvPr/>
        </p:nvCxnSpPr>
        <p:spPr>
          <a:xfrm>
            <a:off x="6525997" y="4316383"/>
            <a:ext cx="0" cy="166688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4" name="Google Shape;554;p18"/>
          <p:cNvSpPr txBox="1"/>
          <p:nvPr/>
        </p:nvSpPr>
        <p:spPr>
          <a:xfrm>
            <a:off x="4824197" y="3843308"/>
            <a:ext cx="1335087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rede</a:t>
            </a:r>
            <a:br>
              <a:rPr lang="pt-BR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pt-BR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institucional</a:t>
            </a:r>
            <a:endParaRPr sz="24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5" name="Google Shape;555;p18"/>
          <p:cNvSpPr txBox="1"/>
          <p:nvPr/>
        </p:nvSpPr>
        <p:spPr>
          <a:xfrm>
            <a:off x="6622834" y="4190971"/>
            <a:ext cx="202247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LAN de 100 Mbps</a:t>
            </a:r>
            <a:endParaRPr sz="24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6" name="Google Shape;556;p18"/>
          <p:cNvSpPr txBox="1"/>
          <p:nvPr/>
        </p:nvSpPr>
        <p:spPr>
          <a:xfrm>
            <a:off x="7003834" y="5267296"/>
            <a:ext cx="1476375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pt-BR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cache</a:t>
            </a:r>
            <a:br>
              <a:rPr lang="pt-BR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pt-BR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institucional</a:t>
            </a:r>
            <a:endParaRPr sz="24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7" name="Google Shape;557;p18"/>
          <p:cNvSpPr txBox="1"/>
          <p:nvPr/>
        </p:nvSpPr>
        <p:spPr>
          <a:xfrm>
            <a:off x="6510122" y="3381346"/>
            <a:ext cx="1939925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enlace de</a:t>
            </a:r>
            <a:br>
              <a:rPr lang="pt-BR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pt-BR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acesso a 100 Mbps</a:t>
            </a:r>
            <a:endParaRPr/>
          </a:p>
        </p:txBody>
      </p:sp>
      <p:sp>
        <p:nvSpPr>
          <p:cNvPr id="558" name="Google Shape;558;p18"/>
          <p:cNvSpPr txBox="1"/>
          <p:nvPr/>
        </p:nvSpPr>
        <p:spPr>
          <a:xfrm>
            <a:off x="1056298" y="1379865"/>
            <a:ext cx="3810000" cy="183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marR="0" lvl="0" indent="-28346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⚫"/>
            </a:pPr>
            <a:r>
              <a:rPr lang="pt-BR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Solução 1:</a:t>
            </a:r>
            <a:endParaRPr/>
          </a:p>
          <a:p>
            <a:pPr marL="640080" marR="0" lvl="1" indent="-237744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lang="pt-BR" sz="2000" b="0" i="0" u="none" strike="noStrike" cap="non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rPr>
              <a:t>Aumentar velocidade </a:t>
            </a:r>
            <a:r>
              <a:rPr lang="pt-BR" sz="2000" b="0" i="0" u="none" strike="noStrike" cap="none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enlace de acesso</a:t>
            </a:r>
            <a:r>
              <a:rPr lang="pt-BR" sz="2000" b="0" i="0" u="none" strike="noStrike" cap="non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  <a:p>
            <a:pPr marL="640080" marR="0" lvl="1" indent="-110744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None/>
            </a:pPr>
            <a:endParaRPr sz="2000" b="0" i="0" u="none" strike="noStrike" cap="none">
              <a:solidFill>
                <a:schemeClr val="accent5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19"/>
          <p:cNvSpPr txBox="1"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Gill Sans"/>
              <a:buNone/>
            </a:pPr>
            <a:r>
              <a:rPr lang="pt-BR" sz="3200" b="1"/>
              <a:t>Exemplo de caching</a:t>
            </a:r>
            <a:endParaRPr sz="3200" b="1"/>
          </a:p>
        </p:txBody>
      </p:sp>
      <p:sp>
        <p:nvSpPr>
          <p:cNvPr id="565" name="Google Shape;565;p19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19</a:t>
            </a:fld>
            <a:endParaRPr/>
          </a:p>
        </p:txBody>
      </p:sp>
      <p:sp>
        <p:nvSpPr>
          <p:cNvPr id="566" name="Google Shape;566;p19"/>
          <p:cNvSpPr txBox="1">
            <a:spLocks noGrp="1"/>
          </p:cNvSpPr>
          <p:nvPr>
            <p:ph type="ftr" idx="11"/>
          </p:nvPr>
        </p:nvSpPr>
        <p:spPr>
          <a:xfrm>
            <a:off x="6444208" y="6362641"/>
            <a:ext cx="252028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Redes de Computadores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 Rogério Diógenes</a:t>
            </a:r>
            <a:endParaRPr/>
          </a:p>
        </p:txBody>
      </p:sp>
      <p:sp>
        <p:nvSpPr>
          <p:cNvPr id="567" name="Google Shape;567;p19"/>
          <p:cNvSpPr txBox="1"/>
          <p:nvPr/>
        </p:nvSpPr>
        <p:spPr>
          <a:xfrm>
            <a:off x="1056298" y="1379864"/>
            <a:ext cx="3810000" cy="3400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marR="0" lvl="0" indent="-28346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⚫"/>
            </a:pPr>
            <a:r>
              <a:rPr lang="pt-BR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Solução 1:</a:t>
            </a:r>
            <a:endParaRPr/>
          </a:p>
          <a:p>
            <a:pPr marL="640080" marR="0" lvl="1" indent="-237744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lang="pt-BR" sz="2000" b="0" i="0" u="none" strike="noStrike" cap="non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rPr>
              <a:t>Utilizar um </a:t>
            </a:r>
            <a:r>
              <a:rPr lang="pt-BR" sz="2000" b="0" i="0" u="none" strike="noStrike" cap="none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Servidor Proxy!</a:t>
            </a:r>
            <a:endParaRPr/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⚫"/>
            </a:pPr>
            <a:r>
              <a:rPr lang="pt-BR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Consequência:</a:t>
            </a:r>
            <a:endParaRPr/>
          </a:p>
          <a:p>
            <a:pPr marL="640080" marR="0" lvl="1" indent="-237744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lang="pt-BR"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Entre 20 e 70% são requisições dos mesmos objetos!</a:t>
            </a:r>
            <a:endParaRPr/>
          </a:p>
          <a:p>
            <a:pPr marL="640080" marR="0" lvl="1" indent="-237744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lang="pt-BR"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Em torno de </a:t>
            </a:r>
            <a:r>
              <a:rPr lang="pt-BR" sz="2000" b="0" i="0" u="none" strike="noStrike" cap="none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40% de redução de tráfego </a:t>
            </a:r>
            <a:r>
              <a:rPr lang="pt-BR"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utilizando servidor Proxy!</a:t>
            </a:r>
            <a:endParaRPr/>
          </a:p>
          <a:p>
            <a:pPr marL="640080" marR="0" lvl="1" indent="-110744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None/>
            </a:pPr>
            <a:endParaRPr sz="2000" b="0" i="0" u="none" strike="noStrike" cap="none">
              <a:solidFill>
                <a:schemeClr val="accent5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568" name="Google Shape;568;p19"/>
          <p:cNvCxnSpPr/>
          <p:nvPr/>
        </p:nvCxnSpPr>
        <p:spPr>
          <a:xfrm>
            <a:off x="5361643" y="2167407"/>
            <a:ext cx="285750" cy="1143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69" name="Google Shape;569;p19"/>
          <p:cNvGrpSpPr/>
          <p:nvPr/>
        </p:nvGrpSpPr>
        <p:grpSpPr>
          <a:xfrm>
            <a:off x="5172731" y="1789582"/>
            <a:ext cx="184150" cy="542925"/>
            <a:chOff x="4180" y="783"/>
            <a:chExt cx="150" cy="307"/>
          </a:xfrm>
        </p:grpSpPr>
        <p:sp>
          <p:nvSpPr>
            <p:cNvPr id="570" name="Google Shape;570;p19"/>
            <p:cNvSpPr/>
            <p:nvPr/>
          </p:nvSpPr>
          <p:spPr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71" name="Google Shape;571;p19"/>
            <p:cNvSpPr/>
            <p:nvPr/>
          </p:nvSpPr>
          <p:spPr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72" name="Google Shape;572;p19"/>
            <p:cNvSpPr/>
            <p:nvPr/>
          </p:nvSpPr>
          <p:spPr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73" name="Google Shape;573;p19"/>
            <p:cNvSpPr/>
            <p:nvPr/>
          </p:nvSpPr>
          <p:spPr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574" name="Google Shape;574;p19"/>
            <p:cNvCxnSpPr/>
            <p:nvPr/>
          </p:nvCxnSpPr>
          <p:spPr>
            <a:xfrm>
              <a:off x="4330" y="788"/>
              <a:ext cx="0" cy="23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5" name="Google Shape;575;p19"/>
            <p:cNvCxnSpPr/>
            <p:nvPr/>
          </p:nvCxnSpPr>
          <p:spPr>
            <a:xfrm flipH="1">
              <a:off x="4276" y="1019"/>
              <a:ext cx="54" cy="6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76" name="Google Shape;576;p19"/>
            <p:cNvSpPr/>
            <p:nvPr/>
          </p:nvSpPr>
          <p:spPr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77" name="Google Shape;577;p19"/>
            <p:cNvSpPr/>
            <p:nvPr/>
          </p:nvSpPr>
          <p:spPr>
            <a:xfrm>
              <a:off x="4202" y="924"/>
              <a:ext cx="48" cy="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578" name="Google Shape;578;p19"/>
          <p:cNvGrpSpPr/>
          <p:nvPr/>
        </p:nvGrpSpPr>
        <p:grpSpPr>
          <a:xfrm>
            <a:off x="6109356" y="1572095"/>
            <a:ext cx="184150" cy="542925"/>
            <a:chOff x="4180" y="783"/>
            <a:chExt cx="150" cy="307"/>
          </a:xfrm>
        </p:grpSpPr>
        <p:sp>
          <p:nvSpPr>
            <p:cNvPr id="579" name="Google Shape;579;p19"/>
            <p:cNvSpPr/>
            <p:nvPr/>
          </p:nvSpPr>
          <p:spPr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80" name="Google Shape;580;p19"/>
            <p:cNvSpPr/>
            <p:nvPr/>
          </p:nvSpPr>
          <p:spPr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81" name="Google Shape;581;p19"/>
            <p:cNvSpPr/>
            <p:nvPr/>
          </p:nvSpPr>
          <p:spPr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82" name="Google Shape;582;p19"/>
            <p:cNvSpPr/>
            <p:nvPr/>
          </p:nvSpPr>
          <p:spPr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583" name="Google Shape;583;p19"/>
            <p:cNvCxnSpPr/>
            <p:nvPr/>
          </p:nvCxnSpPr>
          <p:spPr>
            <a:xfrm>
              <a:off x="4330" y="788"/>
              <a:ext cx="0" cy="23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4" name="Google Shape;584;p19"/>
            <p:cNvCxnSpPr/>
            <p:nvPr/>
          </p:nvCxnSpPr>
          <p:spPr>
            <a:xfrm flipH="1">
              <a:off x="4276" y="1019"/>
              <a:ext cx="54" cy="6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85" name="Google Shape;585;p19"/>
            <p:cNvSpPr/>
            <p:nvPr/>
          </p:nvSpPr>
          <p:spPr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86" name="Google Shape;586;p19"/>
            <p:cNvSpPr/>
            <p:nvPr/>
          </p:nvSpPr>
          <p:spPr>
            <a:xfrm>
              <a:off x="4202" y="924"/>
              <a:ext cx="48" cy="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587" name="Google Shape;587;p19"/>
          <p:cNvGrpSpPr/>
          <p:nvPr/>
        </p:nvGrpSpPr>
        <p:grpSpPr>
          <a:xfrm>
            <a:off x="6698318" y="1649882"/>
            <a:ext cx="184150" cy="542925"/>
            <a:chOff x="4180" y="783"/>
            <a:chExt cx="150" cy="307"/>
          </a:xfrm>
        </p:grpSpPr>
        <p:sp>
          <p:nvSpPr>
            <p:cNvPr id="588" name="Google Shape;588;p19"/>
            <p:cNvSpPr/>
            <p:nvPr/>
          </p:nvSpPr>
          <p:spPr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89" name="Google Shape;589;p19"/>
            <p:cNvSpPr/>
            <p:nvPr/>
          </p:nvSpPr>
          <p:spPr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90" name="Google Shape;590;p19"/>
            <p:cNvSpPr/>
            <p:nvPr/>
          </p:nvSpPr>
          <p:spPr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91" name="Google Shape;591;p19"/>
            <p:cNvSpPr/>
            <p:nvPr/>
          </p:nvSpPr>
          <p:spPr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592" name="Google Shape;592;p19"/>
            <p:cNvCxnSpPr/>
            <p:nvPr/>
          </p:nvCxnSpPr>
          <p:spPr>
            <a:xfrm>
              <a:off x="4330" y="788"/>
              <a:ext cx="0" cy="23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3" name="Google Shape;593;p19"/>
            <p:cNvCxnSpPr/>
            <p:nvPr/>
          </p:nvCxnSpPr>
          <p:spPr>
            <a:xfrm flipH="1">
              <a:off x="4276" y="1019"/>
              <a:ext cx="54" cy="6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94" name="Google Shape;594;p19"/>
            <p:cNvSpPr/>
            <p:nvPr/>
          </p:nvSpPr>
          <p:spPr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95" name="Google Shape;595;p19"/>
            <p:cNvSpPr/>
            <p:nvPr/>
          </p:nvSpPr>
          <p:spPr>
            <a:xfrm>
              <a:off x="4202" y="924"/>
              <a:ext cx="48" cy="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596" name="Google Shape;596;p19"/>
          <p:cNvGrpSpPr/>
          <p:nvPr/>
        </p:nvGrpSpPr>
        <p:grpSpPr>
          <a:xfrm>
            <a:off x="7315856" y="1657820"/>
            <a:ext cx="184150" cy="542925"/>
            <a:chOff x="4180" y="783"/>
            <a:chExt cx="150" cy="307"/>
          </a:xfrm>
        </p:grpSpPr>
        <p:sp>
          <p:nvSpPr>
            <p:cNvPr id="597" name="Google Shape;597;p19"/>
            <p:cNvSpPr/>
            <p:nvPr/>
          </p:nvSpPr>
          <p:spPr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98" name="Google Shape;598;p19"/>
            <p:cNvSpPr/>
            <p:nvPr/>
          </p:nvSpPr>
          <p:spPr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99" name="Google Shape;599;p19"/>
            <p:cNvSpPr/>
            <p:nvPr/>
          </p:nvSpPr>
          <p:spPr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00" name="Google Shape;600;p19"/>
            <p:cNvSpPr/>
            <p:nvPr/>
          </p:nvSpPr>
          <p:spPr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601" name="Google Shape;601;p19"/>
            <p:cNvCxnSpPr/>
            <p:nvPr/>
          </p:nvCxnSpPr>
          <p:spPr>
            <a:xfrm>
              <a:off x="4330" y="788"/>
              <a:ext cx="0" cy="23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2" name="Google Shape;602;p19"/>
            <p:cNvCxnSpPr/>
            <p:nvPr/>
          </p:nvCxnSpPr>
          <p:spPr>
            <a:xfrm flipH="1">
              <a:off x="4276" y="1019"/>
              <a:ext cx="54" cy="6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03" name="Google Shape;603;p19"/>
            <p:cNvSpPr/>
            <p:nvPr/>
          </p:nvSpPr>
          <p:spPr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04" name="Google Shape;604;p19"/>
            <p:cNvSpPr/>
            <p:nvPr/>
          </p:nvSpPr>
          <p:spPr>
            <a:xfrm>
              <a:off x="4202" y="924"/>
              <a:ext cx="48" cy="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605" name="Google Shape;605;p19"/>
          <p:cNvGrpSpPr/>
          <p:nvPr/>
        </p:nvGrpSpPr>
        <p:grpSpPr>
          <a:xfrm>
            <a:off x="7668281" y="2246782"/>
            <a:ext cx="184150" cy="542925"/>
            <a:chOff x="4180" y="783"/>
            <a:chExt cx="150" cy="307"/>
          </a:xfrm>
        </p:grpSpPr>
        <p:sp>
          <p:nvSpPr>
            <p:cNvPr id="606" name="Google Shape;606;p19"/>
            <p:cNvSpPr/>
            <p:nvPr/>
          </p:nvSpPr>
          <p:spPr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07" name="Google Shape;607;p19"/>
            <p:cNvSpPr/>
            <p:nvPr/>
          </p:nvSpPr>
          <p:spPr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08" name="Google Shape;608;p19"/>
            <p:cNvSpPr/>
            <p:nvPr/>
          </p:nvSpPr>
          <p:spPr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09" name="Google Shape;609;p19"/>
            <p:cNvSpPr/>
            <p:nvPr/>
          </p:nvSpPr>
          <p:spPr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610" name="Google Shape;610;p19"/>
            <p:cNvCxnSpPr/>
            <p:nvPr/>
          </p:nvCxnSpPr>
          <p:spPr>
            <a:xfrm>
              <a:off x="4330" y="788"/>
              <a:ext cx="0" cy="23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1" name="Google Shape;611;p19"/>
            <p:cNvCxnSpPr/>
            <p:nvPr/>
          </p:nvCxnSpPr>
          <p:spPr>
            <a:xfrm flipH="1">
              <a:off x="4276" y="1019"/>
              <a:ext cx="54" cy="6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12" name="Google Shape;612;p19"/>
            <p:cNvSpPr/>
            <p:nvPr/>
          </p:nvSpPr>
          <p:spPr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613" name="Google Shape;613;p19"/>
            <p:cNvSpPr/>
            <p:nvPr/>
          </p:nvSpPr>
          <p:spPr>
            <a:xfrm>
              <a:off x="4202" y="924"/>
              <a:ext cx="48" cy="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cxnSp>
        <p:nvCxnSpPr>
          <p:cNvPr id="614" name="Google Shape;614;p19"/>
          <p:cNvCxnSpPr/>
          <p:nvPr/>
        </p:nvCxnSpPr>
        <p:spPr>
          <a:xfrm>
            <a:off x="6183968" y="2137245"/>
            <a:ext cx="66675" cy="276225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" name="Google Shape;615;p19"/>
          <p:cNvCxnSpPr/>
          <p:nvPr/>
        </p:nvCxnSpPr>
        <p:spPr>
          <a:xfrm flipH="1">
            <a:off x="6787218" y="2088032"/>
            <a:ext cx="9525" cy="238125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6" name="Google Shape;616;p19"/>
          <p:cNvCxnSpPr/>
          <p:nvPr/>
        </p:nvCxnSpPr>
        <p:spPr>
          <a:xfrm flipH="1">
            <a:off x="7193618" y="2211857"/>
            <a:ext cx="133350" cy="20955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7" name="Google Shape;617;p19"/>
          <p:cNvCxnSpPr/>
          <p:nvPr/>
        </p:nvCxnSpPr>
        <p:spPr>
          <a:xfrm rot="10800000">
            <a:off x="7419043" y="2748432"/>
            <a:ext cx="24765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8" name="Google Shape;618;p19"/>
          <p:cNvSpPr/>
          <p:nvPr/>
        </p:nvSpPr>
        <p:spPr>
          <a:xfrm>
            <a:off x="5444193" y="2189632"/>
            <a:ext cx="2174875" cy="1581150"/>
          </a:xfrm>
          <a:custGeom>
            <a:avLst/>
            <a:gdLst/>
            <a:ahLst/>
            <a:cxnLst/>
            <a:rect l="l" t="t" r="r" b="b"/>
            <a:pathLst>
              <a:path w="2135" h="1662" extrusionOk="0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619" name="Google Shape;619;p19"/>
          <p:cNvGrpSpPr/>
          <p:nvPr/>
        </p:nvGrpSpPr>
        <p:grpSpPr>
          <a:xfrm>
            <a:off x="6439556" y="2981795"/>
            <a:ext cx="501650" cy="233362"/>
            <a:chOff x="3600" y="219"/>
            <a:chExt cx="360" cy="175"/>
          </a:xfrm>
        </p:grpSpPr>
        <p:sp>
          <p:nvSpPr>
            <p:cNvPr id="620" name="Google Shape;620;p19"/>
            <p:cNvSpPr/>
            <p:nvPr/>
          </p:nvSpPr>
          <p:spPr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621" name="Google Shape;621;p19"/>
            <p:cNvCxnSpPr/>
            <p:nvPr/>
          </p:nvCxnSpPr>
          <p:spPr>
            <a:xfrm>
              <a:off x="3603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2" name="Google Shape;622;p19"/>
            <p:cNvCxnSpPr/>
            <p:nvPr/>
          </p:nvCxnSpPr>
          <p:spPr>
            <a:xfrm>
              <a:off x="3960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23" name="Google Shape;623;p19"/>
            <p:cNvSpPr/>
            <p:nvPr/>
          </p:nvSpPr>
          <p:spPr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4" name="Google Shape;624;p19"/>
            <p:cNvSpPr/>
            <p:nvPr/>
          </p:nvSpPr>
          <p:spPr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625" name="Google Shape;625;p19"/>
            <p:cNvGrpSpPr/>
            <p:nvPr/>
          </p:nvGrpSpPr>
          <p:grpSpPr>
            <a:xfrm>
              <a:off x="3686" y="244"/>
              <a:ext cx="177" cy="66"/>
              <a:chOff x="2848" y="848"/>
              <a:chExt cx="140" cy="98"/>
            </a:xfrm>
          </p:grpSpPr>
          <p:cxnSp>
            <p:nvCxnSpPr>
              <p:cNvPr id="626" name="Google Shape;626;p19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7" name="Google Shape;627;p19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8" name="Google Shape;628;p19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29" name="Google Shape;629;p19"/>
            <p:cNvGrpSpPr/>
            <p:nvPr/>
          </p:nvGrpSpPr>
          <p:grpSpPr>
            <a:xfrm rot="10800000" flipH="1">
              <a:off x="3686" y="243"/>
              <a:ext cx="177" cy="66"/>
              <a:chOff x="2848" y="848"/>
              <a:chExt cx="140" cy="98"/>
            </a:xfrm>
          </p:grpSpPr>
          <p:cxnSp>
            <p:nvCxnSpPr>
              <p:cNvPr id="630" name="Google Shape;630;p19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1" name="Google Shape;631;p19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2" name="Google Shape;632;p19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33" name="Google Shape;633;p19"/>
          <p:cNvSpPr/>
          <p:nvPr/>
        </p:nvSpPr>
        <p:spPr>
          <a:xfrm>
            <a:off x="5026681" y="4150195"/>
            <a:ext cx="2965450" cy="1390650"/>
          </a:xfrm>
          <a:custGeom>
            <a:avLst/>
            <a:gdLst/>
            <a:ahLst/>
            <a:cxnLst/>
            <a:rect l="l" t="t" r="r" b="b"/>
            <a:pathLst>
              <a:path w="1868" h="876" extrusionOk="0">
                <a:moveTo>
                  <a:pt x="31" y="327"/>
                </a:moveTo>
                <a:cubicBezTo>
                  <a:pt x="20" y="237"/>
                  <a:pt x="0" y="189"/>
                  <a:pt x="103" y="137"/>
                </a:cubicBezTo>
                <a:cubicBezTo>
                  <a:pt x="206" y="85"/>
                  <a:pt x="476" y="34"/>
                  <a:pt x="649" y="17"/>
                </a:cubicBezTo>
                <a:cubicBezTo>
                  <a:pt x="822" y="0"/>
                  <a:pt x="955" y="18"/>
                  <a:pt x="1141" y="35"/>
                </a:cubicBezTo>
                <a:cubicBezTo>
                  <a:pt x="1327" y="52"/>
                  <a:pt x="1658" y="3"/>
                  <a:pt x="1763" y="121"/>
                </a:cubicBezTo>
                <a:cubicBezTo>
                  <a:pt x="1868" y="239"/>
                  <a:pt x="1840" y="621"/>
                  <a:pt x="1774" y="741"/>
                </a:cubicBezTo>
                <a:cubicBezTo>
                  <a:pt x="1708" y="861"/>
                  <a:pt x="1534" y="827"/>
                  <a:pt x="1369" y="845"/>
                </a:cubicBezTo>
                <a:cubicBezTo>
                  <a:pt x="1204" y="863"/>
                  <a:pt x="935" y="851"/>
                  <a:pt x="781" y="851"/>
                </a:cubicBezTo>
                <a:cubicBezTo>
                  <a:pt x="627" y="851"/>
                  <a:pt x="549" y="876"/>
                  <a:pt x="447" y="847"/>
                </a:cubicBezTo>
                <a:cubicBezTo>
                  <a:pt x="345" y="818"/>
                  <a:pt x="237" y="762"/>
                  <a:pt x="168" y="676"/>
                </a:cubicBezTo>
                <a:cubicBezTo>
                  <a:pt x="98" y="589"/>
                  <a:pt x="29" y="468"/>
                  <a:pt x="31" y="327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aphicFrame>
        <p:nvGraphicFramePr>
          <p:cNvPr id="634" name="Google Shape;634;p19"/>
          <p:cNvGraphicFramePr/>
          <p:nvPr/>
        </p:nvGraphicFramePr>
        <p:xfrm>
          <a:off x="5274331" y="4894732"/>
          <a:ext cx="4445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r:id="rId4" imgW="444500" imgH="357188" progId="MS_ClipArt_Gallery.2">
                  <p:embed/>
                </p:oleObj>
              </mc:Choice>
              <mc:Fallback>
                <p:oleObj r:id="rId4" imgW="444500" imgH="357188" progId="MS_ClipArt_Gallery.2">
                  <p:embed/>
                  <p:pic>
                    <p:nvPicPr>
                      <p:cNvPr id="634" name="Google Shape;634;p19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5274331" y="4894732"/>
                        <a:ext cx="4445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" name="Google Shape;635;p19"/>
          <p:cNvGraphicFramePr/>
          <p:nvPr/>
        </p:nvGraphicFramePr>
        <p:xfrm>
          <a:off x="5779156" y="4894732"/>
          <a:ext cx="4445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r:id="rId6" imgW="444500" imgH="357188" progId="MS_ClipArt_Gallery.2">
                  <p:embed/>
                </p:oleObj>
              </mc:Choice>
              <mc:Fallback>
                <p:oleObj r:id="rId6" imgW="444500" imgH="357188" progId="MS_ClipArt_Gallery.2">
                  <p:embed/>
                  <p:pic>
                    <p:nvPicPr>
                      <p:cNvPr id="635" name="Google Shape;635;p19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5779156" y="4894732"/>
                        <a:ext cx="4445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6" name="Google Shape;636;p19"/>
          <p:cNvGraphicFramePr/>
          <p:nvPr/>
        </p:nvGraphicFramePr>
        <p:xfrm>
          <a:off x="6312556" y="4885207"/>
          <a:ext cx="4445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r:id="rId7" imgW="444500" imgH="357188" progId="MS_ClipArt_Gallery.2">
                  <p:embed/>
                </p:oleObj>
              </mc:Choice>
              <mc:Fallback>
                <p:oleObj r:id="rId7" imgW="444500" imgH="357188" progId="MS_ClipArt_Gallery.2">
                  <p:embed/>
                  <p:pic>
                    <p:nvPicPr>
                      <p:cNvPr id="636" name="Google Shape;636;p19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6312556" y="4885207"/>
                        <a:ext cx="4445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7" name="Google Shape;637;p19"/>
          <p:cNvGraphicFramePr/>
          <p:nvPr/>
        </p:nvGraphicFramePr>
        <p:xfrm>
          <a:off x="6826906" y="4894732"/>
          <a:ext cx="4445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r:id="rId8" imgW="444500" imgH="357188" progId="MS_ClipArt_Gallery.2">
                  <p:embed/>
                </p:oleObj>
              </mc:Choice>
              <mc:Fallback>
                <p:oleObj r:id="rId8" imgW="444500" imgH="357188" progId="MS_ClipArt_Gallery.2">
                  <p:embed/>
                  <p:pic>
                    <p:nvPicPr>
                      <p:cNvPr id="637" name="Google Shape;637;p19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6826906" y="4894732"/>
                        <a:ext cx="4445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38" name="Google Shape;638;p19"/>
          <p:cNvCxnSpPr/>
          <p:nvPr/>
        </p:nvCxnSpPr>
        <p:spPr>
          <a:xfrm>
            <a:off x="5466418" y="4696295"/>
            <a:ext cx="220503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9" name="Google Shape;639;p19"/>
          <p:cNvCxnSpPr/>
          <p:nvPr/>
        </p:nvCxnSpPr>
        <p:spPr>
          <a:xfrm>
            <a:off x="5475943" y="4696295"/>
            <a:ext cx="0" cy="19526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0" name="Google Shape;640;p19"/>
          <p:cNvCxnSpPr/>
          <p:nvPr/>
        </p:nvCxnSpPr>
        <p:spPr>
          <a:xfrm>
            <a:off x="5985531" y="4705820"/>
            <a:ext cx="0" cy="19526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1" name="Google Shape;641;p19"/>
          <p:cNvCxnSpPr/>
          <p:nvPr/>
        </p:nvCxnSpPr>
        <p:spPr>
          <a:xfrm>
            <a:off x="6523693" y="4701057"/>
            <a:ext cx="0" cy="19526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2" name="Google Shape;642;p19"/>
          <p:cNvCxnSpPr/>
          <p:nvPr/>
        </p:nvCxnSpPr>
        <p:spPr>
          <a:xfrm>
            <a:off x="7023756" y="4701057"/>
            <a:ext cx="0" cy="223838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3" name="Google Shape;643;p19"/>
          <p:cNvCxnSpPr/>
          <p:nvPr/>
        </p:nvCxnSpPr>
        <p:spPr>
          <a:xfrm>
            <a:off x="7661931" y="4696295"/>
            <a:ext cx="0" cy="22383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44" name="Google Shape;644;p19"/>
          <p:cNvGrpSpPr/>
          <p:nvPr/>
        </p:nvGrpSpPr>
        <p:grpSpPr>
          <a:xfrm>
            <a:off x="7436506" y="4780432"/>
            <a:ext cx="347662" cy="695325"/>
            <a:chOff x="4730" y="2897"/>
            <a:chExt cx="219" cy="438"/>
          </a:xfrm>
        </p:grpSpPr>
        <p:sp>
          <p:nvSpPr>
            <p:cNvPr id="645" name="Google Shape;645;p19"/>
            <p:cNvSpPr/>
            <p:nvPr/>
          </p:nvSpPr>
          <p:spPr>
            <a:xfrm>
              <a:off x="4730" y="2897"/>
              <a:ext cx="219" cy="438"/>
            </a:xfrm>
            <a:custGeom>
              <a:avLst/>
              <a:gdLst/>
              <a:ahLst/>
              <a:cxnLst/>
              <a:rect l="l" t="t" r="r" b="b"/>
              <a:pathLst>
                <a:path w="219" h="438" extrusionOk="0">
                  <a:moveTo>
                    <a:pt x="16" y="109"/>
                  </a:moveTo>
                  <a:cubicBezTo>
                    <a:pt x="31" y="58"/>
                    <a:pt x="67" y="14"/>
                    <a:pt x="94" y="7"/>
                  </a:cubicBezTo>
                  <a:cubicBezTo>
                    <a:pt x="121" y="0"/>
                    <a:pt x="161" y="5"/>
                    <a:pt x="178" y="67"/>
                  </a:cubicBezTo>
                  <a:cubicBezTo>
                    <a:pt x="195" y="129"/>
                    <a:pt x="219" y="320"/>
                    <a:pt x="196" y="379"/>
                  </a:cubicBezTo>
                  <a:cubicBezTo>
                    <a:pt x="173" y="438"/>
                    <a:pt x="72" y="432"/>
                    <a:pt x="40" y="421"/>
                  </a:cubicBezTo>
                  <a:cubicBezTo>
                    <a:pt x="8" y="410"/>
                    <a:pt x="8" y="365"/>
                    <a:pt x="4" y="313"/>
                  </a:cubicBezTo>
                  <a:cubicBezTo>
                    <a:pt x="0" y="261"/>
                    <a:pt x="1" y="160"/>
                    <a:pt x="16" y="109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grpSp>
          <p:nvGrpSpPr>
            <p:cNvPr id="646" name="Google Shape;646;p19"/>
            <p:cNvGrpSpPr/>
            <p:nvPr/>
          </p:nvGrpSpPr>
          <p:grpSpPr>
            <a:xfrm>
              <a:off x="4771" y="2948"/>
              <a:ext cx="116" cy="342"/>
              <a:chOff x="4180" y="783"/>
              <a:chExt cx="150" cy="307"/>
            </a:xfrm>
          </p:grpSpPr>
          <p:sp>
            <p:nvSpPr>
              <p:cNvPr id="647" name="Google Shape;647;p19"/>
              <p:cNvSpPr/>
              <p:nvPr/>
            </p:nvSpPr>
            <p:spPr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04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648" name="Google Shape;648;p19"/>
              <p:cNvSpPr/>
              <p:nvPr/>
            </p:nvSpPr>
            <p:spPr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04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649" name="Google Shape;649;p19"/>
              <p:cNvSpPr/>
              <p:nvPr/>
            </p:nvSpPr>
            <p:spPr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04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650" name="Google Shape;650;p19"/>
              <p:cNvSpPr/>
              <p:nvPr/>
            </p:nvSpPr>
            <p:spPr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04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cxnSp>
            <p:nvCxnSpPr>
              <p:cNvPr id="651" name="Google Shape;651;p19"/>
              <p:cNvCxnSpPr/>
              <p:nvPr/>
            </p:nvCxnSpPr>
            <p:spPr>
              <a:xfrm>
                <a:off x="4330" y="788"/>
                <a:ext cx="0" cy="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2" name="Google Shape;652;p19"/>
              <p:cNvCxnSpPr/>
              <p:nvPr/>
            </p:nvCxnSpPr>
            <p:spPr>
              <a:xfrm flipH="1">
                <a:off x="4276" y="1019"/>
                <a:ext cx="54" cy="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53" name="Google Shape;653;p19"/>
              <p:cNvSpPr/>
              <p:nvPr/>
            </p:nvSpPr>
            <p:spPr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04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654" name="Google Shape;654;p19"/>
              <p:cNvSpPr/>
              <p:nvPr/>
            </p:nvSpPr>
            <p:spPr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04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</p:grpSp>
      <p:grpSp>
        <p:nvGrpSpPr>
          <p:cNvPr id="655" name="Google Shape;655;p19"/>
          <p:cNvGrpSpPr/>
          <p:nvPr/>
        </p:nvGrpSpPr>
        <p:grpSpPr>
          <a:xfrm>
            <a:off x="6439556" y="4272432"/>
            <a:ext cx="501650" cy="233363"/>
            <a:chOff x="3600" y="219"/>
            <a:chExt cx="360" cy="175"/>
          </a:xfrm>
        </p:grpSpPr>
        <p:sp>
          <p:nvSpPr>
            <p:cNvPr id="656" name="Google Shape;656;p19"/>
            <p:cNvSpPr/>
            <p:nvPr/>
          </p:nvSpPr>
          <p:spPr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657" name="Google Shape;657;p19"/>
            <p:cNvCxnSpPr/>
            <p:nvPr/>
          </p:nvCxnSpPr>
          <p:spPr>
            <a:xfrm>
              <a:off x="3603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8" name="Google Shape;658;p19"/>
            <p:cNvCxnSpPr/>
            <p:nvPr/>
          </p:nvCxnSpPr>
          <p:spPr>
            <a:xfrm>
              <a:off x="3960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59" name="Google Shape;659;p19"/>
            <p:cNvSpPr/>
            <p:nvPr/>
          </p:nvSpPr>
          <p:spPr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60" name="Google Shape;660;p19"/>
            <p:cNvSpPr/>
            <p:nvPr/>
          </p:nvSpPr>
          <p:spPr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661" name="Google Shape;661;p19"/>
            <p:cNvGrpSpPr/>
            <p:nvPr/>
          </p:nvGrpSpPr>
          <p:grpSpPr>
            <a:xfrm>
              <a:off x="3686" y="244"/>
              <a:ext cx="177" cy="66"/>
              <a:chOff x="2848" y="848"/>
              <a:chExt cx="140" cy="98"/>
            </a:xfrm>
          </p:grpSpPr>
          <p:cxnSp>
            <p:nvCxnSpPr>
              <p:cNvPr id="662" name="Google Shape;662;p19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3" name="Google Shape;663;p19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4" name="Google Shape;664;p19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65" name="Google Shape;665;p19"/>
            <p:cNvGrpSpPr/>
            <p:nvPr/>
          </p:nvGrpSpPr>
          <p:grpSpPr>
            <a:xfrm rot="10800000" flipH="1">
              <a:off x="3686" y="243"/>
              <a:ext cx="177" cy="66"/>
              <a:chOff x="2848" y="848"/>
              <a:chExt cx="140" cy="98"/>
            </a:xfrm>
          </p:grpSpPr>
          <p:cxnSp>
            <p:nvCxnSpPr>
              <p:cNvPr id="666" name="Google Shape;666;p19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7" name="Google Shape;667;p19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8" name="Google Shape;668;p19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cxnSp>
        <p:nvCxnSpPr>
          <p:cNvPr id="669" name="Google Shape;669;p19"/>
          <p:cNvCxnSpPr/>
          <p:nvPr/>
        </p:nvCxnSpPr>
        <p:spPr>
          <a:xfrm>
            <a:off x="6685618" y="3224682"/>
            <a:ext cx="0" cy="1062038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0" name="Google Shape;670;p19"/>
          <p:cNvCxnSpPr/>
          <p:nvPr/>
        </p:nvCxnSpPr>
        <p:spPr>
          <a:xfrm>
            <a:off x="6690381" y="4510557"/>
            <a:ext cx="0" cy="166688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1" name="Google Shape;671;p19"/>
          <p:cNvSpPr txBox="1"/>
          <p:nvPr/>
        </p:nvSpPr>
        <p:spPr>
          <a:xfrm>
            <a:off x="7541281" y="1437157"/>
            <a:ext cx="1433512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servidores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 origem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2" name="Google Shape;672;p19"/>
          <p:cNvSpPr txBox="1"/>
          <p:nvPr/>
        </p:nvSpPr>
        <p:spPr>
          <a:xfrm>
            <a:off x="5933143" y="2376957"/>
            <a:ext cx="1019175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Internet</a:t>
            </a:r>
            <a:br>
              <a:rPr lang="pt-BR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pt-BR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pública</a:t>
            </a:r>
            <a:endParaRPr sz="24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3" name="Google Shape;673;p19"/>
          <p:cNvSpPr txBox="1"/>
          <p:nvPr/>
        </p:nvSpPr>
        <p:spPr>
          <a:xfrm>
            <a:off x="4985406" y="4037482"/>
            <a:ext cx="1335087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rede</a:t>
            </a:r>
            <a:br>
              <a:rPr lang="pt-BR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pt-BR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institucional</a:t>
            </a:r>
            <a:endParaRPr sz="24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4" name="Google Shape;674;p19"/>
          <p:cNvSpPr txBox="1"/>
          <p:nvPr/>
        </p:nvSpPr>
        <p:spPr>
          <a:xfrm>
            <a:off x="6787218" y="4385145"/>
            <a:ext cx="2068513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LAN de 100 Mbps</a:t>
            </a:r>
            <a:endParaRPr sz="24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5" name="Google Shape;675;p19"/>
          <p:cNvSpPr txBox="1"/>
          <p:nvPr/>
        </p:nvSpPr>
        <p:spPr>
          <a:xfrm>
            <a:off x="6650693" y="3664420"/>
            <a:ext cx="1816100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enlace de</a:t>
            </a:r>
            <a:br>
              <a:rPr lang="pt-BR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pt-BR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acesso a 15 Mbps</a:t>
            </a:r>
            <a:endParaRPr/>
          </a:p>
        </p:txBody>
      </p:sp>
      <p:sp>
        <p:nvSpPr>
          <p:cNvPr id="676" name="Google Shape;676;p19"/>
          <p:cNvSpPr txBox="1"/>
          <p:nvPr/>
        </p:nvSpPr>
        <p:spPr>
          <a:xfrm>
            <a:off x="7131706" y="5461470"/>
            <a:ext cx="1544637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pt-BR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cache</a:t>
            </a:r>
            <a:br>
              <a:rPr lang="pt-BR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pt-BR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institucional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"/>
          <p:cNvSpPr txBox="1"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Gill Sans"/>
              <a:buNone/>
            </a:pPr>
            <a:r>
              <a:rPr lang="pt-BR" sz="3200" b="1"/>
              <a:t>Aula passada:</a:t>
            </a:r>
            <a:endParaRPr/>
          </a:p>
        </p:txBody>
      </p:sp>
      <p:sp>
        <p:nvSpPr>
          <p:cNvPr id="114" name="Google Shape;114;p2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  <p:sp>
        <p:nvSpPr>
          <p:cNvPr id="115" name="Google Shape;115;p2"/>
          <p:cNvSpPr txBox="1">
            <a:spLocks noGrp="1"/>
          </p:cNvSpPr>
          <p:nvPr>
            <p:ph type="ftr" idx="11"/>
          </p:nvPr>
        </p:nvSpPr>
        <p:spPr>
          <a:xfrm>
            <a:off x="6444208" y="6362641"/>
            <a:ext cx="252028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Redes de Computadores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 Rogério Diógenes</a:t>
            </a:r>
            <a:endParaRPr/>
          </a:p>
        </p:txBody>
      </p:sp>
      <p:sp>
        <p:nvSpPr>
          <p:cNvPr id="116" name="Google Shape;116;p2"/>
          <p:cNvSpPr txBox="1"/>
          <p:nvPr/>
        </p:nvSpPr>
        <p:spPr>
          <a:xfrm>
            <a:off x="1068482" y="1374730"/>
            <a:ext cx="7545165" cy="4987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marR="0" lvl="0" indent="-28346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lang="pt-BR" sz="2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Princípios de aplicação de rede;</a:t>
            </a:r>
            <a:endParaRPr/>
          </a:p>
          <a:p>
            <a:pPr marL="365760" marR="0" lvl="0" indent="-28346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lang="pt-BR" sz="2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Arquitetura de Aplicação</a:t>
            </a:r>
            <a:endParaRPr/>
          </a:p>
          <a:p>
            <a:pPr marL="640080" marR="0" lvl="1" indent="-237744" algn="l" rtl="0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lang="pt-BR"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Cliente-servidor;</a:t>
            </a:r>
            <a:endParaRPr/>
          </a:p>
          <a:p>
            <a:pPr marL="640080" marR="0" lvl="1" indent="-237744" algn="l" rtl="0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lang="pt-BR"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Peer-to-Peer;</a:t>
            </a:r>
            <a:endParaRPr/>
          </a:p>
          <a:p>
            <a:pPr marL="640080" marR="0" lvl="1" indent="-237744" algn="l" rtl="0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lang="pt-BR"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Híbrido</a:t>
            </a:r>
            <a:endParaRPr/>
          </a:p>
          <a:p>
            <a:pPr marL="365760" marR="0" lvl="0" indent="-28346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lang="pt-BR" sz="2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Interface Aplicação-Transporte: Sockets</a:t>
            </a:r>
            <a:endParaRPr/>
          </a:p>
          <a:p>
            <a:pPr marL="640080" marR="0" lvl="1" indent="-237744" algn="l" rtl="0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lang="pt-BR"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Comunicação entre processos;</a:t>
            </a:r>
            <a:endParaRPr/>
          </a:p>
          <a:p>
            <a:pPr marL="640080" marR="0" lvl="1" indent="-237744" algn="l" rtl="0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lang="pt-BR"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Endereçando processos (portas).</a:t>
            </a:r>
            <a:endParaRPr/>
          </a:p>
          <a:p>
            <a:pPr marL="365760" marR="0" lvl="0" indent="-28346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lang="pt-BR" sz="2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Protocolos da camada de Transporte</a:t>
            </a:r>
            <a:endParaRPr/>
          </a:p>
          <a:p>
            <a:pPr marL="640080" marR="0" lvl="1" indent="-237744" algn="l" rtl="0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lang="pt-BR"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TCP</a:t>
            </a:r>
            <a:endParaRPr/>
          </a:p>
          <a:p>
            <a:pPr marL="640080" marR="0" lvl="1" indent="-237744" algn="l" rtl="0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lang="pt-BR"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UDP</a:t>
            </a:r>
            <a:endParaRPr/>
          </a:p>
          <a:p>
            <a:pPr marL="365760" marR="0" lvl="0" indent="-14122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endParaRPr sz="2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20"/>
          <p:cNvSpPr txBox="1"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Gill Sans"/>
              <a:buNone/>
            </a:pPr>
            <a:r>
              <a:rPr lang="pt-BR" sz="3200" b="1"/>
              <a:t>GET condicional</a:t>
            </a:r>
            <a:endParaRPr/>
          </a:p>
        </p:txBody>
      </p:sp>
      <p:sp>
        <p:nvSpPr>
          <p:cNvPr id="683" name="Google Shape;683;p20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20</a:t>
            </a:fld>
            <a:endParaRPr/>
          </a:p>
        </p:txBody>
      </p:sp>
      <p:sp>
        <p:nvSpPr>
          <p:cNvPr id="684" name="Google Shape;684;p20"/>
          <p:cNvSpPr txBox="1">
            <a:spLocks noGrp="1"/>
          </p:cNvSpPr>
          <p:nvPr>
            <p:ph type="ftr" idx="11"/>
          </p:nvPr>
        </p:nvSpPr>
        <p:spPr>
          <a:xfrm>
            <a:off x="6444208" y="6362641"/>
            <a:ext cx="252028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Redes de Computadores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 Rogério Diógenes</a:t>
            </a:r>
            <a:endParaRPr/>
          </a:p>
        </p:txBody>
      </p:sp>
      <p:sp>
        <p:nvSpPr>
          <p:cNvPr id="685" name="Google Shape;685;p20"/>
          <p:cNvSpPr txBox="1"/>
          <p:nvPr/>
        </p:nvSpPr>
        <p:spPr>
          <a:xfrm>
            <a:off x="974088" y="1484784"/>
            <a:ext cx="7950860" cy="43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marR="0" lvl="0" indent="-28346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lang="pt-BR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Como saber se o objeto mudou no servidor?</a:t>
            </a:r>
            <a:endParaRPr/>
          </a:p>
          <a:p>
            <a:pPr marL="365760" marR="0" lvl="0" indent="-1818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2000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lang="pt-BR" sz="20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objetivo:</a:t>
            </a:r>
            <a:r>
              <a:rPr lang="pt-BR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não enviar objeto </a:t>
            </a:r>
            <a:endParaRPr/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se o cache tiver versão atualizada</a:t>
            </a:r>
            <a:endParaRPr/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lang="pt-BR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cache: especifica data da cópia em cache na requisição HTTP</a:t>
            </a:r>
            <a:endParaRPr/>
          </a:p>
          <a:p>
            <a:pPr marL="640080" marR="0" lvl="1" indent="-237744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If-modified-since: &lt;</a:t>
            </a:r>
            <a:r>
              <a:rPr lang="pt-BR" sz="1800" b="1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pt-BR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lang="pt-BR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servidor: resposta não contém objeto se a cópia em cache estiver atualizada: </a:t>
            </a:r>
            <a:endParaRPr/>
          </a:p>
          <a:p>
            <a:pPr marL="640080" marR="0" lvl="1" indent="-237744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pt-BR" sz="1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HTTP/1.0 304 Not Modified</a:t>
            </a:r>
            <a:endParaRPr sz="20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21"/>
          <p:cNvSpPr txBox="1"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Gill Sans"/>
              <a:buNone/>
            </a:pPr>
            <a:r>
              <a:rPr lang="pt-BR" sz="3200" b="1"/>
              <a:t>GET condicional</a:t>
            </a:r>
            <a:endParaRPr/>
          </a:p>
        </p:txBody>
      </p:sp>
      <p:sp>
        <p:nvSpPr>
          <p:cNvPr id="692" name="Google Shape;692;p21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21</a:t>
            </a:fld>
            <a:endParaRPr/>
          </a:p>
        </p:txBody>
      </p:sp>
      <p:sp>
        <p:nvSpPr>
          <p:cNvPr id="693" name="Google Shape;693;p21"/>
          <p:cNvSpPr txBox="1">
            <a:spLocks noGrp="1"/>
          </p:cNvSpPr>
          <p:nvPr>
            <p:ph type="ftr" idx="11"/>
          </p:nvPr>
        </p:nvSpPr>
        <p:spPr>
          <a:xfrm>
            <a:off x="6444208" y="6362641"/>
            <a:ext cx="252028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Redes de Computadores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 Rogério Diógenes</a:t>
            </a:r>
            <a:endParaRPr/>
          </a:p>
        </p:txBody>
      </p:sp>
      <p:pic>
        <p:nvPicPr>
          <p:cNvPr id="694" name="Google Shape;694;p21" descr="Resultado de imagem para servidor proxy animaçã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3190" y="1330463"/>
            <a:ext cx="7671298" cy="4701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2"/>
          <p:cNvSpPr txBox="1"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Gill Sans"/>
              <a:buNone/>
            </a:pPr>
            <a:r>
              <a:rPr lang="pt-BR" sz="3200" b="1"/>
              <a:t>GET condicional</a:t>
            </a:r>
            <a:endParaRPr/>
          </a:p>
        </p:txBody>
      </p:sp>
      <p:sp>
        <p:nvSpPr>
          <p:cNvPr id="701" name="Google Shape;701;p22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22</a:t>
            </a:fld>
            <a:endParaRPr/>
          </a:p>
        </p:txBody>
      </p:sp>
      <p:sp>
        <p:nvSpPr>
          <p:cNvPr id="702" name="Google Shape;702;p22"/>
          <p:cNvSpPr txBox="1">
            <a:spLocks noGrp="1"/>
          </p:cNvSpPr>
          <p:nvPr>
            <p:ph type="ftr" idx="11"/>
          </p:nvPr>
        </p:nvSpPr>
        <p:spPr>
          <a:xfrm>
            <a:off x="6444208" y="6362641"/>
            <a:ext cx="252028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Redes de Computadores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 Rogério Diógenes</a:t>
            </a:r>
            <a:endParaRPr/>
          </a:p>
        </p:txBody>
      </p:sp>
      <p:cxnSp>
        <p:nvCxnSpPr>
          <p:cNvPr id="703" name="Google Shape;703;p22"/>
          <p:cNvCxnSpPr/>
          <p:nvPr/>
        </p:nvCxnSpPr>
        <p:spPr>
          <a:xfrm>
            <a:off x="3389820" y="2002823"/>
            <a:ext cx="3305175" cy="381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04" name="Google Shape;704;p22"/>
          <p:cNvSpPr txBox="1"/>
          <p:nvPr/>
        </p:nvSpPr>
        <p:spPr>
          <a:xfrm>
            <a:off x="2981833" y="1324961"/>
            <a:ext cx="9969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 u="sng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cache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5" name="Google Shape;705;p22"/>
          <p:cNvSpPr txBox="1"/>
          <p:nvPr/>
        </p:nvSpPr>
        <p:spPr>
          <a:xfrm>
            <a:off x="6304470" y="1296386"/>
            <a:ext cx="136366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 u="sng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servidor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6" name="Google Shape;706;p22"/>
          <p:cNvSpPr txBox="1"/>
          <p:nvPr/>
        </p:nvSpPr>
        <p:spPr>
          <a:xfrm>
            <a:off x="3696208" y="1886936"/>
            <a:ext cx="2681287" cy="8651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msg requisição HTTP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t-BR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If-modified-since: &lt;</a:t>
            </a:r>
            <a:r>
              <a:rPr lang="pt-BR" sz="1600" b="1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pt-BR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07" name="Google Shape;707;p22"/>
          <p:cNvCxnSpPr/>
          <p:nvPr/>
        </p:nvCxnSpPr>
        <p:spPr>
          <a:xfrm flipH="1">
            <a:off x="3408870" y="2993423"/>
            <a:ext cx="3305175" cy="381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708" name="Google Shape;708;p22"/>
          <p:cNvGrpSpPr/>
          <p:nvPr/>
        </p:nvGrpSpPr>
        <p:grpSpPr>
          <a:xfrm>
            <a:off x="3677158" y="2987073"/>
            <a:ext cx="2643187" cy="865188"/>
            <a:chOff x="2698" y="2036"/>
            <a:chExt cx="1665" cy="545"/>
          </a:xfrm>
        </p:grpSpPr>
        <p:sp>
          <p:nvSpPr>
            <p:cNvPr id="709" name="Google Shape;709;p22"/>
            <p:cNvSpPr/>
            <p:nvPr/>
          </p:nvSpPr>
          <p:spPr>
            <a:xfrm>
              <a:off x="2760" y="2071"/>
              <a:ext cx="1578" cy="465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710" name="Google Shape;710;p22"/>
            <p:cNvSpPr txBox="1"/>
            <p:nvPr/>
          </p:nvSpPr>
          <p:spPr>
            <a:xfrm>
              <a:off x="2698" y="2036"/>
              <a:ext cx="1665" cy="545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pt-BR"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resposta HTTP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pt-BR" sz="16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HTTP/1.0 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pt-BR" sz="16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304 Not Modified</a:t>
              </a:r>
              <a:endParaRPr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711" name="Google Shape;711;p22"/>
          <p:cNvSpPr txBox="1"/>
          <p:nvPr/>
        </p:nvSpPr>
        <p:spPr>
          <a:xfrm>
            <a:off x="6571170" y="2248886"/>
            <a:ext cx="1477963" cy="100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</a:pPr>
            <a:r>
              <a:rPr lang="pt-BR" sz="2000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objeto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</a:pPr>
            <a:r>
              <a:rPr lang="pt-BR" sz="2000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não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</a:pPr>
            <a:r>
              <a:rPr lang="pt-BR" sz="2000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modificado</a:t>
            </a:r>
            <a:endParaRPr sz="24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12" name="Google Shape;712;p22"/>
          <p:cNvCxnSpPr/>
          <p:nvPr/>
        </p:nvCxnSpPr>
        <p:spPr>
          <a:xfrm>
            <a:off x="3513645" y="4060223"/>
            <a:ext cx="390525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713" name="Google Shape;713;p22"/>
          <p:cNvCxnSpPr/>
          <p:nvPr/>
        </p:nvCxnSpPr>
        <p:spPr>
          <a:xfrm>
            <a:off x="3456495" y="4355498"/>
            <a:ext cx="3305175" cy="381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14" name="Google Shape;714;p22"/>
          <p:cNvSpPr txBox="1"/>
          <p:nvPr/>
        </p:nvSpPr>
        <p:spPr>
          <a:xfrm>
            <a:off x="3700970" y="4239611"/>
            <a:ext cx="2681288" cy="8651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msg requisição HTTP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t-BR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If-modified-since: &lt;</a:t>
            </a:r>
            <a:r>
              <a:rPr lang="pt-BR" sz="1600" b="1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pt-BR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15" name="Google Shape;715;p22"/>
          <p:cNvCxnSpPr/>
          <p:nvPr/>
        </p:nvCxnSpPr>
        <p:spPr>
          <a:xfrm flipH="1">
            <a:off x="3475545" y="5346098"/>
            <a:ext cx="3305175" cy="381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16" name="Google Shape;716;p22"/>
          <p:cNvSpPr txBox="1"/>
          <p:nvPr/>
        </p:nvSpPr>
        <p:spPr>
          <a:xfrm>
            <a:off x="3720020" y="5290536"/>
            <a:ext cx="2643188" cy="8651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resposta HTTP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t-BR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HTTP/1.0 200 OK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t-BR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600" b="1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dados</a:t>
            </a:r>
            <a:r>
              <a:rPr lang="pt-BR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</p:txBody>
      </p:sp>
      <p:sp>
        <p:nvSpPr>
          <p:cNvPr id="717" name="Google Shape;717;p22"/>
          <p:cNvSpPr txBox="1"/>
          <p:nvPr/>
        </p:nvSpPr>
        <p:spPr>
          <a:xfrm>
            <a:off x="6637845" y="4696811"/>
            <a:ext cx="1477963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</a:pPr>
            <a:r>
              <a:rPr lang="pt-BR" sz="2000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objeto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</a:pPr>
            <a:r>
              <a:rPr lang="pt-BR" sz="2000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modificado</a:t>
            </a:r>
            <a:endParaRPr sz="24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18" name="Google Shape;718;p22"/>
          <p:cNvPicPr preferRelativeResize="0"/>
          <p:nvPr/>
        </p:nvPicPr>
        <p:blipFill rotWithShape="1">
          <a:blip r:embed="rId3">
            <a:alphaModFix/>
          </a:blip>
          <a:srcRect b="10726"/>
          <a:stretch/>
        </p:blipFill>
        <p:spPr>
          <a:xfrm>
            <a:off x="121033" y="2193323"/>
            <a:ext cx="885825" cy="654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9" name="Google Shape;719;p22"/>
          <p:cNvPicPr preferRelativeResize="0"/>
          <p:nvPr/>
        </p:nvPicPr>
        <p:blipFill rotWithShape="1">
          <a:blip r:embed="rId3">
            <a:alphaModFix/>
          </a:blip>
          <a:srcRect b="10726"/>
          <a:stretch/>
        </p:blipFill>
        <p:spPr>
          <a:xfrm>
            <a:off x="126455" y="4672204"/>
            <a:ext cx="885825" cy="65474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0" name="Google Shape;720;p22"/>
          <p:cNvCxnSpPr>
            <a:stCxn id="718" idx="3"/>
          </p:cNvCxnSpPr>
          <p:nvPr/>
        </p:nvCxnSpPr>
        <p:spPr>
          <a:xfrm rot="10800000" flipH="1">
            <a:off x="1006858" y="1904796"/>
            <a:ext cx="1531500" cy="615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21" name="Google Shape;721;p22"/>
          <p:cNvCxnSpPr>
            <a:endCxn id="718" idx="3"/>
          </p:cNvCxnSpPr>
          <p:nvPr/>
        </p:nvCxnSpPr>
        <p:spPr>
          <a:xfrm rot="10800000">
            <a:off x="1006858" y="2520696"/>
            <a:ext cx="1566000" cy="899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22" name="Google Shape;722;p22"/>
          <p:cNvCxnSpPr>
            <a:stCxn id="719" idx="3"/>
          </p:cNvCxnSpPr>
          <p:nvPr/>
        </p:nvCxnSpPr>
        <p:spPr>
          <a:xfrm rot="10800000" flipH="1">
            <a:off x="1012280" y="4301477"/>
            <a:ext cx="1560600" cy="698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23" name="Google Shape;723;p22"/>
          <p:cNvCxnSpPr>
            <a:endCxn id="719" idx="3"/>
          </p:cNvCxnSpPr>
          <p:nvPr/>
        </p:nvCxnSpPr>
        <p:spPr>
          <a:xfrm rot="10800000">
            <a:off x="1012280" y="4999577"/>
            <a:ext cx="1560600" cy="665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24" name="Google Shape;724;p22"/>
          <p:cNvSpPr txBox="1"/>
          <p:nvPr/>
        </p:nvSpPr>
        <p:spPr>
          <a:xfrm rot="-1199915">
            <a:off x="945009" y="1897799"/>
            <a:ext cx="155060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Requisição HTTP</a:t>
            </a:r>
            <a:endParaRPr/>
          </a:p>
        </p:txBody>
      </p:sp>
      <p:sp>
        <p:nvSpPr>
          <p:cNvPr id="725" name="Google Shape;725;p22"/>
          <p:cNvSpPr txBox="1"/>
          <p:nvPr/>
        </p:nvSpPr>
        <p:spPr>
          <a:xfrm rot="-1419573">
            <a:off x="979799" y="4367463"/>
            <a:ext cx="155060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Requisição HTTP</a:t>
            </a:r>
            <a:endParaRPr/>
          </a:p>
        </p:txBody>
      </p:sp>
      <p:sp>
        <p:nvSpPr>
          <p:cNvPr id="726" name="Google Shape;726;p22"/>
          <p:cNvSpPr txBox="1"/>
          <p:nvPr/>
        </p:nvSpPr>
        <p:spPr>
          <a:xfrm rot="1870245">
            <a:off x="1051065" y="3033795"/>
            <a:ext cx="155060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Resposta HTTP</a:t>
            </a:r>
            <a:endParaRPr/>
          </a:p>
        </p:txBody>
      </p:sp>
      <p:sp>
        <p:nvSpPr>
          <p:cNvPr id="727" name="Google Shape;727;p22"/>
          <p:cNvSpPr txBox="1"/>
          <p:nvPr/>
        </p:nvSpPr>
        <p:spPr>
          <a:xfrm rot="1299922">
            <a:off x="1095635" y="5346136"/>
            <a:ext cx="155060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Resposta HTTP</a:t>
            </a:r>
            <a:endParaRPr/>
          </a:p>
        </p:txBody>
      </p:sp>
      <p:sp>
        <p:nvSpPr>
          <p:cNvPr id="728" name="Google Shape;728;p22"/>
          <p:cNvSpPr txBox="1"/>
          <p:nvPr/>
        </p:nvSpPr>
        <p:spPr>
          <a:xfrm>
            <a:off x="2259028" y="3613854"/>
            <a:ext cx="151655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Servidor Proxy</a:t>
            </a:r>
            <a:endParaRPr/>
          </a:p>
        </p:txBody>
      </p:sp>
      <p:sp>
        <p:nvSpPr>
          <p:cNvPr id="729" name="Google Shape;729;p22"/>
          <p:cNvSpPr txBox="1"/>
          <p:nvPr/>
        </p:nvSpPr>
        <p:spPr>
          <a:xfrm>
            <a:off x="2259028" y="5920942"/>
            <a:ext cx="151655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Servidor Proxy</a:t>
            </a:r>
            <a:endParaRPr/>
          </a:p>
        </p:txBody>
      </p:sp>
      <p:pic>
        <p:nvPicPr>
          <p:cNvPr id="730" name="Google Shape;730;p22"/>
          <p:cNvPicPr preferRelativeResize="0"/>
          <p:nvPr/>
        </p:nvPicPr>
        <p:blipFill rotWithShape="1">
          <a:blip r:embed="rId4">
            <a:alphaModFix/>
          </a:blip>
          <a:srcRect l="24412" t="11494" r="24571"/>
          <a:stretch/>
        </p:blipFill>
        <p:spPr>
          <a:xfrm>
            <a:off x="2503108" y="4248671"/>
            <a:ext cx="923225" cy="1729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1" name="Google Shape;731;p22"/>
          <p:cNvPicPr preferRelativeResize="0"/>
          <p:nvPr/>
        </p:nvPicPr>
        <p:blipFill rotWithShape="1">
          <a:blip r:embed="rId4">
            <a:alphaModFix/>
          </a:blip>
          <a:srcRect l="24412" t="11494" r="24571"/>
          <a:stretch/>
        </p:blipFill>
        <p:spPr>
          <a:xfrm>
            <a:off x="2510188" y="1848903"/>
            <a:ext cx="923225" cy="1729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23"/>
          <p:cNvSpPr txBox="1"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Gill Sans"/>
              <a:buNone/>
            </a:pPr>
            <a:r>
              <a:rPr lang="pt-BR" sz="3200" b="1"/>
              <a:t>FTP – File Transfer Protocol</a:t>
            </a:r>
            <a:endParaRPr sz="3200" b="1"/>
          </a:p>
        </p:txBody>
      </p:sp>
      <p:sp>
        <p:nvSpPr>
          <p:cNvPr id="738" name="Google Shape;738;p23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23</a:t>
            </a:fld>
            <a:endParaRPr/>
          </a:p>
        </p:txBody>
      </p:sp>
      <p:sp>
        <p:nvSpPr>
          <p:cNvPr id="739" name="Google Shape;739;p23"/>
          <p:cNvSpPr txBox="1">
            <a:spLocks noGrp="1"/>
          </p:cNvSpPr>
          <p:nvPr>
            <p:ph type="ftr" idx="11"/>
          </p:nvPr>
        </p:nvSpPr>
        <p:spPr>
          <a:xfrm>
            <a:off x="6444208" y="6362641"/>
            <a:ext cx="252028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Redes de Computadores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 Rogério Diógenes</a:t>
            </a:r>
            <a:endParaRPr/>
          </a:p>
        </p:txBody>
      </p:sp>
      <p:pic>
        <p:nvPicPr>
          <p:cNvPr id="740" name="Google Shape;740;p23" descr="Resultado de imagem para downloa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38375" y="1327105"/>
            <a:ext cx="466725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24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24</a:t>
            </a:fld>
            <a:endParaRPr/>
          </a:p>
        </p:txBody>
      </p:sp>
      <p:sp>
        <p:nvSpPr>
          <p:cNvPr id="747" name="Google Shape;747;p24"/>
          <p:cNvSpPr txBox="1">
            <a:spLocks noGrp="1"/>
          </p:cNvSpPr>
          <p:nvPr>
            <p:ph type="ftr" idx="11"/>
          </p:nvPr>
        </p:nvSpPr>
        <p:spPr>
          <a:xfrm>
            <a:off x="6444208" y="6362641"/>
            <a:ext cx="252028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Redes de Computadores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 Rogério Diógenes</a:t>
            </a:r>
            <a:endParaRPr/>
          </a:p>
        </p:txBody>
      </p:sp>
      <p:sp>
        <p:nvSpPr>
          <p:cNvPr id="748" name="Google Shape;748;p24"/>
          <p:cNvSpPr txBox="1"/>
          <p:nvPr/>
        </p:nvSpPr>
        <p:spPr>
          <a:xfrm>
            <a:off x="1043608" y="158660"/>
            <a:ext cx="795086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Gill Sans"/>
              <a:buNone/>
            </a:pPr>
            <a:r>
              <a:rPr lang="pt-BR" sz="3200" b="1">
                <a:solidFill>
                  <a:srgbClr val="562214"/>
                </a:solidFill>
                <a:latin typeface="Gill Sans"/>
                <a:ea typeface="Gill Sans"/>
                <a:cs typeface="Gill Sans"/>
                <a:sym typeface="Gill Sans"/>
              </a:rPr>
              <a:t>FTP – File Transfer Protocol</a:t>
            </a:r>
            <a:endParaRPr sz="3200" b="1">
              <a:solidFill>
                <a:srgbClr val="562214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749" name="Google Shape;74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6595" y="1988840"/>
            <a:ext cx="8390809" cy="3312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25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25</a:t>
            </a:fld>
            <a:endParaRPr/>
          </a:p>
        </p:txBody>
      </p:sp>
      <p:sp>
        <p:nvSpPr>
          <p:cNvPr id="756" name="Google Shape;756;p25"/>
          <p:cNvSpPr txBox="1">
            <a:spLocks noGrp="1"/>
          </p:cNvSpPr>
          <p:nvPr>
            <p:ph type="ftr" idx="11"/>
          </p:nvPr>
        </p:nvSpPr>
        <p:spPr>
          <a:xfrm>
            <a:off x="6444208" y="6362641"/>
            <a:ext cx="252028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Redes de Computadores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 Rogério Diógenes</a:t>
            </a:r>
            <a:endParaRPr/>
          </a:p>
        </p:txBody>
      </p:sp>
      <p:sp>
        <p:nvSpPr>
          <p:cNvPr id="757" name="Google Shape;757;p25"/>
          <p:cNvSpPr txBox="1"/>
          <p:nvPr/>
        </p:nvSpPr>
        <p:spPr>
          <a:xfrm>
            <a:off x="1043608" y="158660"/>
            <a:ext cx="795086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Gill Sans"/>
              <a:buNone/>
            </a:pPr>
            <a:r>
              <a:rPr lang="pt-BR" sz="3200" b="1">
                <a:solidFill>
                  <a:srgbClr val="562214"/>
                </a:solidFill>
                <a:latin typeface="Gill Sans"/>
                <a:ea typeface="Gill Sans"/>
                <a:cs typeface="Gill Sans"/>
                <a:sym typeface="Gill Sans"/>
              </a:rPr>
              <a:t>FTP – File Transfer Protocol</a:t>
            </a:r>
            <a:endParaRPr sz="3200" b="1">
              <a:solidFill>
                <a:srgbClr val="562214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58" name="Google Shape;758;p25"/>
          <p:cNvSpPr txBox="1"/>
          <p:nvPr/>
        </p:nvSpPr>
        <p:spPr>
          <a:xfrm>
            <a:off x="1290000" y="1358751"/>
            <a:ext cx="7458075" cy="4946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65760" marR="0" lvl="0" indent="-28346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lang="pt-BR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transfere arquivo de/para hospedeiro remoto</a:t>
            </a:r>
            <a:endParaRPr/>
          </a:p>
          <a:p>
            <a:pPr marL="365760" marR="0" lvl="0" indent="-14122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lang="pt-BR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modelo cliente/servidor</a:t>
            </a:r>
            <a:endParaRPr/>
          </a:p>
          <a:p>
            <a:pPr marL="640080" marR="0" lvl="1" indent="-237744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</a:pPr>
            <a:r>
              <a:rPr lang="pt-BR" sz="2800" b="0" i="1" u="none" strike="noStrike" cap="none">
                <a:solidFill>
                  <a:srgbClr val="FF3300"/>
                </a:solidFill>
                <a:latin typeface="Gill Sans"/>
                <a:ea typeface="Gill Sans"/>
                <a:cs typeface="Gill Sans"/>
                <a:sym typeface="Gill Sans"/>
              </a:rPr>
              <a:t>cliente:</a:t>
            </a:r>
            <a:r>
              <a:rPr lang="pt-BR" sz="2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lado que inicia transferência (de/para remoto)</a:t>
            </a:r>
            <a:endParaRPr/>
          </a:p>
          <a:p>
            <a:pPr marL="640080" marR="0" lvl="1" indent="-237744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</a:pPr>
            <a:r>
              <a:rPr lang="pt-BR" sz="2800" b="0" i="1" u="none" strike="noStrike" cap="none">
                <a:solidFill>
                  <a:srgbClr val="FF3300"/>
                </a:solidFill>
                <a:latin typeface="Gill Sans"/>
                <a:ea typeface="Gill Sans"/>
                <a:cs typeface="Gill Sans"/>
                <a:sym typeface="Gill Sans"/>
              </a:rPr>
              <a:t>servidor:</a:t>
            </a:r>
            <a:r>
              <a:rPr lang="pt-BR" sz="2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hospedeiro remoto</a:t>
            </a:r>
            <a:endParaRPr/>
          </a:p>
          <a:p>
            <a:pPr marL="640080" marR="0" lvl="1" indent="-59944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None/>
            </a:pPr>
            <a:endParaRPr sz="2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lang="pt-BR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ftp: RFC 959</a:t>
            </a:r>
            <a:endParaRPr/>
          </a:p>
          <a:p>
            <a:pPr marL="365760" marR="0" lvl="0" indent="-14122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lang="pt-BR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servidor ftp: porta 21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26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26</a:t>
            </a:fld>
            <a:endParaRPr/>
          </a:p>
        </p:txBody>
      </p:sp>
      <p:sp>
        <p:nvSpPr>
          <p:cNvPr id="765" name="Google Shape;765;p26"/>
          <p:cNvSpPr txBox="1">
            <a:spLocks noGrp="1"/>
          </p:cNvSpPr>
          <p:nvPr>
            <p:ph type="ftr" idx="11"/>
          </p:nvPr>
        </p:nvSpPr>
        <p:spPr>
          <a:xfrm>
            <a:off x="6444208" y="6362641"/>
            <a:ext cx="252028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Redes de Computadores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 Rogério Diógenes</a:t>
            </a:r>
            <a:endParaRPr/>
          </a:p>
        </p:txBody>
      </p:sp>
      <p:sp>
        <p:nvSpPr>
          <p:cNvPr id="766" name="Google Shape;766;p26"/>
          <p:cNvSpPr txBox="1"/>
          <p:nvPr/>
        </p:nvSpPr>
        <p:spPr>
          <a:xfrm>
            <a:off x="1043608" y="158660"/>
            <a:ext cx="795086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Gill Sans"/>
              <a:buNone/>
            </a:pPr>
            <a:r>
              <a:rPr lang="pt-BR" sz="3200" b="1">
                <a:solidFill>
                  <a:srgbClr val="562214"/>
                </a:solidFill>
                <a:latin typeface="Gill Sans"/>
                <a:ea typeface="Gill Sans"/>
                <a:cs typeface="Gill Sans"/>
                <a:sym typeface="Gill Sans"/>
              </a:rPr>
              <a:t>FTP: conexões separadas para controle e dados</a:t>
            </a:r>
            <a:endParaRPr/>
          </a:p>
        </p:txBody>
      </p:sp>
      <p:sp>
        <p:nvSpPr>
          <p:cNvPr id="767" name="Google Shape;767;p26"/>
          <p:cNvSpPr txBox="1"/>
          <p:nvPr/>
        </p:nvSpPr>
        <p:spPr>
          <a:xfrm>
            <a:off x="862273" y="1518171"/>
            <a:ext cx="4318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marR="0" lvl="0" indent="-28346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⚫"/>
            </a:pPr>
            <a:r>
              <a:rPr lang="pt-BR" sz="2400" b="1" u="sng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Conexão de Controle:</a:t>
            </a:r>
            <a:endParaRPr/>
          </a:p>
          <a:p>
            <a:pPr marL="640080" marR="0" lvl="1" indent="-237744" algn="l" rtl="0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lang="pt-BR"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Identificação de usuário;</a:t>
            </a:r>
            <a:endParaRPr/>
          </a:p>
          <a:p>
            <a:pPr marL="640080" marR="0" lvl="1" indent="-237744" algn="l" rtl="0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lang="pt-BR"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Diretório remoto que vai </a:t>
            </a:r>
            <a:r>
              <a:rPr lang="pt-BR" sz="2000" b="0" i="0" u="none" strike="noStrike" cap="non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rPr>
              <a:t>pegar</a:t>
            </a:r>
            <a:r>
              <a:rPr lang="pt-BR"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o arquivo;</a:t>
            </a:r>
            <a:endParaRPr/>
          </a:p>
          <a:p>
            <a:pPr marL="640080" marR="0" lvl="1" indent="-237744" algn="l" rtl="0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lang="pt-BR"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Diretório local que o servidor vai </a:t>
            </a:r>
            <a:r>
              <a:rPr lang="pt-BR" sz="2000" b="0" i="0" u="none" strike="noStrike" cap="non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rPr>
              <a:t>inserir</a:t>
            </a:r>
            <a:r>
              <a:rPr lang="pt-BR"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o arquivo;</a:t>
            </a:r>
            <a:endParaRPr/>
          </a:p>
          <a:p>
            <a:pPr marL="640080" marR="0" lvl="1" indent="-237744" algn="l" rtl="0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lang="pt-BR"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Trocar senha, se necessário.</a:t>
            </a:r>
            <a:endParaRPr/>
          </a:p>
          <a:p>
            <a:pPr marL="640080" marR="0" lvl="1" indent="-237744" algn="l" rtl="0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lang="pt-BR"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Manter estado do cliente.</a:t>
            </a:r>
            <a:endParaRPr/>
          </a:p>
          <a:p>
            <a:pPr marL="640080" marR="0" lvl="1" indent="-110744" algn="l" rtl="0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None/>
            </a:pPr>
            <a:endParaRPr sz="20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65760" marR="0" lvl="0" indent="-28346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⚫"/>
            </a:pPr>
            <a:r>
              <a:rPr lang="pt-BR" sz="2400" b="1" u="sng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Conexão de Dados:</a:t>
            </a:r>
            <a:endParaRPr/>
          </a:p>
          <a:p>
            <a:pPr marL="640080" marR="0" lvl="1" indent="-237744" algn="l" rtl="0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lang="pt-BR"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Transferir arquivos;</a:t>
            </a:r>
            <a:endParaRPr sz="24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640080" marR="0" lvl="1" indent="-136144" algn="l" rtl="0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None/>
            </a:pPr>
            <a:endParaRPr sz="16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aphicFrame>
        <p:nvGraphicFramePr>
          <p:cNvPr id="768" name="Google Shape;768;p26"/>
          <p:cNvGraphicFramePr/>
          <p:nvPr/>
        </p:nvGraphicFramePr>
        <p:xfrm>
          <a:off x="5092926" y="1690677"/>
          <a:ext cx="776288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r:id="rId4" imgW="776288" imgH="623888" progId="MS_ClipArt_Gallery.2">
                  <p:embed/>
                </p:oleObj>
              </mc:Choice>
              <mc:Fallback>
                <p:oleObj r:id="rId4" imgW="776288" imgH="623888" progId="MS_ClipArt_Gallery.2">
                  <p:embed/>
                  <p:pic>
                    <p:nvPicPr>
                      <p:cNvPr id="768" name="Google Shape;768;p26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5092926" y="1690677"/>
                        <a:ext cx="776288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69" name="Google Shape;769;p26"/>
          <p:cNvGrpSpPr/>
          <p:nvPr/>
        </p:nvGrpSpPr>
        <p:grpSpPr>
          <a:xfrm>
            <a:off x="8506051" y="1471602"/>
            <a:ext cx="355600" cy="933450"/>
            <a:chOff x="4180" y="783"/>
            <a:chExt cx="150" cy="307"/>
          </a:xfrm>
        </p:grpSpPr>
        <p:sp>
          <p:nvSpPr>
            <p:cNvPr id="770" name="Google Shape;770;p26"/>
            <p:cNvSpPr/>
            <p:nvPr/>
          </p:nvSpPr>
          <p:spPr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771" name="Google Shape;771;p26"/>
            <p:cNvSpPr/>
            <p:nvPr/>
          </p:nvSpPr>
          <p:spPr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772" name="Google Shape;772;p26"/>
            <p:cNvSpPr/>
            <p:nvPr/>
          </p:nvSpPr>
          <p:spPr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773" name="Google Shape;773;p26"/>
            <p:cNvSpPr/>
            <p:nvPr/>
          </p:nvSpPr>
          <p:spPr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774" name="Google Shape;774;p26"/>
            <p:cNvCxnSpPr/>
            <p:nvPr/>
          </p:nvCxnSpPr>
          <p:spPr>
            <a:xfrm>
              <a:off x="4330" y="788"/>
              <a:ext cx="0" cy="23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5" name="Google Shape;775;p26"/>
            <p:cNvCxnSpPr/>
            <p:nvPr/>
          </p:nvCxnSpPr>
          <p:spPr>
            <a:xfrm flipH="1">
              <a:off x="4276" y="1019"/>
              <a:ext cx="54" cy="6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76" name="Google Shape;776;p26"/>
            <p:cNvSpPr/>
            <p:nvPr/>
          </p:nvSpPr>
          <p:spPr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777" name="Google Shape;777;p26"/>
            <p:cNvSpPr/>
            <p:nvPr/>
          </p:nvSpPr>
          <p:spPr>
            <a:xfrm>
              <a:off x="4202" y="924"/>
              <a:ext cx="48" cy="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778" name="Google Shape;778;p26"/>
          <p:cNvSpPr txBox="1"/>
          <p:nvPr/>
        </p:nvSpPr>
        <p:spPr>
          <a:xfrm>
            <a:off x="5053239" y="2362190"/>
            <a:ext cx="987425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cliente</a:t>
            </a:r>
            <a:br>
              <a:rPr lang="pt-BR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pt-BR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FTP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9" name="Google Shape;779;p26"/>
          <p:cNvSpPr txBox="1"/>
          <p:nvPr/>
        </p:nvSpPr>
        <p:spPr>
          <a:xfrm>
            <a:off x="8029801" y="2371715"/>
            <a:ext cx="1169988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servidor</a:t>
            </a:r>
            <a:br>
              <a:rPr lang="pt-BR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pt-BR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FTP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80" name="Google Shape;780;p26"/>
          <p:cNvCxnSpPr/>
          <p:nvPr/>
        </p:nvCxnSpPr>
        <p:spPr>
          <a:xfrm>
            <a:off x="5856514" y="1839902"/>
            <a:ext cx="2562225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781" name="Google Shape;781;p26"/>
          <p:cNvCxnSpPr/>
          <p:nvPr/>
        </p:nvCxnSpPr>
        <p:spPr>
          <a:xfrm rot="10800000" flipH="1">
            <a:off x="5875564" y="2154227"/>
            <a:ext cx="2562225" cy="9525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782" name="Google Shape;782;p26"/>
          <p:cNvSpPr txBox="1"/>
          <p:nvPr/>
        </p:nvSpPr>
        <p:spPr>
          <a:xfrm>
            <a:off x="5837464" y="1190615"/>
            <a:ext cx="2522537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pt-BR" sz="1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conexão de controle TCP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pt-BR" sz="1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porta 21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3" name="Google Shape;783;p26"/>
          <p:cNvSpPr txBox="1"/>
          <p:nvPr/>
        </p:nvSpPr>
        <p:spPr>
          <a:xfrm>
            <a:off x="5800951" y="2228840"/>
            <a:ext cx="2601913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pt-BR" sz="1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conexão de dados TCP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pt-BR" sz="1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porta 20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4" name="Google Shape;784;p26"/>
          <p:cNvSpPr/>
          <p:nvPr/>
        </p:nvSpPr>
        <p:spPr>
          <a:xfrm>
            <a:off x="5040539" y="3230552"/>
            <a:ext cx="4067175" cy="2938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r"/>
            </a:pPr>
            <a:r>
              <a:rPr lang="pt-BR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servidor abre outra conexão de dados TCP para transferir outro arquivo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r"/>
            </a:pPr>
            <a:r>
              <a:rPr lang="pt-BR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conexão de controle: </a:t>
            </a:r>
            <a:r>
              <a:rPr lang="pt-BR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“fora da banda”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r"/>
            </a:pPr>
            <a:r>
              <a:rPr lang="pt-BR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servidor FTP mantém “estado”: diretório atual, autenticação anterior</a:t>
            </a:r>
            <a:endParaRPr sz="200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marR="0" lvl="0" indent="-23495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None/>
            </a:pPr>
            <a:endParaRPr sz="200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27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27</a:t>
            </a:fld>
            <a:endParaRPr/>
          </a:p>
        </p:txBody>
      </p:sp>
      <p:sp>
        <p:nvSpPr>
          <p:cNvPr id="791" name="Google Shape;791;p27"/>
          <p:cNvSpPr txBox="1">
            <a:spLocks noGrp="1"/>
          </p:cNvSpPr>
          <p:nvPr>
            <p:ph type="ftr" idx="11"/>
          </p:nvPr>
        </p:nvSpPr>
        <p:spPr>
          <a:xfrm>
            <a:off x="6444208" y="6362641"/>
            <a:ext cx="252028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Redes de Computadores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 Rogério Diógenes</a:t>
            </a:r>
            <a:endParaRPr/>
          </a:p>
        </p:txBody>
      </p:sp>
      <p:sp>
        <p:nvSpPr>
          <p:cNvPr id="792" name="Google Shape;792;p27"/>
          <p:cNvSpPr txBox="1"/>
          <p:nvPr/>
        </p:nvSpPr>
        <p:spPr>
          <a:xfrm>
            <a:off x="1043608" y="158660"/>
            <a:ext cx="795086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Gill Sans"/>
              <a:buNone/>
            </a:pPr>
            <a:r>
              <a:rPr lang="pt-BR" sz="3200" b="1">
                <a:solidFill>
                  <a:srgbClr val="562214"/>
                </a:solidFill>
                <a:latin typeface="Gill Sans"/>
                <a:ea typeface="Gill Sans"/>
                <a:cs typeface="Gill Sans"/>
                <a:sym typeface="Gill Sans"/>
              </a:rPr>
              <a:t>FTP: conexões separadas para controle e dados</a:t>
            </a:r>
            <a:endParaRPr/>
          </a:p>
        </p:txBody>
      </p:sp>
      <p:sp>
        <p:nvSpPr>
          <p:cNvPr id="793" name="Google Shape;793;p27"/>
          <p:cNvSpPr txBox="1"/>
          <p:nvPr/>
        </p:nvSpPr>
        <p:spPr>
          <a:xfrm>
            <a:off x="1003934" y="3544100"/>
            <a:ext cx="8030207" cy="2996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marR="0" lvl="0" indent="-28346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lang="pt-BR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cliente FTP contacta servidor FTP na porta 21, TCP é protocolo de transporte</a:t>
            </a:r>
            <a:endParaRPr/>
          </a:p>
          <a:p>
            <a:pPr marL="365760" marR="0" lvl="0" indent="-28346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lang="pt-BR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cliente autorizado por conexão de controle</a:t>
            </a:r>
            <a:endParaRPr/>
          </a:p>
          <a:p>
            <a:pPr marL="365760" marR="0" lvl="0" indent="-28346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lang="pt-BR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cliente navega por diretório remoto enviando comandos </a:t>
            </a:r>
            <a:r>
              <a:rPr lang="pt-BR" sz="2000" u="sng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por conexão de controle</a:t>
            </a:r>
            <a:endParaRPr/>
          </a:p>
          <a:p>
            <a:pPr marL="365760" marR="0" lvl="0" indent="-28346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lang="pt-BR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quando servidor recebe comando de transferência de arquivo, abre 2</a:t>
            </a:r>
            <a:r>
              <a:rPr lang="pt-BR" sz="2000" u="sng" baseline="30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r>
              <a:rPr lang="pt-BR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conexão TCP (para arquivo) com cliente</a:t>
            </a:r>
            <a:endParaRPr/>
          </a:p>
          <a:p>
            <a:pPr marL="365760" marR="0" lvl="0" indent="-28346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lang="pt-BR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após transferir um arquivo, servidor fecha conexão de dados</a:t>
            </a:r>
            <a:endParaRPr/>
          </a:p>
        </p:txBody>
      </p:sp>
      <p:pic>
        <p:nvPicPr>
          <p:cNvPr id="794" name="Google Shape;794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39752" y="1301660"/>
            <a:ext cx="5262224" cy="2130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28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28</a:t>
            </a:fld>
            <a:endParaRPr/>
          </a:p>
        </p:txBody>
      </p:sp>
      <p:sp>
        <p:nvSpPr>
          <p:cNvPr id="801" name="Google Shape;801;p28"/>
          <p:cNvSpPr txBox="1">
            <a:spLocks noGrp="1"/>
          </p:cNvSpPr>
          <p:nvPr>
            <p:ph type="ftr" idx="11"/>
          </p:nvPr>
        </p:nvSpPr>
        <p:spPr>
          <a:xfrm>
            <a:off x="6444208" y="6362641"/>
            <a:ext cx="252028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Redes de Computadores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 Rogério Diógenes</a:t>
            </a:r>
            <a:endParaRPr/>
          </a:p>
        </p:txBody>
      </p:sp>
      <p:sp>
        <p:nvSpPr>
          <p:cNvPr id="802" name="Google Shape;802;p28"/>
          <p:cNvSpPr txBox="1"/>
          <p:nvPr/>
        </p:nvSpPr>
        <p:spPr>
          <a:xfrm>
            <a:off x="1043608" y="158660"/>
            <a:ext cx="795086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Gill Sans"/>
              <a:buNone/>
            </a:pPr>
            <a:r>
              <a:rPr lang="pt-BR" sz="3200" b="1">
                <a:solidFill>
                  <a:srgbClr val="562214"/>
                </a:solidFill>
                <a:latin typeface="Gill Sans"/>
                <a:ea typeface="Gill Sans"/>
                <a:cs typeface="Gill Sans"/>
                <a:sym typeface="Gill Sans"/>
              </a:rPr>
              <a:t>FTP: conexões separadas para controle e dados</a:t>
            </a:r>
            <a:endParaRPr/>
          </a:p>
        </p:txBody>
      </p:sp>
      <p:sp>
        <p:nvSpPr>
          <p:cNvPr id="803" name="Google Shape;803;p28"/>
          <p:cNvSpPr txBox="1"/>
          <p:nvPr/>
        </p:nvSpPr>
        <p:spPr>
          <a:xfrm>
            <a:off x="1003934" y="3544100"/>
            <a:ext cx="8030207" cy="2996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marR="0" lvl="0" indent="-28346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lang="pt-BR" sz="28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rPr>
              <a:t>Pergunta:</a:t>
            </a:r>
            <a:endParaRPr/>
          </a:p>
          <a:p>
            <a:pPr marL="640080" marR="0" lvl="1" indent="-237744" algn="l" rtl="0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lang="pt-BR"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Se tiver mais de um arquivo para transferir, abre-se outra conexão?</a:t>
            </a:r>
            <a:endParaRPr/>
          </a:p>
          <a:p>
            <a:pPr marL="365760" marR="0" lvl="0" indent="-14122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endParaRPr sz="2800">
              <a:solidFill>
                <a:schemeClr val="accent5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65760" marR="0" lvl="0" indent="-28346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lang="pt-BR" sz="2800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rPr>
              <a:t>Resposta:</a:t>
            </a:r>
            <a:endParaRPr/>
          </a:p>
          <a:p>
            <a:pPr marL="640080" marR="0" lvl="1" indent="-237744" algn="l" rtl="0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lang="pt-BR"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Abre-se outra conexão apenas para enviar os dados, a de </a:t>
            </a:r>
            <a:r>
              <a:rPr lang="pt-BR" sz="2000" b="0" i="0" u="none" strike="noStrike" cap="non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rPr>
              <a:t>controle</a:t>
            </a:r>
            <a:r>
              <a:rPr lang="pt-BR"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continua aberta até não haver mais dados para ser transmitido.</a:t>
            </a:r>
            <a:endParaRPr/>
          </a:p>
          <a:p>
            <a:pPr marL="365760" marR="0" lvl="0" indent="-16154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804" name="Google Shape;80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39752" y="1301660"/>
            <a:ext cx="5262224" cy="2130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29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29</a:t>
            </a:fld>
            <a:endParaRPr/>
          </a:p>
        </p:txBody>
      </p:sp>
      <p:sp>
        <p:nvSpPr>
          <p:cNvPr id="811" name="Google Shape;811;p29"/>
          <p:cNvSpPr txBox="1">
            <a:spLocks noGrp="1"/>
          </p:cNvSpPr>
          <p:nvPr>
            <p:ph type="ftr" idx="11"/>
          </p:nvPr>
        </p:nvSpPr>
        <p:spPr>
          <a:xfrm>
            <a:off x="6444208" y="6362641"/>
            <a:ext cx="252028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Redes de Computadores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 Rogério Diógenes</a:t>
            </a:r>
            <a:endParaRPr/>
          </a:p>
        </p:txBody>
      </p:sp>
      <p:sp>
        <p:nvSpPr>
          <p:cNvPr id="812" name="Google Shape;812;p29"/>
          <p:cNvSpPr txBox="1"/>
          <p:nvPr/>
        </p:nvSpPr>
        <p:spPr>
          <a:xfrm>
            <a:off x="1043608" y="158660"/>
            <a:ext cx="795086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Gill Sans"/>
              <a:buNone/>
            </a:pPr>
            <a:r>
              <a:rPr lang="pt-BR" sz="3200" b="1">
                <a:solidFill>
                  <a:srgbClr val="562214"/>
                </a:solidFill>
                <a:latin typeface="Gill Sans"/>
                <a:ea typeface="Gill Sans"/>
                <a:cs typeface="Gill Sans"/>
                <a:sym typeface="Gill Sans"/>
              </a:rPr>
              <a:t>Comandos e respostas FTP</a:t>
            </a:r>
            <a:endParaRPr/>
          </a:p>
        </p:txBody>
      </p:sp>
      <p:sp>
        <p:nvSpPr>
          <p:cNvPr id="813" name="Google Shape;813;p29"/>
          <p:cNvSpPr txBox="1"/>
          <p:nvPr/>
        </p:nvSpPr>
        <p:spPr>
          <a:xfrm>
            <a:off x="1180324" y="1600259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marR="0" lvl="0" indent="-28346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r>
              <a:rPr lang="pt-BR" sz="2400" u="sng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exemplos de comandos:</a:t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lang="pt-BR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enviado como texto ASCII pelo canal de controle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lang="pt-BR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 </a:t>
            </a:r>
            <a:r>
              <a:rPr lang="pt-BR" sz="2000" b="1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nome-usuário</a:t>
            </a:r>
            <a:endParaRPr sz="2400" i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lang="pt-BR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PASS </a:t>
            </a:r>
            <a:r>
              <a:rPr lang="pt-BR" sz="2000" b="1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senha</a:t>
            </a:r>
            <a:endParaRPr sz="2400" i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lang="pt-BR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pt-BR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pt-BR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retorna lista de arquivos no diretório atual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lang="pt-BR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RETR </a:t>
            </a:r>
            <a:r>
              <a:rPr lang="pt-BR" sz="2000" b="1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nome-arquivo</a:t>
            </a:r>
            <a:r>
              <a:rPr lang="pt-BR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pt-BR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recupera (apanha) arquivo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lang="pt-BR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STOR </a:t>
            </a:r>
            <a:r>
              <a:rPr lang="pt-BR" sz="2000" b="1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nome-arquivo</a:t>
            </a:r>
            <a:r>
              <a:rPr lang="pt-BR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pt-BR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armazena (coloca) arquivo no hospedeiro remoto</a:t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14" name="Google Shape;814;p29"/>
          <p:cNvSpPr txBox="1"/>
          <p:nvPr/>
        </p:nvSpPr>
        <p:spPr>
          <a:xfrm>
            <a:off x="5142724" y="1600259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marR="0" lvl="0" indent="-28346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r>
              <a:rPr lang="pt-BR" sz="2400" u="sng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exemplos de códigos de retorno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lang="pt-BR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código e frase de estado (como no HTTP)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lang="pt-BR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331 Username OK, password required</a:t>
            </a:r>
            <a:endParaRPr/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lang="pt-BR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125 data connection already open; transfer starting</a:t>
            </a:r>
            <a:endParaRPr/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lang="pt-BR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425 Can’t open data connection</a:t>
            </a:r>
            <a:endParaRPr/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lang="pt-BR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452 Error writing file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Gill Sans"/>
              <a:buNone/>
            </a:pPr>
            <a:r>
              <a:rPr lang="pt-BR" sz="3200" b="1"/>
              <a:t>Aula passada:</a:t>
            </a:r>
            <a:endParaRPr/>
          </a:p>
        </p:txBody>
      </p:sp>
      <p:sp>
        <p:nvSpPr>
          <p:cNvPr id="123" name="Google Shape;123;p3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  <p:sp>
        <p:nvSpPr>
          <p:cNvPr id="124" name="Google Shape;124;p3"/>
          <p:cNvSpPr txBox="1">
            <a:spLocks noGrp="1"/>
          </p:cNvSpPr>
          <p:nvPr>
            <p:ph type="ftr" idx="11"/>
          </p:nvPr>
        </p:nvSpPr>
        <p:spPr>
          <a:xfrm>
            <a:off x="6444208" y="6362641"/>
            <a:ext cx="252028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Redes de Computadores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 Rogério Diógenes</a:t>
            </a:r>
            <a:endParaRPr/>
          </a:p>
        </p:txBody>
      </p:sp>
      <p:sp>
        <p:nvSpPr>
          <p:cNvPr id="125" name="Google Shape;125;p3"/>
          <p:cNvSpPr txBox="1"/>
          <p:nvPr/>
        </p:nvSpPr>
        <p:spPr>
          <a:xfrm>
            <a:off x="1068482" y="1374730"/>
            <a:ext cx="7545165" cy="4987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marR="0" lvl="0" indent="-28346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lang="pt-BR" sz="2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HTTP</a:t>
            </a:r>
            <a:endParaRPr/>
          </a:p>
          <a:p>
            <a:pPr marL="640080" marR="0" lvl="1" indent="-237744" algn="l" rtl="0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lang="pt-BR"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Visão geral do HTTP;</a:t>
            </a:r>
            <a:endParaRPr/>
          </a:p>
          <a:p>
            <a:pPr marL="640080" marR="0" lvl="1" indent="-237744" algn="l" rtl="0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lang="pt-BR"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Página web consiste em objetos;</a:t>
            </a:r>
            <a:endParaRPr/>
          </a:p>
          <a:p>
            <a:pPr marL="640080" marR="0" lvl="1" indent="-237744" algn="l" rtl="0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lang="pt-BR"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Usa TCP;</a:t>
            </a:r>
            <a:endParaRPr/>
          </a:p>
          <a:p>
            <a:pPr marL="640080" marR="0" lvl="1" indent="-237744" algn="l" rtl="0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lang="pt-BR"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Conexões HTTP</a:t>
            </a:r>
            <a:endParaRPr/>
          </a:p>
          <a:p>
            <a:pPr marL="886967" marR="0" lvl="2" indent="-22859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</a:pPr>
            <a:r>
              <a:rPr lang="pt-BR"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Persistentes;</a:t>
            </a:r>
            <a:endParaRPr/>
          </a:p>
          <a:p>
            <a:pPr marL="886967" marR="0" lvl="2" indent="-22859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</a:pPr>
            <a:r>
              <a:rPr lang="pt-BR"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Não Persistentes.</a:t>
            </a:r>
            <a:endParaRPr/>
          </a:p>
          <a:p>
            <a:pPr marL="640080" marR="0" lvl="1" indent="-85344" algn="l" rtl="0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None/>
            </a:pPr>
            <a:endParaRPr sz="24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30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30</a:t>
            </a:fld>
            <a:endParaRPr/>
          </a:p>
        </p:txBody>
      </p:sp>
      <p:sp>
        <p:nvSpPr>
          <p:cNvPr id="821" name="Google Shape;821;p30"/>
          <p:cNvSpPr txBox="1">
            <a:spLocks noGrp="1"/>
          </p:cNvSpPr>
          <p:nvPr>
            <p:ph type="ftr" idx="11"/>
          </p:nvPr>
        </p:nvSpPr>
        <p:spPr>
          <a:xfrm>
            <a:off x="6444208" y="6362641"/>
            <a:ext cx="252028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Redes de Computadores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 Rogério Diógenes</a:t>
            </a:r>
            <a:endParaRPr/>
          </a:p>
        </p:txBody>
      </p:sp>
      <p:sp>
        <p:nvSpPr>
          <p:cNvPr id="822" name="Google Shape;822;p30"/>
          <p:cNvSpPr txBox="1">
            <a:spLocks noGrp="1"/>
          </p:cNvSpPr>
          <p:nvPr>
            <p:ph type="body" idx="1"/>
          </p:nvPr>
        </p:nvSpPr>
        <p:spPr>
          <a:xfrm>
            <a:off x="950912" y="3405141"/>
            <a:ext cx="8229600" cy="2448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</a:pPr>
            <a:r>
              <a:rPr lang="pt-BR" sz="8000"/>
              <a:t>OBRIGADO PELA ATENÇÃO!</a:t>
            </a:r>
            <a:endParaRPr/>
          </a:p>
        </p:txBody>
      </p:sp>
      <p:pic>
        <p:nvPicPr>
          <p:cNvPr id="823" name="Google Shape;823;p30" descr="Resultado de imagem para logo ifce sem fund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1990" y="1017104"/>
            <a:ext cx="2271876" cy="2022688"/>
          </a:xfrm>
          <a:prstGeom prst="rect">
            <a:avLst/>
          </a:prstGeom>
          <a:noFill/>
          <a:ln>
            <a:noFill/>
          </a:ln>
        </p:spPr>
      </p:pic>
      <p:sp>
        <p:nvSpPr>
          <p:cNvPr id="824" name="Google Shape;824;p30"/>
          <p:cNvSpPr/>
          <p:nvPr/>
        </p:nvSpPr>
        <p:spPr>
          <a:xfrm>
            <a:off x="3743861" y="620688"/>
            <a:ext cx="2608134" cy="2631135"/>
          </a:xfrm>
          <a:prstGeom prst="ellipse">
            <a:avLst/>
          </a:prstGeom>
          <a:noFill/>
          <a:ln w="127000" cap="flat" cmpd="sng">
            <a:solidFill>
              <a:srgbClr val="D8D8D8">
                <a:alpha val="53725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Gill Sans"/>
              <a:buNone/>
            </a:pPr>
            <a:r>
              <a:rPr lang="pt-BR" sz="3200" b="1"/>
              <a:t>Aula de hoje:</a:t>
            </a:r>
            <a:endParaRPr/>
          </a:p>
        </p:txBody>
      </p:sp>
      <p:sp>
        <p:nvSpPr>
          <p:cNvPr id="132" name="Google Shape;132;p4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  <p:sp>
        <p:nvSpPr>
          <p:cNvPr id="133" name="Google Shape;133;p4"/>
          <p:cNvSpPr txBox="1">
            <a:spLocks noGrp="1"/>
          </p:cNvSpPr>
          <p:nvPr>
            <p:ph type="ftr" idx="11"/>
          </p:nvPr>
        </p:nvSpPr>
        <p:spPr>
          <a:xfrm>
            <a:off x="6444208" y="6362641"/>
            <a:ext cx="252028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Redes de Computadores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 Rogério Diógenes</a:t>
            </a:r>
            <a:endParaRPr/>
          </a:p>
        </p:txBody>
      </p:sp>
      <p:sp>
        <p:nvSpPr>
          <p:cNvPr id="134" name="Google Shape;134;p4"/>
          <p:cNvSpPr txBox="1"/>
          <p:nvPr/>
        </p:nvSpPr>
        <p:spPr>
          <a:xfrm>
            <a:off x="1068482" y="1374730"/>
            <a:ext cx="7545165" cy="4987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marR="0" lvl="0" indent="-28346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lang="pt-BR" sz="2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HTTP</a:t>
            </a:r>
            <a:endParaRPr/>
          </a:p>
          <a:p>
            <a:pPr marL="365760" marR="0" lvl="0" indent="-28346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lang="pt-BR" sz="2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FTP</a:t>
            </a:r>
            <a:endParaRPr sz="20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640080" marR="0" lvl="1" indent="-85344" algn="l" rtl="0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None/>
            </a:pPr>
            <a:endParaRPr sz="24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Gill Sans"/>
              <a:buNone/>
            </a:pPr>
            <a:r>
              <a:rPr lang="pt-BR" sz="3200" b="1"/>
              <a:t>Mensagem de requisição HTTP</a:t>
            </a:r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ftr" idx="11"/>
          </p:nvPr>
        </p:nvSpPr>
        <p:spPr>
          <a:xfrm>
            <a:off x="6444208" y="6362641"/>
            <a:ext cx="252028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Redes de Computadores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 Rogério Diógenes</a:t>
            </a:r>
            <a:endParaRPr/>
          </a:p>
        </p:txBody>
      </p:sp>
      <p:sp>
        <p:nvSpPr>
          <p:cNvPr id="143" name="Google Shape;143;p5"/>
          <p:cNvSpPr txBox="1"/>
          <p:nvPr/>
        </p:nvSpPr>
        <p:spPr>
          <a:xfrm>
            <a:off x="1412844" y="1409509"/>
            <a:ext cx="8291513" cy="1328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marR="0" lvl="0" indent="-28346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⚫"/>
            </a:pPr>
            <a:r>
              <a:rPr lang="pt-BR"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dois tipos de mensagens HTTP: </a:t>
            </a:r>
            <a:r>
              <a:rPr lang="pt-BR" sz="2400" b="0" i="1" u="none" strike="noStrike" cap="none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requisição</a:t>
            </a:r>
            <a:r>
              <a:rPr lang="pt-BR" sz="2400" b="0" i="0" u="none" strike="noStrike" cap="none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lang="pt-BR" sz="2400" b="0" i="1" u="none" strike="noStrike" cap="none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resposta</a:t>
            </a:r>
            <a:endParaRPr sz="2400" b="0" i="1" u="none" strike="noStrike" cap="none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⚫"/>
            </a:pPr>
            <a:r>
              <a:rPr lang="pt-BR" sz="2400" b="0" i="0" u="none" strike="noStrike" cap="none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mensagem de requisição HTTP:</a:t>
            </a:r>
            <a:endParaRPr sz="24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640080" marR="0" lvl="1" indent="-237744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lang="pt-BR"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ASCII (formato de texto legível)</a:t>
            </a:r>
            <a:endParaRPr sz="2800" b="0" i="0" u="none" strike="noStrike" cap="none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4" name="Google Shape;144;p5"/>
          <p:cNvSpPr txBox="1"/>
          <p:nvPr/>
        </p:nvSpPr>
        <p:spPr>
          <a:xfrm>
            <a:off x="3803619" y="3254184"/>
            <a:ext cx="5416868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 /boa-viagem/page.html HTTP/1.1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Host: www.ifce.edu.br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User-agent: Mozilla/4.0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Connection: close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Accept-language:en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(carriage return, line feed extras)</a:t>
            </a:r>
            <a:r>
              <a:rPr lang="pt-B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45" name="Google Shape;145;p5"/>
          <p:cNvSpPr txBox="1"/>
          <p:nvPr/>
        </p:nvSpPr>
        <p:spPr>
          <a:xfrm>
            <a:off x="1031844" y="2912872"/>
            <a:ext cx="2362200" cy="100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linha de requisição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</a:pPr>
            <a:r>
              <a:rPr lang="pt-BR" sz="2000" b="0" i="0" u="none" strike="noStrike" cap="none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(comandos GET,</a:t>
            </a:r>
            <a:br>
              <a:rPr lang="pt-BR" sz="2000" b="0" i="0" u="none" strike="noStrike" cap="none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pt-BR" sz="2000" b="0" i="0" u="none" strike="noStrike" cap="none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POST, HEAD)</a:t>
            </a:r>
            <a:endParaRPr sz="2400" b="0" i="0" u="none" strike="noStrike" cap="none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6" name="Google Shape;146;p5"/>
          <p:cNvCxnSpPr/>
          <p:nvPr/>
        </p:nvCxnSpPr>
        <p:spPr>
          <a:xfrm>
            <a:off x="3357532" y="3225609"/>
            <a:ext cx="484187" cy="155575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7" name="Google Shape;147;p5"/>
          <p:cNvSpPr/>
          <p:nvPr/>
        </p:nvSpPr>
        <p:spPr>
          <a:xfrm>
            <a:off x="3822669" y="3562159"/>
            <a:ext cx="227013" cy="1311275"/>
          </a:xfrm>
          <a:custGeom>
            <a:avLst/>
            <a:gdLst/>
            <a:ahLst/>
            <a:cxnLst/>
            <a:rect l="l" t="t" r="r" b="b"/>
            <a:pathLst>
              <a:path w="150" h="924" extrusionOk="0">
                <a:moveTo>
                  <a:pt x="122" y="6"/>
                </a:moveTo>
                <a:lnTo>
                  <a:pt x="0" y="0"/>
                </a:lnTo>
                <a:lnTo>
                  <a:pt x="0" y="924"/>
                </a:lnTo>
                <a:lnTo>
                  <a:pt x="150" y="918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5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8" name="Google Shape;148;p5"/>
          <p:cNvSpPr txBox="1"/>
          <p:nvPr/>
        </p:nvSpPr>
        <p:spPr>
          <a:xfrm>
            <a:off x="2484407" y="4065397"/>
            <a:ext cx="1344612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</a:pPr>
            <a:r>
              <a:rPr lang="pt-BR" sz="2000" b="0" u="none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linhas de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</a:pPr>
            <a:r>
              <a:rPr lang="pt-BR" sz="2000" b="0" u="none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cabeçalho</a:t>
            </a:r>
            <a:endParaRPr sz="2400" b="0" u="none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9" name="Google Shape;149;p5"/>
          <p:cNvCxnSpPr/>
          <p:nvPr/>
        </p:nvCxnSpPr>
        <p:spPr>
          <a:xfrm rot="10800000" flipH="1">
            <a:off x="3176557" y="5405247"/>
            <a:ext cx="676275" cy="188912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0" name="Google Shape;150;p5"/>
          <p:cNvSpPr txBox="1"/>
          <p:nvPr/>
        </p:nvSpPr>
        <p:spPr>
          <a:xfrm>
            <a:off x="1339819" y="5017897"/>
            <a:ext cx="2155825" cy="1311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</a:pPr>
            <a:r>
              <a:rPr lang="pt-BR" sz="2000" b="0" u="none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carriage return,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</a:pPr>
            <a:r>
              <a:rPr lang="pt-BR" sz="2000" b="0" u="none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line feed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</a:pPr>
            <a:r>
              <a:rPr lang="pt-BR" sz="2000" b="0" u="sng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indica final</a:t>
            </a:r>
            <a:br>
              <a:rPr lang="pt-BR" sz="2000" b="0" u="sng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pt-BR" sz="2000" b="0" u="sng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da mensagem</a:t>
            </a:r>
            <a:endParaRPr sz="2400" b="0" u="sng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"/>
          <p:cNvSpPr txBox="1"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Gill Sans"/>
              <a:buNone/>
            </a:pPr>
            <a:r>
              <a:rPr lang="pt-BR" sz="3200" b="1"/>
              <a:t>Mensagem de requisição: formato geral</a:t>
            </a:r>
            <a:endParaRPr/>
          </a:p>
        </p:txBody>
      </p:sp>
      <p:sp>
        <p:nvSpPr>
          <p:cNvPr id="157" name="Google Shape;157;p6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  <p:sp>
        <p:nvSpPr>
          <p:cNvPr id="158" name="Google Shape;158;p6"/>
          <p:cNvSpPr txBox="1">
            <a:spLocks noGrp="1"/>
          </p:cNvSpPr>
          <p:nvPr>
            <p:ph type="ftr" idx="11"/>
          </p:nvPr>
        </p:nvSpPr>
        <p:spPr>
          <a:xfrm>
            <a:off x="6444208" y="6362641"/>
            <a:ext cx="252028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Redes de Computadores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 Rogério Diógenes</a:t>
            </a:r>
            <a:endParaRPr/>
          </a:p>
        </p:txBody>
      </p:sp>
      <p:pic>
        <p:nvPicPr>
          <p:cNvPr id="159" name="Google Shape;15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1975" y="2060848"/>
            <a:ext cx="6334125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"/>
          <p:cNvSpPr txBox="1"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Gill Sans"/>
              <a:buNone/>
            </a:pPr>
            <a:r>
              <a:rPr lang="pt-BR" sz="3200" b="1"/>
              <a:t>Tipos de método</a:t>
            </a:r>
            <a:endParaRPr/>
          </a:p>
        </p:txBody>
      </p:sp>
      <p:sp>
        <p:nvSpPr>
          <p:cNvPr id="166" name="Google Shape;166;p7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  <p:sp>
        <p:nvSpPr>
          <p:cNvPr id="167" name="Google Shape;167;p7"/>
          <p:cNvSpPr txBox="1">
            <a:spLocks noGrp="1"/>
          </p:cNvSpPr>
          <p:nvPr>
            <p:ph type="ftr" idx="11"/>
          </p:nvPr>
        </p:nvSpPr>
        <p:spPr>
          <a:xfrm>
            <a:off x="6444208" y="6362641"/>
            <a:ext cx="252028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Redes de Computadores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 Rogério Diógenes</a:t>
            </a:r>
            <a:endParaRPr/>
          </a:p>
        </p:txBody>
      </p:sp>
      <p:sp>
        <p:nvSpPr>
          <p:cNvPr id="168" name="Google Shape;168;p7"/>
          <p:cNvSpPr txBox="1"/>
          <p:nvPr/>
        </p:nvSpPr>
        <p:spPr>
          <a:xfrm>
            <a:off x="1042594" y="1479505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marR="0" lvl="0" indent="-28346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r>
              <a:rPr lang="pt-BR" sz="2400" u="sng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HTTP/1.0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⚫"/>
            </a:pPr>
            <a:r>
              <a:rPr lang="pt-BR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GET</a:t>
            </a:r>
            <a:endParaRPr/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⚫"/>
            </a:pPr>
            <a:r>
              <a:rPr lang="pt-BR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POST</a:t>
            </a:r>
            <a:endParaRPr/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⚫"/>
            </a:pPr>
            <a:r>
              <a:rPr lang="pt-BR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HEAD</a:t>
            </a:r>
            <a:endParaRPr/>
          </a:p>
          <a:p>
            <a:pPr marL="640080" marR="0" lvl="1" indent="-237744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lang="pt-BR"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pede ao servidor para deixar objeto requisitado fora da resposta</a:t>
            </a:r>
            <a:endParaRPr/>
          </a:p>
        </p:txBody>
      </p:sp>
      <p:sp>
        <p:nvSpPr>
          <p:cNvPr id="169" name="Google Shape;169;p7"/>
          <p:cNvSpPr txBox="1"/>
          <p:nvPr/>
        </p:nvSpPr>
        <p:spPr>
          <a:xfrm>
            <a:off x="5004994" y="1479505"/>
            <a:ext cx="4183063" cy="397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marR="0" lvl="0" indent="-28346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r>
              <a:rPr lang="pt-BR" sz="2400" u="sng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HTTP/1.1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⚫"/>
            </a:pPr>
            <a:r>
              <a:rPr lang="pt-BR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GET, POST, HEAD</a:t>
            </a:r>
            <a:endParaRPr/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⚫"/>
            </a:pPr>
            <a:r>
              <a:rPr lang="pt-BR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PUT</a:t>
            </a:r>
            <a:endParaRPr/>
          </a:p>
          <a:p>
            <a:pPr marL="640080" marR="0" lvl="1" indent="-237744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lang="pt-BR"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envia arquivo no corpo da entidade ao caminho especificado no campo de URL</a:t>
            </a:r>
            <a:endParaRPr/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⚫"/>
            </a:pPr>
            <a:r>
              <a:rPr lang="pt-BR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DELETE</a:t>
            </a:r>
            <a:endParaRPr/>
          </a:p>
          <a:p>
            <a:pPr marL="640080" marR="0" lvl="1" indent="-237744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lang="pt-BR"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exclui arquivo especificado no campo de URL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"/>
          <p:cNvSpPr txBox="1"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Gill Sans"/>
              <a:buNone/>
            </a:pPr>
            <a:r>
              <a:rPr lang="pt-BR" sz="3200" b="1"/>
              <a:t>Upload de entrada do formulário</a:t>
            </a:r>
            <a:endParaRPr/>
          </a:p>
        </p:txBody>
      </p:sp>
      <p:sp>
        <p:nvSpPr>
          <p:cNvPr id="176" name="Google Shape;176;p8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  <p:sp>
        <p:nvSpPr>
          <p:cNvPr id="177" name="Google Shape;177;p8"/>
          <p:cNvSpPr txBox="1">
            <a:spLocks noGrp="1"/>
          </p:cNvSpPr>
          <p:nvPr>
            <p:ph type="ftr" idx="11"/>
          </p:nvPr>
        </p:nvSpPr>
        <p:spPr>
          <a:xfrm>
            <a:off x="6444208" y="6362641"/>
            <a:ext cx="252028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Redes de Computadores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 Rogério Diógenes</a:t>
            </a:r>
            <a:endParaRPr/>
          </a:p>
        </p:txBody>
      </p:sp>
      <p:sp>
        <p:nvSpPr>
          <p:cNvPr id="178" name="Google Shape;178;p8"/>
          <p:cNvSpPr txBox="1"/>
          <p:nvPr/>
        </p:nvSpPr>
        <p:spPr>
          <a:xfrm>
            <a:off x="4704861" y="2657505"/>
            <a:ext cx="3810000" cy="220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marR="0" lvl="0" indent="-28346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r>
              <a:rPr lang="pt-BR" sz="2400" u="sng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método do URL:</a:t>
            </a:r>
            <a:endParaRPr/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⚫"/>
            </a:pPr>
            <a:r>
              <a:rPr lang="pt-BR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usa o método GET</a:t>
            </a:r>
            <a:endParaRPr/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⚫"/>
            </a:pPr>
            <a:r>
              <a:rPr lang="pt-BR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entrada é enviada no campo de URL da linha de requisição:</a:t>
            </a:r>
            <a:endParaRPr/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9" name="Google Shape;179;p8"/>
          <p:cNvSpPr txBox="1"/>
          <p:nvPr/>
        </p:nvSpPr>
        <p:spPr>
          <a:xfrm>
            <a:off x="2649049" y="5086380"/>
            <a:ext cx="643255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www.umsite.com/buscaanimal?macacos&amp;banana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0" name="Google Shape;180;p8"/>
          <p:cNvSpPr txBox="1"/>
          <p:nvPr/>
        </p:nvSpPr>
        <p:spPr>
          <a:xfrm>
            <a:off x="1068963" y="1507666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marR="0" lvl="0" indent="-28346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r>
              <a:rPr lang="pt-BR" sz="2400" u="sng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método POST: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⚫"/>
            </a:pPr>
            <a:r>
              <a:rPr lang="pt-BR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página Web geralmente inclui entrada do formulário</a:t>
            </a:r>
            <a:endParaRPr/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⚫"/>
            </a:pPr>
            <a:r>
              <a:rPr lang="pt-BR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entrada é enviada ao servidor no corpo da entidade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"/>
          <p:cNvSpPr txBox="1"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Gill Sans"/>
              <a:buNone/>
            </a:pPr>
            <a:r>
              <a:rPr lang="pt-BR" sz="3200" b="1"/>
              <a:t>Mensagem de resposta HTTP</a:t>
            </a:r>
            <a:endParaRPr/>
          </a:p>
        </p:txBody>
      </p:sp>
      <p:sp>
        <p:nvSpPr>
          <p:cNvPr id="187" name="Google Shape;187;p9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  <p:sp>
        <p:nvSpPr>
          <p:cNvPr id="188" name="Google Shape;188;p9"/>
          <p:cNvSpPr txBox="1">
            <a:spLocks noGrp="1"/>
          </p:cNvSpPr>
          <p:nvPr>
            <p:ph type="ftr" idx="11"/>
          </p:nvPr>
        </p:nvSpPr>
        <p:spPr>
          <a:xfrm>
            <a:off x="6444208" y="6362641"/>
            <a:ext cx="252028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Redes de Computadores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 Rogério Diógenes</a:t>
            </a:r>
            <a:endParaRPr/>
          </a:p>
        </p:txBody>
      </p:sp>
      <p:sp>
        <p:nvSpPr>
          <p:cNvPr id="189" name="Google Shape;189;p9"/>
          <p:cNvSpPr txBox="1"/>
          <p:nvPr/>
        </p:nvSpPr>
        <p:spPr>
          <a:xfrm>
            <a:off x="3546198" y="2204864"/>
            <a:ext cx="5822950" cy="283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HTTP/1.1 200 OK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Connection close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Date: Thu, 06 Aug 1998 12:00:15 GMT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Server: Apache/1.3.0 (Unix)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Last-Modified: Mon, 22 Jun 1998 …...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Content-Length: 6821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Content-Type: text/html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000" b="1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dados dados dados dados dados</a:t>
            </a:r>
            <a:r>
              <a:rPr lang="pt-BR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... </a:t>
            </a:r>
            <a:endParaRPr/>
          </a:p>
        </p:txBody>
      </p:sp>
      <p:sp>
        <p:nvSpPr>
          <p:cNvPr id="190" name="Google Shape;190;p9"/>
          <p:cNvSpPr txBox="1"/>
          <p:nvPr/>
        </p:nvSpPr>
        <p:spPr>
          <a:xfrm>
            <a:off x="983973" y="1625427"/>
            <a:ext cx="2173288" cy="1311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</a:pPr>
            <a:r>
              <a:rPr lang="pt-BR" sz="2000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linha de status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</a:pPr>
            <a:r>
              <a:rPr lang="pt-BR" sz="2000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(protocolo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</a:pPr>
            <a:r>
              <a:rPr lang="pt-BR" sz="2000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código de estado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</a:pPr>
            <a:r>
              <a:rPr lang="pt-BR" sz="2000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frase de estado)</a:t>
            </a:r>
            <a:endParaRPr sz="24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1" name="Google Shape;191;p9"/>
          <p:cNvCxnSpPr/>
          <p:nvPr/>
        </p:nvCxnSpPr>
        <p:spPr>
          <a:xfrm>
            <a:off x="2660373" y="2131839"/>
            <a:ext cx="923925" cy="257175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2" name="Google Shape;192;p9"/>
          <p:cNvSpPr/>
          <p:nvPr/>
        </p:nvSpPr>
        <p:spPr>
          <a:xfrm>
            <a:off x="3460473" y="2566814"/>
            <a:ext cx="257175" cy="1858963"/>
          </a:xfrm>
          <a:custGeom>
            <a:avLst/>
            <a:gdLst/>
            <a:ahLst/>
            <a:cxnLst/>
            <a:rect l="l" t="t" r="r" b="b"/>
            <a:pathLst>
              <a:path w="162" h="1428" extrusionOk="0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3" name="Google Shape;193;p9"/>
          <p:cNvSpPr txBox="1"/>
          <p:nvPr/>
        </p:nvSpPr>
        <p:spPr>
          <a:xfrm>
            <a:off x="2036486" y="3235152"/>
            <a:ext cx="1344612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</a:pPr>
            <a:r>
              <a:rPr lang="pt-BR" sz="2000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linhas de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</a:pPr>
            <a:r>
              <a:rPr lang="pt-BR" sz="2000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cabeçalho</a:t>
            </a:r>
            <a:endParaRPr sz="24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4" name="Google Shape;194;p9"/>
          <p:cNvCxnSpPr/>
          <p:nvPr/>
        </p:nvCxnSpPr>
        <p:spPr>
          <a:xfrm rot="10800000" flipH="1">
            <a:off x="2555598" y="4598814"/>
            <a:ext cx="923925" cy="257175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5" name="Google Shape;195;p9"/>
          <p:cNvSpPr txBox="1"/>
          <p:nvPr/>
        </p:nvSpPr>
        <p:spPr>
          <a:xfrm>
            <a:off x="988736" y="4578177"/>
            <a:ext cx="1836737" cy="100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</a:pPr>
            <a:r>
              <a:rPr lang="pt-BR" sz="2000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dados, p. e.,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</a:pPr>
            <a:r>
              <a:rPr lang="pt-BR" sz="2000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arquivo HTML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None/>
            </a:pPr>
            <a:r>
              <a:rPr lang="pt-BR" sz="2000">
                <a:solidFill>
                  <a:schemeClr val="accent5"/>
                </a:solidFill>
                <a:latin typeface="Comic Sans MS"/>
                <a:ea typeface="Comic Sans MS"/>
                <a:cs typeface="Comic Sans MS"/>
                <a:sym typeface="Comic Sans MS"/>
              </a:rPr>
              <a:t>requisitado</a:t>
            </a:r>
            <a:endParaRPr sz="24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lstício">
  <a:themeElements>
    <a:clrScheme name="Personalizada 3">
      <a:dk1>
        <a:srgbClr val="000000"/>
      </a:dk1>
      <a:lt1>
        <a:srgbClr val="FFFFFF"/>
      </a:lt1>
      <a:dk2>
        <a:srgbClr val="4F271C"/>
      </a:dk2>
      <a:lt2>
        <a:srgbClr val="92D050"/>
      </a:lt2>
      <a:accent1>
        <a:srgbClr val="000000"/>
      </a:accent1>
      <a:accent2>
        <a:srgbClr val="FEB80A"/>
      </a:accent2>
      <a:accent3>
        <a:srgbClr val="C00000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(4:3)</PresentationFormat>
  <Slides>30</Slides>
  <Notes>30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1" baseType="lpstr">
      <vt:lpstr>Solstício</vt:lpstr>
      <vt:lpstr>Camada de Aplicação</vt:lpstr>
      <vt:lpstr>Aula passada:</vt:lpstr>
      <vt:lpstr>Aula passada:</vt:lpstr>
      <vt:lpstr>Aula de hoje:</vt:lpstr>
      <vt:lpstr>Mensagem de requisição HTTP</vt:lpstr>
      <vt:lpstr>Mensagem de requisição: formato geral</vt:lpstr>
      <vt:lpstr>Tipos de método</vt:lpstr>
      <vt:lpstr>Upload de entrada do formulário</vt:lpstr>
      <vt:lpstr>Mensagem de resposta HTTP</vt:lpstr>
      <vt:lpstr>Código de estado da resposta HTTP</vt:lpstr>
      <vt:lpstr>PRATICAR MENSAGEM DE RESPOSTA</vt:lpstr>
      <vt:lpstr>Estado usuário-servidor: cookies</vt:lpstr>
      <vt:lpstr>Cookies</vt:lpstr>
      <vt:lpstr>Cookies</vt:lpstr>
      <vt:lpstr>Caches Web (servidor proxy)</vt:lpstr>
      <vt:lpstr>Mais sobre caching Web</vt:lpstr>
      <vt:lpstr>Exemplo de caching</vt:lpstr>
      <vt:lpstr>Exemplo de caching</vt:lpstr>
      <vt:lpstr>Exemplo de caching</vt:lpstr>
      <vt:lpstr>GET condicional</vt:lpstr>
      <vt:lpstr>GET condicional</vt:lpstr>
      <vt:lpstr>GET condicional</vt:lpstr>
      <vt:lpstr>FTP – File Transfer Protocol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Camada de Aplicação</dc:title>
  <cp:lastModifiedBy>carlabeatrizdasilva2203@gmail.com</cp:lastModifiedBy>
  <cp:revision>1</cp:revision>
  <dcterms:modified xsi:type="dcterms:W3CDTF">2022-08-31T03:40:20Z</dcterms:modified>
</cp:coreProperties>
</file>