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3"/>
  </p:notesMasterIdLst>
  <p:sldIdLst>
    <p:sldId id="256" r:id="rId2"/>
    <p:sldId id="576" r:id="rId3"/>
    <p:sldId id="577" r:id="rId4"/>
    <p:sldId id="578" r:id="rId5"/>
    <p:sldId id="525" r:id="rId6"/>
    <p:sldId id="564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65" r:id="rId15"/>
    <p:sldId id="586" r:id="rId16"/>
    <p:sldId id="587" r:id="rId17"/>
    <p:sldId id="589" r:id="rId18"/>
    <p:sldId id="588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601" r:id="rId31"/>
    <p:sldId id="427" r:id="rId32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570" autoAdjust="0"/>
  </p:normalViewPr>
  <p:slideViewPr>
    <p:cSldViewPr>
      <p:cViewPr varScale="1">
        <p:scale>
          <a:sx n="114" d="100"/>
          <a:sy n="114" d="100"/>
        </p:scale>
        <p:origin x="8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viewProps" Target="view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43BF584-208D-4BE2-8FC5-6F6B98B2BF77}" type="datetimeFigureOut">
              <a:rPr lang="pt-BR" smtClean="0"/>
              <a:pPr/>
              <a:t>31/08/2022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4705466-0F55-4C59-8DF6-43907003D18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69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0778-B033-48E0-AEE9-0B94F8DD189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098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4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42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07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211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80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510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67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714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37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94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340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386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33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77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479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5632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245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407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097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92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874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714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79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27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373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11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3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601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04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ED3E-D274-467A-BF4F-FEA4A6FF3ACE}" type="datetime1">
              <a:rPr lang="pt-BR" smtClean="0"/>
              <a:pPr/>
              <a:t>31/08/2022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294-2CDE-4C78-85A9-B498FE63AB24}" type="datetime1">
              <a:rPr lang="pt-BR" smtClean="0"/>
              <a:pPr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F6C5-EE49-4959-85DD-4565C7918FC0}" type="datetime1">
              <a:rPr lang="pt-BR" smtClean="0"/>
              <a:pPr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381D-D0F6-4A45-8A70-B11FCB0F25AD}" type="datetime1">
              <a:rPr lang="pt-BR" smtClean="0"/>
              <a:pPr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38B4-2F48-4FE8-A4E9-3D7930C20812}" type="datetime1">
              <a:rPr lang="pt-BR" smtClean="0"/>
              <a:pPr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46F3-8B4C-4CA4-97AA-46BE15A8266C}" type="datetime1">
              <a:rPr lang="pt-BR" smtClean="0"/>
              <a:pPr/>
              <a:t>31/08/2022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A093-300B-4154-B8EF-1BD1BA49B3DD}" type="datetime1">
              <a:rPr lang="pt-BR" smtClean="0"/>
              <a:pPr/>
              <a:t>31/08/2022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3783-2175-462F-AA7F-D32D1D6EE906}" type="datetime1">
              <a:rPr lang="pt-BR" smtClean="0"/>
              <a:pPr/>
              <a:t>31/08/2022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0D20-F392-419B-A982-8E4AD9016219}" type="datetime1">
              <a:rPr lang="pt-BR" smtClean="0"/>
              <a:pPr/>
              <a:t>31/08/2022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222C-A2D2-48FB-B16D-5BC816BAF2AE}" type="datetime1">
              <a:rPr lang="pt-BR" smtClean="0"/>
              <a:pPr/>
              <a:t>31/08/2022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1AB-0D7F-4669-80A6-D8C0E239963A}" type="datetime1">
              <a:rPr lang="pt-BR" smtClean="0"/>
              <a:pPr/>
              <a:t>31/08/2022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DF996A6-D6C0-4A2C-A0BB-828BC52E5E45}" type="datetime1">
              <a:rPr lang="pt-BR" smtClean="0"/>
              <a:pPr/>
              <a:t>31/08/2022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microsoft.com/office/2007/relationships/hdphoto" Target="../media/hdphoto1.wdp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notesSlide" Target="../notesSlides/notesSlide15.xml" /><Relationship Id="rId7" Type="http://schemas.openxmlformats.org/officeDocument/2006/relationships/image" Target="../media/image5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6" Type="http://schemas.openxmlformats.org/officeDocument/2006/relationships/oleObject" Target="../embeddings/oleObject10.bin" /><Relationship Id="rId5" Type="http://schemas.openxmlformats.org/officeDocument/2006/relationships/image" Target="../media/image4.wmf" /><Relationship Id="rId4" Type="http://schemas.openxmlformats.org/officeDocument/2006/relationships/oleObject" Target="../embeddings/oleObject9.bin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" TargetMode="External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 /><Relationship Id="rId7" Type="http://schemas.openxmlformats.org/officeDocument/2006/relationships/hyperlink" Target="http://www.bvtech.com.br/" TargetMode="Externa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oleObject" Target="../embeddings/oleObject12.bin" /><Relationship Id="rId5" Type="http://schemas.openxmlformats.org/officeDocument/2006/relationships/image" Target="../media/image4.wmf" /><Relationship Id="rId4" Type="http://schemas.openxmlformats.org/officeDocument/2006/relationships/oleObject" Target="../embeddings/oleObject11.bin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6" Type="http://schemas.openxmlformats.org/officeDocument/2006/relationships/oleObject" Target="../embeddings/oleObject14.bin" /><Relationship Id="rId5" Type="http://schemas.openxmlformats.org/officeDocument/2006/relationships/image" Target="../media/image4.wmf" /><Relationship Id="rId4" Type="http://schemas.openxmlformats.org/officeDocument/2006/relationships/oleObject" Target="../embeddings/oleObject13.bin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Relationship Id="rId4" Type="http://schemas.microsoft.com/office/2007/relationships/hdphoto" Target="../media/hdphoto2.wdp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 /><Relationship Id="rId3" Type="http://schemas.openxmlformats.org/officeDocument/2006/relationships/notesSlide" Target="../notesSlides/notesSlide6.xml" /><Relationship Id="rId7" Type="http://schemas.openxmlformats.org/officeDocument/2006/relationships/oleObject" Target="../embeddings/oleObject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oleObject" Target="../embeddings/oleObject2.bin" /><Relationship Id="rId5" Type="http://schemas.openxmlformats.org/officeDocument/2006/relationships/image" Target="../media/image4.wmf" /><Relationship Id="rId10" Type="http://schemas.openxmlformats.org/officeDocument/2006/relationships/oleObject" Target="../embeddings/oleObject6.bin" /><Relationship Id="rId4" Type="http://schemas.openxmlformats.org/officeDocument/2006/relationships/oleObject" Target="../embeddings/oleObject1.bin" /><Relationship Id="rId9" Type="http://schemas.openxmlformats.org/officeDocument/2006/relationships/oleObject" Target="../embeddings/oleObject5.bin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 /><Relationship Id="rId3" Type="http://schemas.openxmlformats.org/officeDocument/2006/relationships/notesSlide" Target="../notesSlides/notesSlide8.xml" /><Relationship Id="rId7" Type="http://schemas.openxmlformats.org/officeDocument/2006/relationships/image" Target="../media/image6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5.png" /><Relationship Id="rId5" Type="http://schemas.openxmlformats.org/officeDocument/2006/relationships/image" Target="../media/image4.wmf" /><Relationship Id="rId4" Type="http://schemas.openxmlformats.org/officeDocument/2006/relationships/oleObject" Target="../embeddings/oleObject7.bin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 /><Relationship Id="rId3" Type="http://schemas.openxmlformats.org/officeDocument/2006/relationships/notesSlide" Target="../notesSlides/notesSlide9.xml" /><Relationship Id="rId7" Type="http://schemas.openxmlformats.org/officeDocument/2006/relationships/image" Target="../media/image6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5.png" /><Relationship Id="rId5" Type="http://schemas.openxmlformats.org/officeDocument/2006/relationships/image" Target="../media/image4.wmf" /><Relationship Id="rId4" Type="http://schemas.openxmlformats.org/officeDocument/2006/relationships/oleObject" Target="../embeddings/oleObject7.bin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9632" y="2780928"/>
            <a:ext cx="7632848" cy="1296144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/>
              <a:t>Camada de Aplicação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4509120"/>
            <a:ext cx="7814102" cy="21722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t-BR" sz="2300" dirty="0">
                <a:solidFill>
                  <a:schemeClr val="accent2">
                    <a:lumMod val="75000"/>
                  </a:schemeClr>
                </a:solidFill>
              </a:rPr>
              <a:t>Instituto Federal de Educação, Ciência e Tecnologia do Ceará</a:t>
            </a:r>
          </a:p>
          <a:p>
            <a:r>
              <a:rPr lang="pt-BR" sz="2300" b="1" dirty="0"/>
              <a:t>Disciplina</a:t>
            </a:r>
            <a:r>
              <a:rPr lang="pt-BR" sz="2300" dirty="0"/>
              <a:t>:  Redes de Computadores</a:t>
            </a:r>
          </a:p>
          <a:p>
            <a:r>
              <a:rPr lang="pt-BR" sz="2300" b="1" dirty="0"/>
              <a:t>Semestre</a:t>
            </a:r>
            <a:r>
              <a:rPr lang="pt-BR" sz="2300" dirty="0"/>
              <a:t>: 2018.1</a:t>
            </a:r>
          </a:p>
          <a:p>
            <a:r>
              <a:rPr lang="pt-BR" sz="2300" b="1" dirty="0"/>
              <a:t>Professor</a:t>
            </a:r>
            <a:r>
              <a:rPr lang="pt-BR" sz="2300" dirty="0"/>
              <a:t>:  Rogério Diógenes</a:t>
            </a:r>
          </a:p>
          <a:p>
            <a:r>
              <a:rPr lang="pt-BR" sz="2300" b="1"/>
              <a:t>Campus</a:t>
            </a:r>
            <a:r>
              <a:rPr lang="pt-BR" sz="2300"/>
              <a:t>: Boa Viagem</a:t>
            </a:r>
            <a:endParaRPr lang="pt-BR" sz="2300" dirty="0"/>
          </a:p>
        </p:txBody>
      </p:sp>
      <p:pic>
        <p:nvPicPr>
          <p:cNvPr id="1026" name="Picture 2" descr="http://4.bp.blogspot.com/-1I4lrqARDLU/TbWN0m-IAbI/AAAAAAAAACI/bJKj_raKDTM/s1600/IFC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4276"/>
            <a:ext cx="5508104" cy="230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Cenário: Alice envia mensagem a Bob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70658" name="Picture 2" descr="Resultado de imagem para smtp">
            <a:extLst>
              <a:ext uri="{FF2B5EF4-FFF2-40B4-BE49-F238E27FC236}">
                <a16:creationId xmlns:a16="http://schemas.microsoft.com/office/drawing/2014/main" id="{1345DD69-9DDE-4B8C-AE22-8C134587886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63799"/>
            <a:ext cx="5072662" cy="524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99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Exemplo de interação SMTP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3EE32B7-CE24-4B94-976B-B29FCF1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1358751"/>
            <a:ext cx="88709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noProof="1">
                <a:latin typeface="Courier New" panose="02070309020205020404" pitchFamily="49" charset="0"/>
              </a:rPr>
              <a:t>     S: 220 hamburger.edu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noProof="1">
                <a:latin typeface="Courier New" panose="02070309020205020404" pitchFamily="49" charset="0"/>
              </a:rPr>
              <a:t>     C: HELO crepes.fr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noProof="1">
                <a:latin typeface="Courier New" panose="02070309020205020404" pitchFamily="49" charset="0"/>
              </a:rPr>
              <a:t>     S: 250  Hello crepes.fr, pleased to meet you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noProof="1">
                <a:latin typeface="Courier New" panose="02070309020205020404" pitchFamily="49" charset="0"/>
              </a:rPr>
              <a:t>     C: MAIL FROM: &lt;alice@crepes.fr&gt;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noProof="1">
                <a:latin typeface="Courier New" panose="02070309020205020404" pitchFamily="49" charset="0"/>
              </a:rPr>
              <a:t>     S: 250 alice@crepes.fr... Sender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noProof="1">
                <a:latin typeface="Courier New" panose="02070309020205020404" pitchFamily="49" charset="0"/>
              </a:rPr>
              <a:t>     C: RCPT TO: &lt;bob@hamburger.edu&gt;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noProof="1">
                <a:latin typeface="Courier New" panose="02070309020205020404" pitchFamily="49" charset="0"/>
              </a:rPr>
              <a:t>     S: 250 bob@hamburger.edu ... Recipient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noProof="1">
                <a:latin typeface="Courier New" panose="02070309020205020404" pitchFamily="49" charset="0"/>
              </a:rPr>
              <a:t>     C: 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noProof="1">
                <a:latin typeface="Courier New" panose="02070309020205020404" pitchFamily="49" charset="0"/>
              </a:rPr>
              <a:t>     S: 354 Enter mail, end with "." on a line by itself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noProof="1">
                <a:latin typeface="Courier New" panose="02070309020205020404" pitchFamily="49" charset="0"/>
              </a:rPr>
              <a:t>     C: </a:t>
            </a:r>
            <a:r>
              <a:rPr lang="pt-BR" altLang="pt-BR" sz="2000" b="1" dirty="0">
                <a:latin typeface="Courier New" panose="02070309020205020404" pitchFamily="49" charset="0"/>
              </a:rPr>
              <a:t>Você gosta de</a:t>
            </a:r>
            <a:r>
              <a:rPr lang="pt-BR" altLang="pt-BR" sz="2000" b="1" noProof="1">
                <a:latin typeface="Courier New" panose="02070309020205020404" pitchFamily="49" charset="0"/>
              </a:rPr>
              <a:t> ketchup?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noProof="1">
                <a:latin typeface="Courier New" panose="02070309020205020404" pitchFamily="49" charset="0"/>
              </a:rPr>
              <a:t>     C: </a:t>
            </a:r>
            <a:r>
              <a:rPr lang="pt-BR" altLang="pt-BR" sz="2000" b="1" dirty="0">
                <a:latin typeface="Courier New" panose="02070309020205020404" pitchFamily="49" charset="0"/>
              </a:rPr>
              <a:t>Que tal picles</a:t>
            </a:r>
            <a:r>
              <a:rPr lang="pt-BR" altLang="pt-BR" sz="2000" b="1" noProof="1">
                <a:latin typeface="Courier New" panose="02070309020205020404" pitchFamily="49" charset="0"/>
              </a:rPr>
              <a:t>?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noProof="1">
                <a:latin typeface="Courier New" panose="02070309020205020404" pitchFamily="49" charset="0"/>
              </a:rPr>
              <a:t>     C: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noProof="1">
                <a:latin typeface="Courier New" panose="02070309020205020404" pitchFamily="49" charset="0"/>
              </a:rPr>
              <a:t>     S: 250 Message accepted for delivery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noProof="1">
                <a:latin typeface="Courier New" panose="02070309020205020404" pitchFamily="49" charset="0"/>
              </a:rPr>
              <a:t>     C: QUIT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noProof="1">
                <a:latin typeface="Courier New" panose="02070309020205020404" pitchFamily="49" charset="0"/>
              </a:rPr>
              <a:t>     S: 221 hamburger.edu closing connection</a:t>
            </a:r>
            <a:endParaRPr lang="pt-BR" altLang="pt-BR" sz="2000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9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Ainda sobre SMTP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B66152E-A635-4F86-B87B-996D3B12165A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1387351"/>
            <a:ext cx="3810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altLang="pt-BR" sz="2400" dirty="0"/>
              <a:t>SMTP usa conexões </a:t>
            </a:r>
            <a:r>
              <a:rPr lang="pt-BR" altLang="pt-BR" sz="2400" b="1" u="sng" dirty="0"/>
              <a:t>persistentes</a:t>
            </a:r>
          </a:p>
          <a:p>
            <a:r>
              <a:rPr lang="pt-BR" altLang="pt-BR" sz="2400" dirty="0"/>
              <a:t>SMTP requer que a mensagem (cabeçalho e corpo) esteja em </a:t>
            </a:r>
            <a:r>
              <a:rPr lang="pt-BR" altLang="pt-BR" sz="2400" b="1" u="sng" dirty="0"/>
              <a:t>ASCII de 7 bits</a:t>
            </a:r>
          </a:p>
          <a:p>
            <a:r>
              <a:rPr lang="pt-BR" altLang="pt-BR" sz="2400" dirty="0"/>
              <a:t>servidor SMTP usa </a:t>
            </a:r>
            <a:r>
              <a:rPr lang="pt-BR" altLang="pt-BR" sz="2400" dirty="0">
                <a:latin typeface="Courier New" panose="02070309020205020404" pitchFamily="49" charset="0"/>
              </a:rPr>
              <a:t>CRLF.CRLF</a:t>
            </a:r>
            <a:r>
              <a:rPr lang="pt-BR" altLang="pt-BR" sz="2400" dirty="0"/>
              <a:t> para determinar fim da mensagem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F704FB3-0D21-4DEA-B5C8-D8CEC392F202}"/>
              </a:ext>
            </a:extLst>
          </p:cNvPr>
          <p:cNvSpPr/>
          <p:nvPr/>
        </p:nvSpPr>
        <p:spPr>
          <a:xfrm>
            <a:off x="5006008" y="1330260"/>
            <a:ext cx="3810000" cy="3706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1) Posso usar HTTP para enviar e receber </a:t>
            </a:r>
            <a:r>
              <a:rPr lang="pt-BR" sz="2400" b="1" dirty="0" err="1"/>
              <a:t>email</a:t>
            </a:r>
            <a:r>
              <a:rPr lang="pt-BR" sz="2400" b="1" dirty="0"/>
              <a:t>?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2) HTTP pode ser utilizado para que os servidores de </a:t>
            </a:r>
            <a:r>
              <a:rPr lang="pt-BR" sz="2400" b="1" dirty="0" err="1"/>
              <a:t>email</a:t>
            </a:r>
            <a:r>
              <a:rPr lang="pt-BR" sz="2400" b="1" dirty="0"/>
              <a:t> troquem mensagem?</a:t>
            </a:r>
          </a:p>
        </p:txBody>
      </p:sp>
    </p:spTree>
    <p:extLst>
      <p:ext uri="{BB962C8B-B14F-4D97-AF65-F5344CB8AC3E}">
        <p14:creationId xmlns:p14="http://schemas.microsoft.com/office/powerpoint/2010/main" val="66294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Ainda sobre SMTP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60BA539-C6E7-4184-B6D9-DB873FC2DFB7}"/>
              </a:ext>
            </a:extLst>
          </p:cNvPr>
          <p:cNvSpPr txBox="1">
            <a:spLocks noChangeArrowheads="1"/>
          </p:cNvSpPr>
          <p:nvPr/>
        </p:nvSpPr>
        <p:spPr>
          <a:xfrm>
            <a:off x="1141313" y="1052736"/>
            <a:ext cx="7755450" cy="2557969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ZapfDingbats" pitchFamily="82" charset="2"/>
              <a:buNone/>
            </a:pPr>
            <a:r>
              <a:rPr lang="pt-BR" altLang="pt-BR" sz="2400" dirty="0">
                <a:solidFill>
                  <a:srgbClr val="FF0000"/>
                </a:solidFill>
              </a:rPr>
              <a:t>Comparação com HTTP:</a:t>
            </a:r>
          </a:p>
          <a:p>
            <a:pPr>
              <a:spcBef>
                <a:spcPct val="50000"/>
              </a:spcBef>
            </a:pPr>
            <a:r>
              <a:rPr lang="pt-BR" altLang="pt-BR" sz="2000" dirty="0"/>
              <a:t>HTTP: </a:t>
            </a:r>
            <a:r>
              <a:rPr lang="pt-BR" altLang="pt-BR" sz="2000" u="sng" dirty="0"/>
              <a:t>puxa</a:t>
            </a:r>
          </a:p>
          <a:p>
            <a:pPr>
              <a:spcAft>
                <a:spcPct val="50000"/>
              </a:spcAft>
            </a:pPr>
            <a:r>
              <a:rPr lang="pt-BR" altLang="pt-BR" sz="2000" dirty="0"/>
              <a:t>SMTP: </a:t>
            </a:r>
            <a:r>
              <a:rPr lang="pt-BR" altLang="pt-BR" sz="2000" u="sng" dirty="0"/>
              <a:t>empurra</a:t>
            </a:r>
          </a:p>
          <a:p>
            <a:pPr>
              <a:spcAft>
                <a:spcPct val="50000"/>
              </a:spcAft>
            </a:pPr>
            <a:r>
              <a:rPr lang="pt-BR" altLang="pt-BR" sz="2000" dirty="0"/>
              <a:t>ambos têm interação de comando/resposta em ASCII, códigos de estado</a:t>
            </a:r>
          </a:p>
          <a:p>
            <a:r>
              <a:rPr lang="pt-BR" altLang="pt-BR" sz="2000" dirty="0"/>
              <a:t>HTTP: cada objeto encapsulado em sua própria mensagem de resposta</a:t>
            </a:r>
          </a:p>
          <a:p>
            <a:r>
              <a:rPr lang="pt-BR" altLang="pt-BR" sz="2000" dirty="0"/>
              <a:t>SMTP: múltiplos objetos enviados na mensagem multiparte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17B96D6-7D0E-45DD-8EA8-618DB87A5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/>
        </p:blipFill>
        <p:spPr bwMode="auto">
          <a:xfrm>
            <a:off x="1187624" y="4504781"/>
            <a:ext cx="777686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17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Formato da mensagem do SMTP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1288A2D-7630-4F44-A538-62EA8F8AC7A5}"/>
              </a:ext>
            </a:extLst>
          </p:cNvPr>
          <p:cNvSpPr txBox="1">
            <a:spLocks noChangeArrowheads="1"/>
          </p:cNvSpPr>
          <p:nvPr/>
        </p:nvSpPr>
        <p:spPr>
          <a:xfrm>
            <a:off x="919088" y="1457045"/>
            <a:ext cx="3810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ZapfDingbats" pitchFamily="82" charset="2"/>
              <a:buNone/>
            </a:pPr>
            <a:r>
              <a:rPr lang="pt-BR" altLang="pt-BR" sz="2000"/>
              <a:t>SMTP: protocolo para trocar mensagens de e-mail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/>
              <a:t>RFC 822: padrão para formato de mensagem de texto:</a:t>
            </a:r>
          </a:p>
          <a:p>
            <a:r>
              <a:rPr lang="pt-BR" altLang="pt-BR" sz="2000"/>
              <a:t>linhas de cabeçalho, p. e.,</a:t>
            </a:r>
          </a:p>
          <a:p>
            <a:pPr lvl="1"/>
            <a:r>
              <a:rPr lang="pt-BR" altLang="pt-BR" sz="1800"/>
              <a:t>Para:</a:t>
            </a:r>
          </a:p>
          <a:p>
            <a:pPr lvl="1"/>
            <a:r>
              <a:rPr lang="pt-BR" altLang="pt-BR" sz="1800"/>
              <a:t>De:</a:t>
            </a:r>
          </a:p>
          <a:p>
            <a:pPr lvl="1"/>
            <a:r>
              <a:rPr lang="pt-BR" altLang="pt-BR" sz="1800"/>
              <a:t>Assunto: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1800" i="1">
                <a:solidFill>
                  <a:srgbClr val="FF0000"/>
                </a:solidFill>
              </a:rPr>
              <a:t>diferente</a:t>
            </a:r>
            <a:r>
              <a:rPr lang="pt-BR" altLang="pt-BR" sz="1800" i="1">
                <a:solidFill>
                  <a:srgbClr val="66FFCC"/>
                </a:solidFill>
              </a:rPr>
              <a:t> </a:t>
            </a:r>
            <a:r>
              <a:rPr lang="pt-BR" altLang="pt-BR" sz="1800" i="1"/>
              <a:t>dos comandos SMTP!</a:t>
            </a:r>
          </a:p>
          <a:p>
            <a:r>
              <a:rPr lang="pt-BR" altLang="pt-BR" sz="2000"/>
              <a:t>corpo</a:t>
            </a:r>
          </a:p>
          <a:p>
            <a:pPr lvl="1"/>
            <a:r>
              <a:rPr lang="pt-BR" altLang="pt-BR" sz="1800"/>
              <a:t>a “mensagem”, apenas em caracteres ASCII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77590A9-1800-4C96-B617-BCBDF74CD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478" y="1761845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dirty="0">
                <a:solidFill>
                  <a:schemeClr val="bg1"/>
                </a:solidFill>
              </a:rPr>
              <a:t>cabeçalho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365D9A3-7BF2-41FD-91F8-49C1BC93E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478" y="2574645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1AD812-EB39-47F0-9421-8409D337A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278" y="1647545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C1386FB-76AF-4E79-B118-55D375B125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7988" y="2015845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974BAFD1-C35D-4245-8957-076E12E4F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5588" y="3184245"/>
            <a:ext cx="1905000" cy="187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0C289F77-6262-4853-AEAA-54BDF1F40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4629" y="1984778"/>
            <a:ext cx="9842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/>
              <a:t>linha</a:t>
            </a:r>
            <a:br>
              <a:rPr lang="pt-BR" altLang="pt-BR" sz="2000" dirty="0"/>
            </a:br>
            <a:r>
              <a:rPr lang="pt-BR" altLang="pt-BR" sz="2000" dirty="0"/>
              <a:t>em</a:t>
            </a:r>
            <a:br>
              <a:rPr lang="pt-BR" altLang="pt-BR" sz="2000" dirty="0"/>
            </a:br>
            <a:r>
              <a:rPr lang="pt-BR" altLang="pt-BR" sz="2000" dirty="0"/>
              <a:t>branco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B57D790F-2631-40F8-B16A-9732BB588C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9778" y="2422245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2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Protocolo de acesso de correio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2B079F8B-36BC-4771-8517-ED4F9BFFF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6284" y="1781542"/>
            <a:ext cx="8477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6" name="Object 33">
            <a:extLst>
              <a:ext uri="{FF2B5EF4-FFF2-40B4-BE49-F238E27FC236}">
                <a16:creationId xmlns:a16="http://schemas.microsoft.com/office/drawing/2014/main" id="{3A027097-0A06-476D-A7DD-6F975D82B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308334"/>
              </p:ext>
            </p:extLst>
          </p:nvPr>
        </p:nvGraphicFramePr>
        <p:xfrm>
          <a:off x="7357834" y="1470392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16" name="Object 33">
                        <a:extLst>
                          <a:ext uri="{FF2B5EF4-FFF2-40B4-BE49-F238E27FC236}">
                            <a16:creationId xmlns:a16="http://schemas.microsoft.com/office/drawing/2014/main" id="{3A027097-0A06-476D-A7DD-6F975D82B9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7834" y="1470392"/>
                        <a:ext cx="6223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85">
            <a:extLst>
              <a:ext uri="{FF2B5EF4-FFF2-40B4-BE49-F238E27FC236}">
                <a16:creationId xmlns:a16="http://schemas.microsoft.com/office/drawing/2014/main" id="{3B8E7D74-1ABA-45AC-BF7D-A55F2311F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222" y="2283192"/>
            <a:ext cx="355600" cy="215900"/>
          </a:xfrm>
          <a:prstGeom prst="parallelogram">
            <a:avLst>
              <a:gd name="adj" fmla="val 63450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18" name="Rectangle 86">
            <a:extLst>
              <a:ext uri="{FF2B5EF4-FFF2-40B4-BE49-F238E27FC236}">
                <a16:creationId xmlns:a16="http://schemas.microsoft.com/office/drawing/2014/main" id="{3E16DE10-D5DA-4937-91B6-67F1A9403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609" y="1571992"/>
            <a:ext cx="165100" cy="71755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19" name="Rectangle 87">
            <a:extLst>
              <a:ext uri="{FF2B5EF4-FFF2-40B4-BE49-F238E27FC236}">
                <a16:creationId xmlns:a16="http://schemas.microsoft.com/office/drawing/2014/main" id="{2C7274A2-EC85-4EA2-A993-FAB075A5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809" y="1775192"/>
            <a:ext cx="225425" cy="71755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20" name="AutoShape 88">
            <a:extLst>
              <a:ext uri="{FF2B5EF4-FFF2-40B4-BE49-F238E27FC236}">
                <a16:creationId xmlns:a16="http://schemas.microsoft.com/office/drawing/2014/main" id="{94BF45B0-BDD6-413A-BB03-2949401DA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222" y="1565642"/>
            <a:ext cx="355600" cy="215900"/>
          </a:xfrm>
          <a:prstGeom prst="parallelogram">
            <a:avLst>
              <a:gd name="adj" fmla="val 63450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21" name="Line 89">
            <a:extLst>
              <a:ext uri="{FF2B5EF4-FFF2-40B4-BE49-F238E27FC236}">
                <a16:creationId xmlns:a16="http://schemas.microsoft.com/office/drawing/2014/main" id="{1B7C36BA-3EE3-4BA7-9915-DC0CFC9D4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8822" y="1581517"/>
            <a:ext cx="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Line 90">
            <a:extLst>
              <a:ext uri="{FF2B5EF4-FFF2-40B4-BE49-F238E27FC236}">
                <a16:creationId xmlns:a16="http://schemas.microsoft.com/office/drawing/2014/main" id="{14421E03-7A98-41FE-941A-93F432413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0234" y="2283192"/>
            <a:ext cx="12858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Rectangle 91">
            <a:extLst>
              <a:ext uri="{FF2B5EF4-FFF2-40B4-BE49-F238E27FC236}">
                <a16:creationId xmlns:a16="http://schemas.microsoft.com/office/drawing/2014/main" id="{504C1FCE-AD05-489F-B94F-DADF81A3A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384" y="1870442"/>
            <a:ext cx="149225" cy="4127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24" name="Rectangle 92">
            <a:extLst>
              <a:ext uri="{FF2B5EF4-FFF2-40B4-BE49-F238E27FC236}">
                <a16:creationId xmlns:a16="http://schemas.microsoft.com/office/drawing/2014/main" id="{E9673B29-8F3B-44D7-84B5-E3A492BE8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609" y="1994267"/>
            <a:ext cx="114300" cy="146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25" name="Text Box 95">
            <a:extLst>
              <a:ext uri="{FF2B5EF4-FFF2-40B4-BE49-F238E27FC236}">
                <a16:creationId xmlns:a16="http://schemas.microsoft.com/office/drawing/2014/main" id="{7C61944F-5DBB-49ED-B691-B318B4097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022" y="2541955"/>
            <a:ext cx="20050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servidor de correio</a:t>
            </a:r>
            <a:br>
              <a:rPr lang="pt-BR" altLang="pt-BR" sz="1600"/>
            </a:br>
            <a:r>
              <a:rPr lang="pt-BR" altLang="pt-BR" sz="1600"/>
              <a:t>do emissor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grpSp>
        <p:nvGrpSpPr>
          <p:cNvPr id="26" name="Group 157">
            <a:extLst>
              <a:ext uri="{FF2B5EF4-FFF2-40B4-BE49-F238E27FC236}">
                <a16:creationId xmlns:a16="http://schemas.microsoft.com/office/drawing/2014/main" id="{BE65F913-C9CD-4D41-AAEE-0591AF578860}"/>
              </a:ext>
            </a:extLst>
          </p:cNvPr>
          <p:cNvGrpSpPr>
            <a:grpSpLocks/>
          </p:cNvGrpSpPr>
          <p:nvPr/>
        </p:nvGrpSpPr>
        <p:grpSpPr bwMode="auto">
          <a:xfrm>
            <a:off x="3223984" y="1943467"/>
            <a:ext cx="809625" cy="561975"/>
            <a:chOff x="2070" y="2004"/>
            <a:chExt cx="510" cy="354"/>
          </a:xfrm>
        </p:grpSpPr>
        <p:sp>
          <p:nvSpPr>
            <p:cNvPr id="27" name="Rectangle 94">
              <a:extLst>
                <a:ext uri="{FF2B5EF4-FFF2-40B4-BE49-F238E27FC236}">
                  <a16:creationId xmlns:a16="http://schemas.microsoft.com/office/drawing/2014/main" id="{15D089D7-54BD-4772-B36B-C395B3F3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28" name="Rectangle 96">
              <a:extLst>
                <a:ext uri="{FF2B5EF4-FFF2-40B4-BE49-F238E27FC236}">
                  <a16:creationId xmlns:a16="http://schemas.microsoft.com/office/drawing/2014/main" id="{5A2F3030-0EFF-4211-A3B3-CF1F77BA7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29" name="Line 97">
              <a:extLst>
                <a:ext uri="{FF2B5EF4-FFF2-40B4-BE49-F238E27FC236}">
                  <a16:creationId xmlns:a16="http://schemas.microsoft.com/office/drawing/2014/main" id="{99CB0658-281A-48BC-94BF-C5E3609F3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" name="Line 98">
              <a:extLst>
                <a:ext uri="{FF2B5EF4-FFF2-40B4-BE49-F238E27FC236}">
                  <a16:creationId xmlns:a16="http://schemas.microsoft.com/office/drawing/2014/main" id="{684E359B-F1D5-475F-8744-29D73036D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" name="Line 99">
              <a:extLst>
                <a:ext uri="{FF2B5EF4-FFF2-40B4-BE49-F238E27FC236}">
                  <a16:creationId xmlns:a16="http://schemas.microsoft.com/office/drawing/2014/main" id="{317283CF-9A79-45B4-8302-A848DE6BF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" name="Line 100">
              <a:extLst>
                <a:ext uri="{FF2B5EF4-FFF2-40B4-BE49-F238E27FC236}">
                  <a16:creationId xmlns:a16="http://schemas.microsoft.com/office/drawing/2014/main" id="{41CE3234-ECB6-4E6D-B8A1-7F0A4EDE8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" name="Line 101">
              <a:extLst>
                <a:ext uri="{FF2B5EF4-FFF2-40B4-BE49-F238E27FC236}">
                  <a16:creationId xmlns:a16="http://schemas.microsoft.com/office/drawing/2014/main" id="{616F9E7D-F6F5-4E5A-A516-B64E87F48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" name="Line 102">
              <a:extLst>
                <a:ext uri="{FF2B5EF4-FFF2-40B4-BE49-F238E27FC236}">
                  <a16:creationId xmlns:a16="http://schemas.microsoft.com/office/drawing/2014/main" id="{FA8A8622-6684-477F-A3D4-D9797526A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" name="Line 103">
              <a:extLst>
                <a:ext uri="{FF2B5EF4-FFF2-40B4-BE49-F238E27FC236}">
                  <a16:creationId xmlns:a16="http://schemas.microsoft.com/office/drawing/2014/main" id="{D34FE4DF-BBD7-4293-89D1-E179EEE9D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" name="Rectangle 104">
              <a:extLst>
                <a:ext uri="{FF2B5EF4-FFF2-40B4-BE49-F238E27FC236}">
                  <a16:creationId xmlns:a16="http://schemas.microsoft.com/office/drawing/2014/main" id="{2B2F7033-8B1E-48FF-BA73-E9B050EF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7" name="Rectangle 105">
              <a:extLst>
                <a:ext uri="{FF2B5EF4-FFF2-40B4-BE49-F238E27FC236}">
                  <a16:creationId xmlns:a16="http://schemas.microsoft.com/office/drawing/2014/main" id="{8EAB4B77-09F7-4277-9736-F21921585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8" name="Rectangle 106">
              <a:extLst>
                <a:ext uri="{FF2B5EF4-FFF2-40B4-BE49-F238E27FC236}">
                  <a16:creationId xmlns:a16="http://schemas.microsoft.com/office/drawing/2014/main" id="{3667456D-5B89-4124-8D28-12FBEA055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9" name="Rectangle 107">
              <a:extLst>
                <a:ext uri="{FF2B5EF4-FFF2-40B4-BE49-F238E27FC236}">
                  <a16:creationId xmlns:a16="http://schemas.microsoft.com/office/drawing/2014/main" id="{A4CADA53-62A5-48B9-9400-94D35C3E0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40" name="Rectangle 108">
              <a:extLst>
                <a:ext uri="{FF2B5EF4-FFF2-40B4-BE49-F238E27FC236}">
                  <a16:creationId xmlns:a16="http://schemas.microsoft.com/office/drawing/2014/main" id="{E97A2269-262F-4AC0-B470-33306059C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</p:grpSp>
      <p:graphicFrame>
        <p:nvGraphicFramePr>
          <p:cNvPr id="41" name="Object 110">
            <a:extLst>
              <a:ext uri="{FF2B5EF4-FFF2-40B4-BE49-F238E27FC236}">
                <a16:creationId xmlns:a16="http://schemas.microsoft.com/office/drawing/2014/main" id="{F26B1567-93C7-4A36-BD7B-5160A733C6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813685"/>
              </p:ext>
            </p:extLst>
          </p:nvPr>
        </p:nvGraphicFramePr>
        <p:xfrm>
          <a:off x="1909534" y="1575167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41" name="Object 110">
                        <a:extLst>
                          <a:ext uri="{FF2B5EF4-FFF2-40B4-BE49-F238E27FC236}">
                            <a16:creationId xmlns:a16="http://schemas.microsoft.com/office/drawing/2014/main" id="{F26B1567-93C7-4A36-BD7B-5160A733C6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534" y="1575167"/>
                        <a:ext cx="6223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111">
            <a:extLst>
              <a:ext uri="{FF2B5EF4-FFF2-40B4-BE49-F238E27FC236}">
                <a16:creationId xmlns:a16="http://schemas.microsoft.com/office/drawing/2014/main" id="{EBD84111-43B9-4C8F-8FBA-645E5379E3FA}"/>
              </a:ext>
            </a:extLst>
          </p:cNvPr>
          <p:cNvGrpSpPr>
            <a:grpSpLocks/>
          </p:cNvGrpSpPr>
          <p:nvPr/>
        </p:nvGrpSpPr>
        <p:grpSpPr bwMode="auto">
          <a:xfrm>
            <a:off x="1853972" y="1697405"/>
            <a:ext cx="868362" cy="581025"/>
            <a:chOff x="4224" y="817"/>
            <a:chExt cx="447" cy="366"/>
          </a:xfrm>
        </p:grpSpPr>
        <p:sp>
          <p:nvSpPr>
            <p:cNvPr id="43" name="Rectangle 112">
              <a:extLst>
                <a:ext uri="{FF2B5EF4-FFF2-40B4-BE49-F238E27FC236}">
                  <a16:creationId xmlns:a16="http://schemas.microsoft.com/office/drawing/2014/main" id="{5EF6DD54-A34A-463F-AA26-0E4122D87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46"/>
              <a:ext cx="444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44" name="Text Box 113">
              <a:extLst>
                <a:ext uri="{FF2B5EF4-FFF2-40B4-BE49-F238E27FC236}">
                  <a16:creationId xmlns:a16="http://schemas.microsoft.com/office/drawing/2014/main" id="{B38A3F66-A8D0-43FE-985C-863F16C8E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817"/>
              <a:ext cx="44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agente</a:t>
              </a:r>
              <a:br>
                <a:rPr lang="pt-BR" altLang="pt-BR" sz="1600"/>
              </a:br>
              <a:r>
                <a:rPr lang="pt-BR" altLang="pt-BR" sz="1600"/>
                <a:t>usuário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5" name="Rectangle 120">
            <a:extLst>
              <a:ext uri="{FF2B5EF4-FFF2-40B4-BE49-F238E27FC236}">
                <a16:creationId xmlns:a16="http://schemas.microsoft.com/office/drawing/2014/main" id="{57C030AF-8801-454D-8CB2-37471995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334" y="1391017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46" name="Text Box 121">
            <a:extLst>
              <a:ext uri="{FF2B5EF4-FFF2-40B4-BE49-F238E27FC236}">
                <a16:creationId xmlns:a16="http://schemas.microsoft.com/office/drawing/2014/main" id="{F50BD980-297C-4777-A3D4-748802916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197" y="1322755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solidFill>
                  <a:srgbClr val="FF0000"/>
                </a:solidFill>
              </a:rPr>
              <a:t>SMTP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47" name="AutoShape 127">
            <a:extLst>
              <a:ext uri="{FF2B5EF4-FFF2-40B4-BE49-F238E27FC236}">
                <a16:creationId xmlns:a16="http://schemas.microsoft.com/office/drawing/2014/main" id="{4A6165E3-258E-4A8A-9503-B10A3CC98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122" y="2283192"/>
            <a:ext cx="355600" cy="215900"/>
          </a:xfrm>
          <a:prstGeom prst="parallelogram">
            <a:avLst>
              <a:gd name="adj" fmla="val 63450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48" name="Rectangle 128">
            <a:extLst>
              <a:ext uri="{FF2B5EF4-FFF2-40B4-BE49-F238E27FC236}">
                <a16:creationId xmlns:a16="http://schemas.microsoft.com/office/drawing/2014/main" id="{DEC0C5F0-35D0-4464-B358-1649D5324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509" y="1571992"/>
            <a:ext cx="165100" cy="71755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49" name="Rectangle 129">
            <a:extLst>
              <a:ext uri="{FF2B5EF4-FFF2-40B4-BE49-F238E27FC236}">
                <a16:creationId xmlns:a16="http://schemas.microsoft.com/office/drawing/2014/main" id="{1E6AF8C3-59E7-44C7-B6E3-CB026EE5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709" y="1775192"/>
            <a:ext cx="225425" cy="71755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50" name="AutoShape 130">
            <a:extLst>
              <a:ext uri="{FF2B5EF4-FFF2-40B4-BE49-F238E27FC236}">
                <a16:creationId xmlns:a16="http://schemas.microsoft.com/office/drawing/2014/main" id="{503067A0-1411-49D6-89C2-A7CFD0A8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122" y="1565642"/>
            <a:ext cx="355600" cy="215900"/>
          </a:xfrm>
          <a:prstGeom prst="parallelogram">
            <a:avLst>
              <a:gd name="adj" fmla="val 63450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51" name="Line 131">
            <a:extLst>
              <a:ext uri="{FF2B5EF4-FFF2-40B4-BE49-F238E27FC236}">
                <a16:creationId xmlns:a16="http://schemas.microsoft.com/office/drawing/2014/main" id="{4B7E9E9F-CF60-43A9-BD8B-51296CF74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722" y="1581517"/>
            <a:ext cx="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2" name="Line 132">
            <a:extLst>
              <a:ext uri="{FF2B5EF4-FFF2-40B4-BE49-F238E27FC236}">
                <a16:creationId xmlns:a16="http://schemas.microsoft.com/office/drawing/2014/main" id="{DA677084-ECD0-4CF8-9F8B-F68928F7C3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7134" y="2283192"/>
            <a:ext cx="12858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3" name="Rectangle 133">
            <a:extLst>
              <a:ext uri="{FF2B5EF4-FFF2-40B4-BE49-F238E27FC236}">
                <a16:creationId xmlns:a16="http://schemas.microsoft.com/office/drawing/2014/main" id="{C0644461-D019-43C5-9F09-17E2DCA57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284" y="1870442"/>
            <a:ext cx="149225" cy="4127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54" name="Rectangle 134">
            <a:extLst>
              <a:ext uri="{FF2B5EF4-FFF2-40B4-BE49-F238E27FC236}">
                <a16:creationId xmlns:a16="http://schemas.microsoft.com/office/drawing/2014/main" id="{5E9445A0-0866-4A96-B361-E2F7E9252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509" y="1994267"/>
            <a:ext cx="114300" cy="146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55" name="Line 151">
            <a:extLst>
              <a:ext uri="{FF2B5EF4-FFF2-40B4-BE49-F238E27FC236}">
                <a16:creationId xmlns:a16="http://schemas.microsoft.com/office/drawing/2014/main" id="{0504E21B-140A-4E39-A33F-31B3E11B5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2159" y="1800592"/>
            <a:ext cx="13906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6" name="Rectangle 153">
            <a:extLst>
              <a:ext uri="{FF2B5EF4-FFF2-40B4-BE49-F238E27FC236}">
                <a16:creationId xmlns:a16="http://schemas.microsoft.com/office/drawing/2014/main" id="{F94A0BEA-76AB-4321-9CE4-BD3AD12E0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334" y="1391017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57" name="Text Box 154">
            <a:extLst>
              <a:ext uri="{FF2B5EF4-FFF2-40B4-BE49-F238E27FC236}">
                <a16:creationId xmlns:a16="http://schemas.microsoft.com/office/drawing/2014/main" id="{BB587D26-17C0-49CA-BA27-9B3E9317B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5197" y="1322755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solidFill>
                  <a:srgbClr val="FF0000"/>
                </a:solidFill>
              </a:rPr>
              <a:t>SMTP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58" name="Line 155">
            <a:extLst>
              <a:ext uri="{FF2B5EF4-FFF2-40B4-BE49-F238E27FC236}">
                <a16:creationId xmlns:a16="http://schemas.microsoft.com/office/drawing/2014/main" id="{5FDEC7D6-D948-452A-AF98-7DC77FB51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8584" y="1791067"/>
            <a:ext cx="1647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9" name="Text Box 156">
            <a:extLst>
              <a:ext uri="{FF2B5EF4-FFF2-40B4-BE49-F238E27FC236}">
                <a16:creationId xmlns:a16="http://schemas.microsoft.com/office/drawing/2014/main" id="{B2916C35-6422-47BF-A2C8-58825F17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556" y="1408480"/>
            <a:ext cx="11464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dirty="0">
                <a:solidFill>
                  <a:srgbClr val="FF0000"/>
                </a:solidFill>
              </a:rPr>
              <a:t>prot.</a:t>
            </a:r>
            <a:br>
              <a:rPr lang="pt-BR" altLang="pt-BR" sz="2400" b="1" dirty="0">
                <a:solidFill>
                  <a:srgbClr val="FF0000"/>
                </a:solidFill>
              </a:rPr>
            </a:br>
            <a:r>
              <a:rPr lang="pt-BR" altLang="pt-BR" sz="2400" b="1" dirty="0">
                <a:solidFill>
                  <a:srgbClr val="FF0000"/>
                </a:solidFill>
              </a:rPr>
              <a:t>acesso</a:t>
            </a:r>
            <a:endParaRPr lang="pt-BR" altLang="pt-BR" sz="2400" b="1" dirty="0">
              <a:latin typeface="Times New Roman" panose="02020603050405020304" pitchFamily="18" charset="0"/>
            </a:endParaRPr>
          </a:p>
        </p:txBody>
      </p:sp>
      <p:sp>
        <p:nvSpPr>
          <p:cNvPr id="60" name="Text Box 160">
            <a:extLst>
              <a:ext uri="{FF2B5EF4-FFF2-40B4-BE49-F238E27FC236}">
                <a16:creationId xmlns:a16="http://schemas.microsoft.com/office/drawing/2014/main" id="{D01D84D6-6B37-4213-BBE2-A7E7C5A6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347" y="2532430"/>
            <a:ext cx="20050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servidor de correio</a:t>
            </a:r>
            <a:br>
              <a:rPr lang="pt-BR" altLang="pt-BR" sz="1600"/>
            </a:br>
            <a:r>
              <a:rPr lang="pt-BR" altLang="pt-BR" sz="1600"/>
              <a:t>do receptor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61" name="Rectangle 162">
            <a:extLst>
              <a:ext uri="{FF2B5EF4-FFF2-40B4-BE49-F238E27FC236}">
                <a16:creationId xmlns:a16="http://schemas.microsoft.com/office/drawing/2014/main" id="{34ED7A94-ED8D-4D56-813C-D0A1C04AD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1834" y="1933942"/>
            <a:ext cx="809625" cy="561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62" name="Rectangle 163">
            <a:extLst>
              <a:ext uri="{FF2B5EF4-FFF2-40B4-BE49-F238E27FC236}">
                <a16:creationId xmlns:a16="http://schemas.microsoft.com/office/drawing/2014/main" id="{CFF8E380-5AF1-4924-A57F-81857181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934" y="2048242"/>
            <a:ext cx="714375" cy="190500"/>
          </a:xfrm>
          <a:prstGeom prst="rect">
            <a:avLst/>
          </a:prstGeom>
          <a:solidFill>
            <a:srgbClr val="00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63" name="Line 164">
            <a:extLst>
              <a:ext uri="{FF2B5EF4-FFF2-40B4-BE49-F238E27FC236}">
                <a16:creationId xmlns:a16="http://schemas.microsoft.com/office/drawing/2014/main" id="{E5B45770-BB3D-4B71-A10C-27F77F15A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722" y="2092692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4" name="Line 165">
            <a:extLst>
              <a:ext uri="{FF2B5EF4-FFF2-40B4-BE49-F238E27FC236}">
                <a16:creationId xmlns:a16="http://schemas.microsoft.com/office/drawing/2014/main" id="{662FE828-4410-4A76-89DF-00749E538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759" y="2091105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5" name="Line 166">
            <a:extLst>
              <a:ext uri="{FF2B5EF4-FFF2-40B4-BE49-F238E27FC236}">
                <a16:creationId xmlns:a16="http://schemas.microsoft.com/office/drawing/2014/main" id="{178F9710-878F-46C6-81A4-6FD85E74F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072" y="2094280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6" name="Line 167">
            <a:extLst>
              <a:ext uri="{FF2B5EF4-FFF2-40B4-BE49-F238E27FC236}">
                <a16:creationId xmlns:a16="http://schemas.microsoft.com/office/drawing/2014/main" id="{0F4FC2A4-D5D6-449A-B619-59204BAC5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559" y="2091105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7" name="Line 168">
            <a:extLst>
              <a:ext uri="{FF2B5EF4-FFF2-40B4-BE49-F238E27FC236}">
                <a16:creationId xmlns:a16="http://schemas.microsoft.com/office/drawing/2014/main" id="{1650B281-9A96-435B-A764-29F16D76D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397" y="2091105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Line 169">
            <a:extLst>
              <a:ext uri="{FF2B5EF4-FFF2-40B4-BE49-F238E27FC236}">
                <a16:creationId xmlns:a16="http://schemas.microsoft.com/office/drawing/2014/main" id="{BAAB07EA-0A33-4100-8522-19E071E04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297" y="2091105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9" name="Line 170">
            <a:extLst>
              <a:ext uri="{FF2B5EF4-FFF2-40B4-BE49-F238E27FC236}">
                <a16:creationId xmlns:a16="http://schemas.microsoft.com/office/drawing/2014/main" id="{B31D5E57-F380-49A1-8630-11C5D9D24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1859" y="2092692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Rectangle 171">
            <a:extLst>
              <a:ext uri="{FF2B5EF4-FFF2-40B4-BE49-F238E27FC236}">
                <a16:creationId xmlns:a16="http://schemas.microsoft.com/office/drawing/2014/main" id="{763C3A7D-8F75-4485-BA34-B979FC6C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634" y="2313355"/>
            <a:ext cx="101600" cy="147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71" name="Rectangle 172">
            <a:extLst>
              <a:ext uri="{FF2B5EF4-FFF2-40B4-BE49-F238E27FC236}">
                <a16:creationId xmlns:a16="http://schemas.microsoft.com/office/drawing/2014/main" id="{BE033D61-FAC0-4EEB-8B90-3289B1AE3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159" y="2313355"/>
            <a:ext cx="101600" cy="147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72" name="Rectangle 173">
            <a:extLst>
              <a:ext uri="{FF2B5EF4-FFF2-40B4-BE49-F238E27FC236}">
                <a16:creationId xmlns:a16="http://schemas.microsoft.com/office/drawing/2014/main" id="{45436673-1E59-4F5F-AFC4-F1E21899E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684" y="2311767"/>
            <a:ext cx="101600" cy="147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73" name="Rectangle 174">
            <a:extLst>
              <a:ext uri="{FF2B5EF4-FFF2-40B4-BE49-F238E27FC236}">
                <a16:creationId xmlns:a16="http://schemas.microsoft.com/office/drawing/2014/main" id="{CEDF1504-5DBD-4AD9-AE71-68D32DC0A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672" y="2308592"/>
            <a:ext cx="101600" cy="147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74" name="Rectangle 175">
            <a:extLst>
              <a:ext uri="{FF2B5EF4-FFF2-40B4-BE49-F238E27FC236}">
                <a16:creationId xmlns:a16="http://schemas.microsoft.com/office/drawing/2014/main" id="{4C1668A8-0BB5-4D71-B842-72912368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072" y="2308592"/>
            <a:ext cx="101600" cy="147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pic>
        <p:nvPicPr>
          <p:cNvPr id="75" name="Picture 176" descr="Alice">
            <a:extLst>
              <a:ext uri="{FF2B5EF4-FFF2-40B4-BE49-F238E27FC236}">
                <a16:creationId xmlns:a16="http://schemas.microsoft.com/office/drawing/2014/main" id="{94BBE871-A8E1-45C9-AC44-543587BD2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97" y="1567230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79" descr="Bob">
            <a:extLst>
              <a:ext uri="{FF2B5EF4-FFF2-40B4-BE49-F238E27FC236}">
                <a16:creationId xmlns:a16="http://schemas.microsoft.com/office/drawing/2014/main" id="{0F579C01-3925-4307-B10A-CD8CE4F52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972" y="150531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" name="Group 111">
            <a:extLst>
              <a:ext uri="{FF2B5EF4-FFF2-40B4-BE49-F238E27FC236}">
                <a16:creationId xmlns:a16="http://schemas.microsoft.com/office/drawing/2014/main" id="{AA47396C-FF38-461F-88E7-AF896284F63B}"/>
              </a:ext>
            </a:extLst>
          </p:cNvPr>
          <p:cNvGrpSpPr>
            <a:grpSpLocks/>
          </p:cNvGrpSpPr>
          <p:nvPr/>
        </p:nvGrpSpPr>
        <p:grpSpPr bwMode="auto">
          <a:xfrm>
            <a:off x="7357834" y="1668830"/>
            <a:ext cx="868363" cy="581025"/>
            <a:chOff x="4224" y="817"/>
            <a:chExt cx="447" cy="366"/>
          </a:xfrm>
        </p:grpSpPr>
        <p:sp>
          <p:nvSpPr>
            <p:cNvPr id="78" name="Rectangle 112">
              <a:extLst>
                <a:ext uri="{FF2B5EF4-FFF2-40B4-BE49-F238E27FC236}">
                  <a16:creationId xmlns:a16="http://schemas.microsoft.com/office/drawing/2014/main" id="{66F5E097-97D6-4054-81C6-381ED1FF4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46"/>
              <a:ext cx="444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79" name="Text Box 113">
              <a:extLst>
                <a:ext uri="{FF2B5EF4-FFF2-40B4-BE49-F238E27FC236}">
                  <a16:creationId xmlns:a16="http://schemas.microsoft.com/office/drawing/2014/main" id="{51E1D330-CAF1-402C-8E85-5E625A12E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817"/>
              <a:ext cx="44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agente</a:t>
              </a:r>
              <a:br>
                <a:rPr lang="pt-BR" altLang="pt-BR" sz="1600"/>
              </a:br>
              <a:r>
                <a:rPr lang="pt-BR" altLang="pt-BR" sz="1600"/>
                <a:t>usuário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80" name="Rectangle 3">
            <a:extLst>
              <a:ext uri="{FF2B5EF4-FFF2-40B4-BE49-F238E27FC236}">
                <a16:creationId xmlns:a16="http://schemas.microsoft.com/office/drawing/2014/main" id="{8BB300B8-0E00-4522-88E0-9F8C8F84ADBB}"/>
              </a:ext>
            </a:extLst>
          </p:cNvPr>
          <p:cNvSpPr txBox="1">
            <a:spLocks noChangeArrowheads="1"/>
          </p:cNvSpPr>
          <p:nvPr/>
        </p:nvSpPr>
        <p:spPr>
          <a:xfrm>
            <a:off x="1376134" y="3271044"/>
            <a:ext cx="7381875" cy="30670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altLang="pt-BR" sz="2000" dirty="0"/>
              <a:t>SMTP: remessa/armazenamento no servidor do receptor</a:t>
            </a:r>
          </a:p>
          <a:p>
            <a:r>
              <a:rPr lang="pt-BR" altLang="pt-BR" sz="2000" dirty="0"/>
              <a:t>protocolo de acesso ao correio: recuperação do servidor</a:t>
            </a:r>
          </a:p>
          <a:p>
            <a:pPr lvl="1"/>
            <a:r>
              <a:rPr lang="pt-BR" altLang="pt-BR" sz="2000" b="1" dirty="0"/>
              <a:t>POP: Post Office </a:t>
            </a:r>
            <a:r>
              <a:rPr lang="pt-BR" altLang="pt-BR" sz="2000" b="1" dirty="0" err="1"/>
              <a:t>Protocol</a:t>
            </a:r>
            <a:r>
              <a:rPr lang="pt-BR" altLang="pt-BR" sz="2000" b="1" dirty="0"/>
              <a:t> [RFC 1939]</a:t>
            </a:r>
          </a:p>
          <a:p>
            <a:pPr lvl="2"/>
            <a:r>
              <a:rPr lang="pt-BR" altLang="pt-BR" dirty="0"/>
              <a:t>autorização (agente &lt;--&gt; servidor) e download </a:t>
            </a:r>
          </a:p>
          <a:p>
            <a:pPr lvl="1"/>
            <a:r>
              <a:rPr lang="pt-BR" altLang="pt-BR" sz="2000" b="1" dirty="0"/>
              <a:t>IMAP: Internet Mail Access </a:t>
            </a:r>
            <a:r>
              <a:rPr lang="pt-BR" altLang="pt-BR" sz="2000" b="1" dirty="0" err="1"/>
              <a:t>Protocol</a:t>
            </a:r>
            <a:r>
              <a:rPr lang="pt-BR" altLang="pt-BR" sz="2000" b="1" dirty="0"/>
              <a:t> [RFC 1730]</a:t>
            </a:r>
          </a:p>
          <a:p>
            <a:pPr lvl="2"/>
            <a:r>
              <a:rPr lang="pt-BR" altLang="pt-BR" dirty="0"/>
              <a:t>mais recursos (mais complexo)</a:t>
            </a:r>
          </a:p>
          <a:p>
            <a:pPr lvl="2"/>
            <a:r>
              <a:rPr lang="pt-BR" altLang="pt-BR" dirty="0"/>
              <a:t>manipulação de </a:t>
            </a:r>
            <a:r>
              <a:rPr lang="pt-BR" altLang="pt-BR" dirty="0" err="1"/>
              <a:t>msgs</a:t>
            </a:r>
            <a:r>
              <a:rPr lang="pt-BR" altLang="pt-BR" dirty="0"/>
              <a:t> armazenadas no servidor</a:t>
            </a:r>
          </a:p>
          <a:p>
            <a:pPr lvl="1"/>
            <a:r>
              <a:rPr lang="pt-BR" altLang="pt-BR" sz="2000" b="1" dirty="0"/>
              <a:t>HTTP: </a:t>
            </a:r>
            <a:r>
              <a:rPr lang="pt-BR" altLang="pt-BR" sz="2000" b="1" dirty="0" err="1"/>
              <a:t>gmail</a:t>
            </a:r>
            <a:r>
              <a:rPr lang="pt-BR" altLang="pt-BR" sz="2000" b="1" dirty="0"/>
              <a:t>, Hotmail, Yahoo! Mail etc.</a:t>
            </a:r>
            <a:endParaRPr lang="pt-BR" altLang="pt-BR" b="1" dirty="0"/>
          </a:p>
          <a:p>
            <a:pPr lvl="1"/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102375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Protocolo POP3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5000E981-76BB-49DA-B843-9F0818DDFC74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1179438"/>
            <a:ext cx="4219575" cy="4648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ZapfDingbats" pitchFamily="82" charset="2"/>
              <a:buNone/>
            </a:pPr>
            <a:r>
              <a:rPr lang="pt-BR" altLang="pt-BR" sz="2400" dirty="0">
                <a:solidFill>
                  <a:srgbClr val="FF0000"/>
                </a:solidFill>
              </a:rPr>
              <a:t>fase de autorização</a:t>
            </a:r>
            <a:endParaRPr lang="pt-BR" altLang="pt-BR" sz="2000" dirty="0"/>
          </a:p>
          <a:p>
            <a:r>
              <a:rPr lang="pt-BR" altLang="pt-BR" sz="2000" dirty="0"/>
              <a:t>comandos do cliente: </a:t>
            </a:r>
          </a:p>
          <a:p>
            <a:pPr lvl="1"/>
            <a:r>
              <a:rPr lang="pt-BR" altLang="pt-BR" sz="2000" b="1" dirty="0" err="1">
                <a:latin typeface="Courier New" panose="02070309020205020404" pitchFamily="49" charset="0"/>
              </a:rPr>
              <a:t>user</a:t>
            </a:r>
            <a:r>
              <a:rPr lang="pt-BR" altLang="pt-BR" sz="2000" b="1" dirty="0">
                <a:latin typeface="Courier New" panose="02070309020205020404" pitchFamily="49" charset="0"/>
              </a:rPr>
              <a:t>:</a:t>
            </a:r>
            <a:r>
              <a:rPr lang="pt-BR" altLang="pt-BR" sz="2000" dirty="0"/>
              <a:t> declare “</a:t>
            </a:r>
            <a:r>
              <a:rPr lang="pt-BR" altLang="pt-BR" sz="2000" dirty="0" err="1"/>
              <a:t>username</a:t>
            </a:r>
            <a:r>
              <a:rPr lang="pt-BR" altLang="pt-BR" sz="2000" dirty="0"/>
              <a:t>”</a:t>
            </a:r>
          </a:p>
          <a:p>
            <a:pPr lvl="1"/>
            <a:r>
              <a:rPr lang="pt-BR" altLang="pt-BR" sz="2000" b="1" dirty="0" err="1">
                <a:latin typeface="Courier New" panose="02070309020205020404" pitchFamily="49" charset="0"/>
              </a:rPr>
              <a:t>pass</a:t>
            </a:r>
            <a:r>
              <a:rPr lang="pt-BR" altLang="pt-BR" sz="2000" b="1" dirty="0">
                <a:latin typeface="Courier New" panose="02070309020205020404" pitchFamily="49" charset="0"/>
              </a:rPr>
              <a:t>:</a:t>
            </a:r>
            <a:r>
              <a:rPr lang="pt-BR" altLang="pt-BR" sz="2000" dirty="0"/>
              <a:t> senha</a:t>
            </a:r>
          </a:p>
          <a:p>
            <a:r>
              <a:rPr lang="pt-BR" altLang="pt-BR" sz="2000" dirty="0"/>
              <a:t>respostas do servidor</a:t>
            </a: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</a:rPr>
              <a:t>+OK</a:t>
            </a: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</a:rPr>
              <a:t>-ERR</a:t>
            </a:r>
            <a:endParaRPr lang="pt-BR" altLang="pt-BR" sz="1800" dirty="0"/>
          </a:p>
          <a:p>
            <a:pPr>
              <a:buFont typeface="ZapfDingbats" pitchFamily="82" charset="2"/>
              <a:buNone/>
            </a:pPr>
            <a:r>
              <a:rPr lang="pt-BR" altLang="pt-BR" sz="2400" dirty="0">
                <a:solidFill>
                  <a:srgbClr val="FF0000"/>
                </a:solidFill>
              </a:rPr>
              <a:t>fase de transação, </a:t>
            </a:r>
            <a:r>
              <a:rPr lang="pt-BR" altLang="pt-BR" sz="2000" dirty="0">
                <a:solidFill>
                  <a:schemeClr val="tx2"/>
                </a:solidFill>
              </a:rPr>
              <a:t>cliente:</a:t>
            </a:r>
            <a:endParaRPr lang="pt-BR" altLang="pt-BR" sz="2000" dirty="0"/>
          </a:p>
          <a:p>
            <a:r>
              <a:rPr lang="pt-BR" altLang="pt-BR" sz="2000" b="1" dirty="0" err="1">
                <a:latin typeface="Courier New" panose="02070309020205020404" pitchFamily="49" charset="0"/>
              </a:rPr>
              <a:t>list</a:t>
            </a:r>
            <a:r>
              <a:rPr lang="pt-BR" altLang="pt-BR" sz="2000" b="1" dirty="0">
                <a:latin typeface="Courier New" panose="02070309020205020404" pitchFamily="49" charset="0"/>
              </a:rPr>
              <a:t>:</a:t>
            </a:r>
            <a:r>
              <a:rPr lang="pt-BR" altLang="pt-BR" sz="2000" dirty="0"/>
              <a:t> lista números de </a:t>
            </a:r>
            <a:r>
              <a:rPr lang="pt-BR" altLang="pt-BR" sz="2000" dirty="0" err="1"/>
              <a:t>msg</a:t>
            </a:r>
            <a:r>
              <a:rPr lang="pt-BR" altLang="pt-BR" sz="2000" dirty="0"/>
              <a:t>.</a:t>
            </a:r>
          </a:p>
          <a:p>
            <a:r>
              <a:rPr lang="pt-BR" altLang="pt-BR" sz="2000" b="1" dirty="0" err="1">
                <a:latin typeface="Courier New" panose="02070309020205020404" pitchFamily="49" charset="0"/>
              </a:rPr>
              <a:t>retr</a:t>
            </a:r>
            <a:r>
              <a:rPr lang="pt-BR" altLang="pt-BR" sz="2000" b="1" dirty="0">
                <a:latin typeface="Courier New" panose="02070309020205020404" pitchFamily="49" charset="0"/>
              </a:rPr>
              <a:t>:</a:t>
            </a:r>
            <a:r>
              <a:rPr lang="pt-BR" altLang="pt-BR" sz="2000" dirty="0"/>
              <a:t> recupera mensagem por número</a:t>
            </a:r>
          </a:p>
          <a:p>
            <a:r>
              <a:rPr lang="pt-BR" altLang="pt-BR" sz="2000" b="1" dirty="0">
                <a:latin typeface="Courier New" panose="02070309020205020404" pitchFamily="49" charset="0"/>
              </a:rPr>
              <a:t>dele:</a:t>
            </a:r>
            <a:r>
              <a:rPr lang="pt-BR" altLang="pt-BR" sz="2000" dirty="0"/>
              <a:t> exclui</a:t>
            </a:r>
          </a:p>
          <a:p>
            <a:r>
              <a:rPr lang="pt-BR" altLang="pt-BR" sz="2000" b="1" dirty="0" err="1">
                <a:latin typeface="Courier New" panose="02070309020205020404" pitchFamily="49" charset="0"/>
              </a:rPr>
              <a:t>quit</a:t>
            </a:r>
            <a:endParaRPr lang="pt-BR" altLang="pt-BR" sz="2000" dirty="0"/>
          </a:p>
        </p:txBody>
      </p:sp>
      <p:sp>
        <p:nvSpPr>
          <p:cNvPr id="82" name="Text Box 7">
            <a:extLst>
              <a:ext uri="{FF2B5EF4-FFF2-40B4-BE49-F238E27FC236}">
                <a16:creationId xmlns:a16="http://schemas.microsoft.com/office/drawing/2014/main" id="{EB31BEC0-B96A-4E0A-A359-7A6A9B96B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121" y="2540521"/>
            <a:ext cx="45847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noProof="1">
                <a:latin typeface="Times New Roman" panose="02020603050405020304" pitchFamily="18" charset="0"/>
              </a:rPr>
              <a:t>         </a:t>
            </a:r>
            <a:r>
              <a:rPr lang="pt-BR" altLang="pt-BR" sz="1600" b="1" noProof="1">
                <a:latin typeface="Courier New" panose="02070309020205020404" pitchFamily="49" charset="0"/>
              </a:rPr>
              <a:t>C: list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     S: 1 498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     S: 2 912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     C: retr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     S: &lt;message 1 contents&gt;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     C: dele 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     C: retr 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     S: &lt;message 1 contents&gt;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     S: 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     C: dele 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     C: quit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     S: +OK </a:t>
            </a:r>
            <a:r>
              <a:rPr lang="pt-BR" altLang="pt-BR" sz="1600" b="1">
                <a:latin typeface="Courier New" panose="02070309020205020404" pitchFamily="49" charset="0"/>
              </a:rPr>
              <a:t>serv. P</a:t>
            </a:r>
            <a:r>
              <a:rPr lang="pt-BR" altLang="pt-BR" sz="1600" b="1" noProof="1">
                <a:latin typeface="Courier New" panose="02070309020205020404" pitchFamily="49" charset="0"/>
              </a:rPr>
              <a:t>OP3 </a:t>
            </a:r>
            <a:r>
              <a:rPr lang="pt-BR" altLang="pt-BR" sz="1600" b="1">
                <a:latin typeface="Courier New" panose="02070309020205020404" pitchFamily="49" charset="0"/>
              </a:rPr>
              <a:t>desconectando</a:t>
            </a:r>
            <a:endParaRPr lang="pt-BR" altLang="pt-BR" sz="1600" b="1" noProof="1">
              <a:latin typeface="Courier New" panose="02070309020205020404" pitchFamily="49" charset="0"/>
            </a:endParaRPr>
          </a:p>
        </p:txBody>
      </p:sp>
      <p:sp>
        <p:nvSpPr>
          <p:cNvPr id="83" name="Text Box 10">
            <a:extLst>
              <a:ext uri="{FF2B5EF4-FFF2-40B4-BE49-F238E27FC236}">
                <a16:creationId xmlns:a16="http://schemas.microsoft.com/office/drawing/2014/main" id="{8BBAC9A3-682E-4509-8DE2-4C27A59F6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834" y="870471"/>
            <a:ext cx="4217987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 b="1" noProof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S: +OK POP3 server ready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C: user bob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S: +OK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C: pass hungry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noProof="1">
                <a:latin typeface="Courier New" panose="02070309020205020404" pitchFamily="49" charset="0"/>
              </a:rPr>
              <a:t>S: +OK </a:t>
            </a:r>
            <a:r>
              <a:rPr lang="pt-BR" altLang="pt-BR" sz="1600" b="1">
                <a:latin typeface="Courier New" panose="02070309020205020404" pitchFamily="49" charset="0"/>
              </a:rPr>
              <a:t>usuário logado com sucesso</a:t>
            </a:r>
            <a:endParaRPr lang="pt-BR" altLang="pt-BR" sz="1600" noProof="1">
              <a:latin typeface="Times New Roman" panose="02020603050405020304" pitchFamily="18" charset="0"/>
            </a:endParaRPr>
          </a:p>
        </p:txBody>
      </p:sp>
      <p:sp>
        <p:nvSpPr>
          <p:cNvPr id="84" name="Freeform 11">
            <a:extLst>
              <a:ext uri="{FF2B5EF4-FFF2-40B4-BE49-F238E27FC236}">
                <a16:creationId xmlns:a16="http://schemas.microsoft.com/office/drawing/2014/main" id="{7144BAFC-B8BE-441B-AB5A-067A452D90B3}"/>
              </a:ext>
            </a:extLst>
          </p:cNvPr>
          <p:cNvSpPr>
            <a:spLocks/>
          </p:cNvSpPr>
          <p:nvPr/>
        </p:nvSpPr>
        <p:spPr bwMode="auto">
          <a:xfrm>
            <a:off x="4918659" y="989533"/>
            <a:ext cx="371475" cy="1457325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5" name="Line 13">
            <a:extLst>
              <a:ext uri="{FF2B5EF4-FFF2-40B4-BE49-F238E27FC236}">
                <a16:creationId xmlns:a16="http://schemas.microsoft.com/office/drawing/2014/main" id="{D10E1B4E-DA79-492D-8BA9-AEFB7026DF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0442" y="1179437"/>
            <a:ext cx="1028217" cy="2381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6" name="Freeform 14">
            <a:extLst>
              <a:ext uri="{FF2B5EF4-FFF2-40B4-BE49-F238E27FC236}">
                <a16:creationId xmlns:a16="http://schemas.microsoft.com/office/drawing/2014/main" id="{01A25CCF-FADB-41B5-8ACA-60261381DEE4}"/>
              </a:ext>
            </a:extLst>
          </p:cNvPr>
          <p:cNvSpPr>
            <a:spLocks/>
          </p:cNvSpPr>
          <p:nvPr/>
        </p:nvSpPr>
        <p:spPr bwMode="auto">
          <a:xfrm>
            <a:off x="4909134" y="2492896"/>
            <a:ext cx="320675" cy="3683000"/>
          </a:xfrm>
          <a:custGeom>
            <a:avLst/>
            <a:gdLst>
              <a:gd name="T0" fmla="*/ 2147483647 w 234"/>
              <a:gd name="T1" fmla="*/ 0 h 918"/>
              <a:gd name="T2" fmla="*/ 0 w 234"/>
              <a:gd name="T3" fmla="*/ 0 h 918"/>
              <a:gd name="T4" fmla="*/ 0 w 234"/>
              <a:gd name="T5" fmla="*/ 2147483647 h 918"/>
              <a:gd name="T6" fmla="*/ 2147483647 w 234"/>
              <a:gd name="T7" fmla="*/ 2147483647 h 918"/>
              <a:gd name="T8" fmla="*/ 0 60000 65536"/>
              <a:gd name="T9" fmla="*/ 0 60000 65536"/>
              <a:gd name="T10" fmla="*/ 0 60000 65536"/>
              <a:gd name="T11" fmla="*/ 0 60000 65536"/>
              <a:gd name="T12" fmla="*/ 0 w 234"/>
              <a:gd name="T13" fmla="*/ 0 h 918"/>
              <a:gd name="T14" fmla="*/ 234 w 234"/>
              <a:gd name="T15" fmla="*/ 918 h 9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4" h="918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7F1CEE8A-6BE9-4585-A6C8-03C743723D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9952" y="3717032"/>
            <a:ext cx="769182" cy="14401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644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Protocolo POP3 e IMAP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A27D846-7449-4D7D-ADBB-F373A06D8F4B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1281416"/>
            <a:ext cx="38100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 dirty="0">
                <a:solidFill>
                  <a:srgbClr val="FF0000"/>
                </a:solidFill>
              </a:rPr>
              <a:t>Mais sobre POP3</a:t>
            </a:r>
            <a:endParaRPr lang="pt-BR" altLang="pt-BR" sz="2400" dirty="0"/>
          </a:p>
          <a:p>
            <a:pPr>
              <a:lnSpc>
                <a:spcPct val="90000"/>
              </a:lnSpc>
            </a:pPr>
            <a:r>
              <a:rPr lang="pt-BR" altLang="pt-BR" sz="2400" dirty="0"/>
              <a:t>Exemplo anterior usa modo “download e excluir”</a:t>
            </a:r>
          </a:p>
          <a:p>
            <a:pPr>
              <a:lnSpc>
                <a:spcPct val="90000"/>
              </a:lnSpc>
            </a:pPr>
            <a:r>
              <a:rPr lang="pt-BR" altLang="pt-BR" sz="2400" dirty="0"/>
              <a:t>Bob não pode reler e-mail se mudar o cliente</a:t>
            </a:r>
          </a:p>
          <a:p>
            <a:pPr>
              <a:lnSpc>
                <a:spcPct val="90000"/>
              </a:lnSpc>
            </a:pPr>
            <a:r>
              <a:rPr lang="pt-BR" altLang="pt-BR" sz="2400" dirty="0"/>
              <a:t>“Download-e-manter”: cópias de mensagens em clientes diferentes</a:t>
            </a:r>
          </a:p>
          <a:p>
            <a:pPr>
              <a:lnSpc>
                <a:spcPct val="90000"/>
              </a:lnSpc>
            </a:pPr>
            <a:r>
              <a:rPr lang="pt-BR" altLang="pt-BR" sz="2400" dirty="0"/>
              <a:t>POP3 é sem estado entre as sessões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F72D9FD1-A42C-422C-9203-CB7196FF45BA}"/>
              </a:ext>
            </a:extLst>
          </p:cNvPr>
          <p:cNvSpPr txBox="1">
            <a:spLocks noChangeArrowheads="1"/>
          </p:cNvSpPr>
          <p:nvPr/>
        </p:nvSpPr>
        <p:spPr>
          <a:xfrm>
            <a:off x="4775073" y="1204081"/>
            <a:ext cx="4295775" cy="464820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ZapfDingbats" pitchFamily="82" charset="2"/>
              <a:buNone/>
            </a:pPr>
            <a:r>
              <a:rPr lang="pt-BR" altLang="pt-BR" sz="2400" dirty="0">
                <a:solidFill>
                  <a:srgbClr val="FF0000"/>
                </a:solidFill>
              </a:rPr>
              <a:t>IMAP</a:t>
            </a:r>
            <a:endParaRPr lang="pt-BR" altLang="pt-BR" sz="2400" dirty="0"/>
          </a:p>
          <a:p>
            <a:r>
              <a:rPr lang="pt-BR" altLang="pt-BR" sz="2400" dirty="0"/>
              <a:t>Mantém todas as mensagens em um local: o servidor</a:t>
            </a:r>
          </a:p>
          <a:p>
            <a:r>
              <a:rPr lang="pt-BR" altLang="pt-BR" sz="2400" dirty="0"/>
              <a:t>Permite que o usuário organize </a:t>
            </a:r>
            <a:r>
              <a:rPr lang="pt-BR" altLang="pt-BR" sz="2400" dirty="0" err="1"/>
              <a:t>msgs</a:t>
            </a:r>
            <a:r>
              <a:rPr lang="pt-BR" altLang="pt-BR" sz="2400" dirty="0"/>
              <a:t> em pastas</a:t>
            </a:r>
          </a:p>
          <a:p>
            <a:r>
              <a:rPr lang="pt-BR" altLang="pt-BR" sz="2400" dirty="0"/>
              <a:t>IMAP mantém estado do usuário entre sessões:</a:t>
            </a:r>
          </a:p>
          <a:p>
            <a:pPr lvl="1"/>
            <a:r>
              <a:rPr lang="pt-BR" altLang="pt-BR" sz="2000" dirty="0"/>
              <a:t>nomes de pastas e mapeamento entre </a:t>
            </a:r>
            <a:r>
              <a:rPr lang="pt-BR" altLang="pt-BR" sz="2000" dirty="0" err="1"/>
              <a:t>IDs</a:t>
            </a:r>
            <a:r>
              <a:rPr lang="pt-BR" altLang="pt-BR" sz="2000" dirty="0"/>
              <a:t> de mensagem e nome de pasta</a:t>
            </a:r>
          </a:p>
        </p:txBody>
      </p:sp>
    </p:spTree>
    <p:extLst>
      <p:ext uri="{BB962C8B-B14F-4D97-AF65-F5344CB8AC3E}">
        <p14:creationId xmlns:p14="http://schemas.microsoft.com/office/powerpoint/2010/main" val="14658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Domain </a:t>
            </a:r>
            <a:r>
              <a:rPr lang="pt-BR" sz="3200" b="1" dirty="0" err="1"/>
              <a:t>Name</a:t>
            </a:r>
            <a:r>
              <a:rPr lang="pt-BR" sz="3200" b="1" dirty="0"/>
              <a:t> System - DNS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7CD0E77-9E9B-41EF-BC80-8EF3894F42CB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1387351"/>
            <a:ext cx="3682216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 dirty="0">
                <a:solidFill>
                  <a:srgbClr val="FF0000"/>
                </a:solidFill>
              </a:rPr>
              <a:t>pessoas:</a:t>
            </a:r>
            <a:r>
              <a:rPr lang="pt-BR" altLang="pt-BR" sz="2400" dirty="0"/>
              <a:t> Como identificar?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CPF, nome, passaporte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 dirty="0">
                <a:solidFill>
                  <a:srgbClr val="FF0000"/>
                </a:solidFill>
              </a:rPr>
              <a:t>hospedeiros da Internet, roteadores:</a:t>
            </a:r>
            <a:endParaRPr lang="pt-BR" altLang="pt-BR" sz="2400" dirty="0"/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endereço IP (32 bits)</a:t>
            </a:r>
          </a:p>
          <a:p>
            <a:pPr marL="402336" lvl="1" indent="0">
              <a:lnSpc>
                <a:spcPct val="90000"/>
              </a:lnSpc>
              <a:buNone/>
            </a:pPr>
            <a:endParaRPr lang="pt-BR" altLang="pt-BR" sz="2000" dirty="0"/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“nome”, p. e., ww.yahoo.com – usado pelos humanos</a:t>
            </a:r>
          </a:p>
          <a:p>
            <a:pPr marL="402336" lvl="1" indent="0">
              <a:lnSpc>
                <a:spcPct val="90000"/>
              </a:lnSpc>
              <a:buNone/>
            </a:pPr>
            <a:endParaRPr lang="pt-BR" altLang="pt-BR" sz="2000" dirty="0"/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 u="sng" dirty="0">
                <a:solidFill>
                  <a:srgbClr val="FF0000"/>
                </a:solidFill>
              </a:rPr>
              <a:t>P:</a:t>
            </a:r>
            <a:r>
              <a:rPr lang="pt-BR" altLang="pt-BR" sz="2400" dirty="0"/>
              <a:t> Como mapear entre endereço IP e nome?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6B0B072-5E4A-4416-9C83-448E3117EDCC}"/>
              </a:ext>
            </a:extLst>
          </p:cNvPr>
          <p:cNvSpPr txBox="1">
            <a:spLocks noChangeArrowheads="1"/>
          </p:cNvSpPr>
          <p:nvPr/>
        </p:nvSpPr>
        <p:spPr>
          <a:xfrm>
            <a:off x="4934000" y="1387351"/>
            <a:ext cx="4210000" cy="464820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 dirty="0">
                <a:solidFill>
                  <a:srgbClr val="FF0000"/>
                </a:solidFill>
              </a:rPr>
              <a:t>Domain </a:t>
            </a:r>
            <a:r>
              <a:rPr lang="pt-BR" altLang="pt-BR" sz="2400" dirty="0" err="1">
                <a:solidFill>
                  <a:srgbClr val="FF0000"/>
                </a:solidFill>
              </a:rPr>
              <a:t>Name</a:t>
            </a:r>
            <a:r>
              <a:rPr lang="pt-BR" altLang="pt-BR" sz="2400" dirty="0">
                <a:solidFill>
                  <a:srgbClr val="FF0000"/>
                </a:solidFill>
              </a:rPr>
              <a:t> System:</a:t>
            </a:r>
            <a:endParaRPr lang="pt-BR" altLang="pt-BR" sz="2400" dirty="0"/>
          </a:p>
          <a:p>
            <a:pPr>
              <a:lnSpc>
                <a:spcPct val="90000"/>
              </a:lnSpc>
            </a:pPr>
            <a:r>
              <a:rPr lang="pt-BR" altLang="pt-BR" sz="2000" i="1" dirty="0">
                <a:solidFill>
                  <a:srgbClr val="FF3300"/>
                </a:solidFill>
              </a:rPr>
              <a:t>banco de dados </a:t>
            </a:r>
            <a:r>
              <a:rPr lang="pt-BR" altLang="pt-BR" sz="2000" b="1" i="1" u="sng" dirty="0">
                <a:solidFill>
                  <a:srgbClr val="FF3300"/>
                </a:solidFill>
              </a:rPr>
              <a:t>distribuído</a:t>
            </a:r>
            <a:r>
              <a:rPr lang="pt-BR" altLang="pt-BR" sz="2000" dirty="0"/>
              <a:t> implementado na hierarquia de muitos </a:t>
            </a:r>
            <a:r>
              <a:rPr lang="pt-BR" altLang="pt-BR" sz="2000" i="1" dirty="0">
                <a:solidFill>
                  <a:srgbClr val="FF3300"/>
                </a:solidFill>
              </a:rPr>
              <a:t>servidores de nomes</a:t>
            </a:r>
            <a:endParaRPr lang="pt-BR" altLang="pt-BR" sz="2000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lang="pt-BR" altLang="pt-BR" sz="2000" i="1" dirty="0">
                <a:solidFill>
                  <a:srgbClr val="FF3300"/>
                </a:solidFill>
              </a:rPr>
              <a:t>protocolo em nível de aplicação</a:t>
            </a:r>
            <a:r>
              <a:rPr lang="pt-BR" altLang="pt-BR" sz="2000" dirty="0"/>
              <a:t> hospedeiro, roteadores, servidores de nomes se comunicam para </a:t>
            </a:r>
            <a:r>
              <a:rPr lang="pt-BR" altLang="pt-BR" sz="2000" i="1" dirty="0">
                <a:solidFill>
                  <a:srgbClr val="FF3300"/>
                </a:solidFill>
              </a:rPr>
              <a:t>resolver</a:t>
            </a:r>
            <a:r>
              <a:rPr lang="pt-BR" altLang="pt-BR" sz="2000" dirty="0">
                <a:solidFill>
                  <a:srgbClr val="FF3300"/>
                </a:solidFill>
              </a:rPr>
              <a:t> </a:t>
            </a:r>
            <a:r>
              <a:rPr lang="pt-BR" altLang="pt-BR" sz="2000" dirty="0"/>
              <a:t>nomes (tradução endereço/nome)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Nota: função básica da Internet, implementada como protocolo em nível de aplicação</a:t>
            </a:r>
          </a:p>
        </p:txBody>
      </p:sp>
    </p:spTree>
    <p:extLst>
      <p:ext uri="{BB962C8B-B14F-4D97-AF65-F5344CB8AC3E}">
        <p14:creationId xmlns:p14="http://schemas.microsoft.com/office/powerpoint/2010/main" val="148853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DNS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4DB73A2-F37E-4BB8-BF2F-FE15B0412314}"/>
              </a:ext>
            </a:extLst>
          </p:cNvPr>
          <p:cNvSpPr txBox="1">
            <a:spLocks noChangeArrowheads="1"/>
          </p:cNvSpPr>
          <p:nvPr/>
        </p:nvSpPr>
        <p:spPr>
          <a:xfrm>
            <a:off x="5090693" y="1196752"/>
            <a:ext cx="4191000" cy="464820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ZapfDingbats" pitchFamily="82" charset="2"/>
              <a:buNone/>
            </a:pPr>
            <a:r>
              <a:rPr lang="pt-BR" altLang="pt-BR" sz="2400" u="sng" dirty="0">
                <a:solidFill>
                  <a:srgbClr val="FF0000"/>
                </a:solidFill>
              </a:rPr>
              <a:t>Por que não centralizar o DNS?</a:t>
            </a:r>
          </a:p>
          <a:p>
            <a:r>
              <a:rPr lang="pt-BR" altLang="pt-BR" sz="2400" dirty="0"/>
              <a:t>único ponto de falha</a:t>
            </a:r>
          </a:p>
          <a:p>
            <a:r>
              <a:rPr lang="pt-BR" altLang="pt-BR" sz="2400" dirty="0"/>
              <a:t>volume de tráfego</a:t>
            </a:r>
          </a:p>
          <a:p>
            <a:r>
              <a:rPr lang="pt-BR" altLang="pt-BR" sz="2400" dirty="0"/>
              <a:t>banco de dados centralizado distante</a:t>
            </a:r>
          </a:p>
          <a:p>
            <a:r>
              <a:rPr lang="pt-BR" altLang="pt-BR" sz="2400" dirty="0"/>
              <a:t>manutenção</a:t>
            </a:r>
          </a:p>
          <a:p>
            <a:pPr>
              <a:buFont typeface="ZapfDingbats" pitchFamily="82" charset="2"/>
              <a:buNone/>
            </a:pPr>
            <a:endParaRPr lang="pt-BR" altLang="pt-BR" sz="2400" dirty="0"/>
          </a:p>
          <a:p>
            <a:pPr algn="ctr">
              <a:buFont typeface="ZapfDingbats" pitchFamily="82" charset="2"/>
              <a:buNone/>
            </a:pPr>
            <a:r>
              <a:rPr lang="pt-BR" altLang="pt-BR" sz="2400" b="1" i="1" u="sng" dirty="0"/>
              <a:t>Não é escalável!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2721AAF-C8DC-477D-B523-299583FA3A4F}"/>
              </a:ext>
            </a:extLst>
          </p:cNvPr>
          <p:cNvSpPr txBox="1">
            <a:spLocks noChangeArrowheads="1"/>
          </p:cNvSpPr>
          <p:nvPr/>
        </p:nvSpPr>
        <p:spPr>
          <a:xfrm>
            <a:off x="1050505" y="1269777"/>
            <a:ext cx="3810000" cy="509286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 u="sng" dirty="0">
                <a:solidFill>
                  <a:srgbClr val="FF0000"/>
                </a:solidFill>
              </a:rPr>
              <a:t>Serviços de DNS</a:t>
            </a:r>
          </a:p>
          <a:p>
            <a:pPr>
              <a:lnSpc>
                <a:spcPct val="90000"/>
              </a:lnSpc>
            </a:pPr>
            <a:r>
              <a:rPr lang="pt-BR" altLang="pt-BR" sz="2400" dirty="0"/>
              <a:t>tradução nome de hospedeiro -&gt; endereço IP</a:t>
            </a:r>
          </a:p>
          <a:p>
            <a:pPr>
              <a:lnSpc>
                <a:spcPct val="90000"/>
              </a:lnSpc>
            </a:pPr>
            <a:r>
              <a:rPr lang="pt-BR" altLang="pt-BR" sz="2400" dirty="0"/>
              <a:t>apelidos de hospedeiro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nomes canônicos</a:t>
            </a:r>
          </a:p>
          <a:p>
            <a:pPr>
              <a:lnSpc>
                <a:spcPct val="90000"/>
              </a:lnSpc>
            </a:pPr>
            <a:r>
              <a:rPr lang="pt-BR" altLang="pt-BR" sz="2400" dirty="0"/>
              <a:t>apelidos de servidor de correio</a:t>
            </a:r>
          </a:p>
          <a:p>
            <a:pPr>
              <a:lnSpc>
                <a:spcPct val="90000"/>
              </a:lnSpc>
            </a:pPr>
            <a:r>
              <a:rPr lang="pt-BR" altLang="pt-BR" sz="2400" dirty="0"/>
              <a:t>distribuição de carga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servidores Web replicados: conjunto de endereços IP para um nome canônico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</a:rPr>
              <a:t>P: </a:t>
            </a:r>
            <a:r>
              <a:rPr lang="pt-BR" altLang="pt-BR" sz="2000" dirty="0">
                <a:hlinkClick r:id="rId3"/>
              </a:rPr>
              <a:t>www.facebook.com</a:t>
            </a:r>
            <a:r>
              <a:rPr lang="pt-BR" altLang="pt-BR" sz="2000" dirty="0"/>
              <a:t> só tem 1 IP?</a:t>
            </a:r>
          </a:p>
          <a:p>
            <a:pPr>
              <a:lnSpc>
                <a:spcPct val="90000"/>
              </a:lnSpc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17784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Aula passada: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045F6B0-2580-4919-BB8C-4325D1B18D8A}"/>
              </a:ext>
            </a:extLst>
          </p:cNvPr>
          <p:cNvSpPr txBox="1">
            <a:spLocks noChangeArrowheads="1"/>
          </p:cNvSpPr>
          <p:nvPr/>
        </p:nvSpPr>
        <p:spPr>
          <a:xfrm>
            <a:off x="1068482" y="1374730"/>
            <a:ext cx="7545165" cy="4987911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</a:pPr>
            <a:r>
              <a:rPr lang="pt-BR" altLang="pt-BR" sz="2800" dirty="0"/>
              <a:t>HTTP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/>
              <a:t>Tipos de mensagens HTTP;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/>
              <a:t>Cookies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Cash Web, Servidor Proxy e </a:t>
            </a:r>
            <a:r>
              <a:rPr lang="pt-BR" altLang="pt-BR" dirty="0" err="1"/>
              <a:t>Get</a:t>
            </a:r>
            <a:r>
              <a:rPr lang="pt-BR" altLang="pt-BR" dirty="0"/>
              <a:t> Condicional</a:t>
            </a:r>
          </a:p>
          <a:p>
            <a:pPr>
              <a:lnSpc>
                <a:spcPct val="90000"/>
              </a:lnSpc>
            </a:pPr>
            <a:r>
              <a:rPr lang="pt-BR" altLang="pt-BR" sz="2800" dirty="0"/>
              <a:t>FTP</a:t>
            </a:r>
            <a:endParaRPr lang="pt-BR" altLang="pt-BR" sz="2000" dirty="0"/>
          </a:p>
          <a:p>
            <a:pPr lvl="1">
              <a:lnSpc>
                <a:spcPct val="90000"/>
              </a:lnSpc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393373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Banco de dados distribuídos, hierárquico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grpSp>
        <p:nvGrpSpPr>
          <p:cNvPr id="10" name="Group 23">
            <a:extLst>
              <a:ext uri="{FF2B5EF4-FFF2-40B4-BE49-F238E27FC236}">
                <a16:creationId xmlns:a16="http://schemas.microsoft.com/office/drawing/2014/main" id="{76CB75E3-C428-45F9-993E-66E842FC2E94}"/>
              </a:ext>
            </a:extLst>
          </p:cNvPr>
          <p:cNvGrpSpPr>
            <a:grpSpLocks/>
          </p:cNvGrpSpPr>
          <p:nvPr/>
        </p:nvGrpSpPr>
        <p:grpSpPr bwMode="auto">
          <a:xfrm>
            <a:off x="1077912" y="1022380"/>
            <a:ext cx="8066088" cy="2617787"/>
            <a:chOff x="230" y="576"/>
            <a:chExt cx="5411" cy="1881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75468E6C-52D3-453B-A4B6-689FC8560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576"/>
              <a:ext cx="151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noProof="1">
                  <a:latin typeface="Arial" panose="020B0604020202020204" pitchFamily="34" charset="0"/>
                </a:rPr>
                <a:t>Servidores DNS raiz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927E5949-9F5A-4F9E-9B53-AB2709CB8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344"/>
              <a:ext cx="123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noProof="1">
                  <a:latin typeface="Arial" panose="020B0604020202020204" pitchFamily="34" charset="0"/>
                </a:rPr>
                <a:t>servs. DNS com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0AE955AE-5209-4CEA-A465-42FCBC312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296"/>
              <a:ext cx="116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noProof="1">
                  <a:latin typeface="Arial" panose="020B0604020202020204" pitchFamily="34" charset="0"/>
                </a:rPr>
                <a:t>servs. DNS org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B8DD30B6-7EE3-454C-B8C3-A4FD1401F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296"/>
              <a:ext cx="119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noProof="1">
                  <a:latin typeface="Arial" panose="020B0604020202020204" pitchFamily="34" charset="0"/>
                </a:rPr>
                <a:t>servs. DNS edu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F37DA189-D015-4379-9DD0-EE8469985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B54E65CC-DD18-45F5-B164-3A83E8067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9AB3A84C-66F7-49DC-AF0D-9FE6247ED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DC01C0A1-26EE-4F9B-BF7D-CBDDAF4D4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752"/>
              <a:ext cx="899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noProof="1">
                  <a:latin typeface="Arial" panose="020B0604020202020204" pitchFamily="34" charset="0"/>
                </a:rPr>
                <a:t>servs. DNS</a:t>
              </a:r>
              <a:br>
                <a:rPr lang="pt-BR" altLang="pt-BR" sz="1800" noProof="1">
                  <a:latin typeface="Arial" panose="020B0604020202020204" pitchFamily="34" charset="0"/>
                </a:rPr>
              </a:br>
              <a:r>
                <a:rPr lang="pt-BR" altLang="pt-BR" sz="1800" noProof="1">
                  <a:latin typeface="Arial" panose="020B0604020202020204" pitchFamily="34" charset="0"/>
                </a:rPr>
                <a:t>poly.edu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 noProof="1">
                <a:latin typeface="Arial" panose="020B0604020202020204" pitchFamily="34" charset="0"/>
              </a:endParaRP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29C4A813-FAA0-4B17-8411-A185D1E4A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1752"/>
              <a:ext cx="899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noProof="1">
                  <a:latin typeface="Arial" panose="020B0604020202020204" pitchFamily="34" charset="0"/>
                </a:rPr>
                <a:t>servs. DNS</a:t>
              </a:r>
              <a:br>
                <a:rPr lang="pt-BR" altLang="pt-BR" sz="1800" noProof="1">
                  <a:latin typeface="Arial" panose="020B0604020202020204" pitchFamily="34" charset="0"/>
                </a:rPr>
              </a:br>
              <a:r>
                <a:rPr lang="pt-BR" altLang="pt-BR" sz="1800" noProof="1">
                  <a:latin typeface="Arial" panose="020B0604020202020204" pitchFamily="34" charset="0"/>
                </a:rPr>
                <a:t>umass.edu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 noProof="1">
                <a:latin typeface="Arial" panose="020B0604020202020204" pitchFamily="34" charset="0"/>
              </a:endParaRP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D0DCCFC9-9721-4D60-B08B-2691C35745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38DA9022-5C86-4C80-BBE7-18732A36F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779334BA-0DB8-4FF4-A298-926087E00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848"/>
              <a:ext cx="899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noProof="1">
                  <a:latin typeface="Arial" panose="020B0604020202020204" pitchFamily="34" charset="0"/>
                </a:rPr>
                <a:t>servs. DNS</a:t>
              </a:r>
              <a:br>
                <a:rPr lang="pt-BR" altLang="pt-BR" sz="1800" noProof="1">
                  <a:latin typeface="Arial" panose="020B0604020202020204" pitchFamily="34" charset="0"/>
                </a:rPr>
              </a:br>
              <a:r>
                <a:rPr lang="pt-BR" altLang="pt-BR" sz="1800" noProof="1">
                  <a:latin typeface="Arial" panose="020B0604020202020204" pitchFamily="34" charset="0"/>
                </a:rPr>
                <a:t>yahoo.com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AA58C10A-1414-4552-BFF0-8741204C3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noProof="1">
                  <a:latin typeface="Arial" panose="020B0604020202020204" pitchFamily="34" charset="0"/>
                </a:rPr>
                <a:t>servs. DNS</a:t>
              </a:r>
              <a:br>
                <a:rPr lang="pt-BR" altLang="pt-BR" sz="1800" noProof="1">
                  <a:latin typeface="Arial" panose="020B0604020202020204" pitchFamily="34" charset="0"/>
                </a:rPr>
              </a:br>
              <a:r>
                <a:rPr lang="pt-BR" altLang="pt-BR" sz="1800" noProof="1">
                  <a:latin typeface="Arial" panose="020B0604020202020204" pitchFamily="34" charset="0"/>
                </a:rPr>
                <a:t>amazon.com</a:t>
              </a: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6258DF9E-8304-4184-8130-1372864C2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CF5CEDCA-3100-4447-8C99-C000D6EA5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FB91F75C-0ED9-4339-B07D-729691C0E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1799"/>
              <a:ext cx="899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noProof="1">
                  <a:latin typeface="Arial" panose="020B0604020202020204" pitchFamily="34" charset="0"/>
                </a:rPr>
                <a:t>servs. DNS</a:t>
              </a:r>
              <a:br>
                <a:rPr lang="pt-BR" altLang="pt-BR" sz="1800" noProof="1">
                  <a:latin typeface="Arial" panose="020B0604020202020204" pitchFamily="34" charset="0"/>
                </a:rPr>
              </a:br>
              <a:r>
                <a:rPr lang="pt-BR" altLang="pt-BR" sz="1800" noProof="1">
                  <a:latin typeface="Arial" panose="020B0604020202020204" pitchFamily="34" charset="0"/>
                </a:rPr>
                <a:t>pbs.org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 noProof="1">
                <a:latin typeface="Arial" panose="020B0604020202020204" pitchFamily="34" charset="0"/>
              </a:endParaRP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FC7F1A9E-1148-4B69-8ECE-1317C1D99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" name="Rectangle 22">
            <a:extLst>
              <a:ext uri="{FF2B5EF4-FFF2-40B4-BE49-F238E27FC236}">
                <a16:creationId xmlns:a16="http://schemas.microsoft.com/office/drawing/2014/main" id="{DA44BA7B-22AC-4D56-B368-867E97CDDA6F}"/>
              </a:ext>
            </a:extLst>
          </p:cNvPr>
          <p:cNvSpPr txBox="1">
            <a:spLocks noChangeArrowheads="1"/>
          </p:cNvSpPr>
          <p:nvPr/>
        </p:nvSpPr>
        <p:spPr>
          <a:xfrm>
            <a:off x="873655" y="3515365"/>
            <a:ext cx="8702675" cy="2813050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ZapfDingbats" pitchFamily="82" charset="2"/>
              <a:buNone/>
            </a:pPr>
            <a:r>
              <a:rPr lang="pt-BR" altLang="pt-BR" sz="2400" u="sng" dirty="0">
                <a:solidFill>
                  <a:srgbClr val="FF0000"/>
                </a:solidFill>
              </a:rPr>
              <a:t>Cliente quer IP para www.amazon.com; 1</a:t>
            </a:r>
            <a:r>
              <a:rPr lang="pt-BR" altLang="pt-BR" sz="2400" u="sng" baseline="30000" dirty="0">
                <a:solidFill>
                  <a:srgbClr val="FF0000"/>
                </a:solidFill>
              </a:rPr>
              <a:t>a</a:t>
            </a:r>
            <a:r>
              <a:rPr lang="pt-BR" altLang="pt-BR" sz="2400" u="sng" dirty="0">
                <a:solidFill>
                  <a:srgbClr val="FF0000"/>
                </a:solidFill>
              </a:rPr>
              <a:t> </a:t>
            </a:r>
            <a:r>
              <a:rPr lang="pt-BR" altLang="pt-BR" sz="2400" u="sng" dirty="0" err="1">
                <a:solidFill>
                  <a:srgbClr val="FF0000"/>
                </a:solidFill>
              </a:rPr>
              <a:t>aprox</a:t>
            </a:r>
            <a:r>
              <a:rPr lang="pt-BR" altLang="pt-BR" sz="2400" u="sng" dirty="0">
                <a:solidFill>
                  <a:srgbClr val="FF0000"/>
                </a:solidFill>
              </a:rPr>
              <a:t>:</a:t>
            </a:r>
          </a:p>
          <a:p>
            <a:r>
              <a:rPr lang="pt-BR" altLang="pt-BR" sz="2400" dirty="0"/>
              <a:t>cliente consulta serv. raiz para achar servidor DNS com</a:t>
            </a:r>
          </a:p>
          <a:p>
            <a:r>
              <a:rPr lang="pt-BR" altLang="pt-BR" sz="2400" dirty="0"/>
              <a:t>cliente consulta serv. DNS com para obter serv. DNS amazon.com</a:t>
            </a:r>
          </a:p>
          <a:p>
            <a:r>
              <a:rPr lang="pt-BR" altLang="pt-BR" sz="2400" dirty="0"/>
              <a:t>cliente consulta serv. DNS amazon.com para obter endereço IP para www.amazon.com</a:t>
            </a:r>
          </a:p>
        </p:txBody>
      </p:sp>
    </p:spTree>
    <p:extLst>
      <p:ext uri="{BB962C8B-B14F-4D97-AF65-F5344CB8AC3E}">
        <p14:creationId xmlns:p14="http://schemas.microsoft.com/office/powerpoint/2010/main" val="1331523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DNS: Servidores raiz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50BD1D09-B564-4CE0-B3B9-4F536B40372E}"/>
              </a:ext>
            </a:extLst>
          </p:cNvPr>
          <p:cNvSpPr txBox="1">
            <a:spLocks noChangeArrowheads="1"/>
          </p:cNvSpPr>
          <p:nvPr/>
        </p:nvSpPr>
        <p:spPr>
          <a:xfrm>
            <a:off x="994799" y="1195238"/>
            <a:ext cx="7988310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altLang="pt-BR" sz="1800" dirty="0"/>
              <a:t>Requisitados por servidores de nomes locais que não conseguem traduzir nome</a:t>
            </a:r>
          </a:p>
          <a:p>
            <a:r>
              <a:rPr lang="pt-BR" altLang="pt-BR" sz="1800" dirty="0"/>
              <a:t>servidores de nomes raiz:</a:t>
            </a:r>
          </a:p>
          <a:p>
            <a:pPr lvl="1"/>
            <a:r>
              <a:rPr lang="pt-BR" altLang="pt-BR" sz="1800" dirty="0" err="1"/>
              <a:t>contacta</a:t>
            </a:r>
            <a:r>
              <a:rPr lang="pt-BR" altLang="pt-BR" sz="1800" dirty="0"/>
              <a:t> servidor de nomes com autoridade se o mapeamento não for conhecido</a:t>
            </a:r>
          </a:p>
          <a:p>
            <a:pPr lvl="1"/>
            <a:r>
              <a:rPr lang="pt-BR" altLang="pt-BR" sz="1800" dirty="0"/>
              <a:t>obtém mapeamento</a:t>
            </a:r>
          </a:p>
          <a:p>
            <a:pPr lvl="1"/>
            <a:r>
              <a:rPr lang="pt-BR" altLang="pt-BR" sz="1800" dirty="0"/>
              <a:t>retorna mapeamento ao servidor de nomes local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69602E6E-D688-42FE-A7CB-70603D7F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75" y="4218015"/>
            <a:ext cx="2355673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pt-BR" sz="2000" dirty="0"/>
              <a:t>    </a:t>
            </a:r>
            <a:r>
              <a:rPr lang="pt-BR" altLang="pt-BR" sz="2000" dirty="0"/>
              <a:t>13 servidores de nomes raiz no mundo</a:t>
            </a:r>
            <a:endParaRPr lang="pt-BR" altLang="pt-BR" sz="2400" dirty="0"/>
          </a:p>
        </p:txBody>
      </p:sp>
      <p:sp>
        <p:nvSpPr>
          <p:cNvPr id="32" name="AutoShape 22">
            <a:extLst>
              <a:ext uri="{FF2B5EF4-FFF2-40B4-BE49-F238E27FC236}">
                <a16:creationId xmlns:a16="http://schemas.microsoft.com/office/drawing/2014/main" id="{56637967-A2FB-4968-859A-2FA473471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175" y="3570138"/>
            <a:ext cx="578485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3058E061-C6ED-41BC-86A7-C4C7E7B52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30" y="3425146"/>
            <a:ext cx="5349045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85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TLD e servidores </a:t>
            </a:r>
            <a:r>
              <a:rPr lang="pt-BR" sz="3200" b="1" dirty="0" err="1"/>
              <a:t>autoritativos</a:t>
            </a:r>
            <a:endParaRPr lang="pt-BR" sz="3200" b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32" name="AutoShape 22">
            <a:extLst>
              <a:ext uri="{FF2B5EF4-FFF2-40B4-BE49-F238E27FC236}">
                <a16:creationId xmlns:a16="http://schemas.microsoft.com/office/drawing/2014/main" id="{56637967-A2FB-4968-859A-2FA4734711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175" y="3570138"/>
            <a:ext cx="578485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pt-BR" altLang="pt-BR" sz="240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D9742AE-F3A0-4EE1-8915-C392092F1B3D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9" y="1301659"/>
            <a:ext cx="8027240" cy="524345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</a:pPr>
            <a:r>
              <a:rPr lang="pt-BR" altLang="pt-BR" dirty="0">
                <a:solidFill>
                  <a:srgbClr val="FF0000"/>
                </a:solidFill>
              </a:rPr>
              <a:t>servidores de domínio de alto nível (TLD) :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 responsáveis por com, </a:t>
            </a:r>
            <a:r>
              <a:rPr lang="pt-BR" altLang="pt-BR" dirty="0" err="1"/>
              <a:t>org</a:t>
            </a:r>
            <a:r>
              <a:rPr lang="pt-BR" altLang="pt-BR" dirty="0"/>
              <a:t>, net, </a:t>
            </a:r>
            <a:r>
              <a:rPr lang="pt-BR" altLang="pt-BR" dirty="0" err="1"/>
              <a:t>edu</a:t>
            </a:r>
            <a:r>
              <a:rPr lang="pt-BR" altLang="pt-BR" dirty="0"/>
              <a:t> etc. e todos os domínios de país de alto nível: </a:t>
            </a:r>
            <a:r>
              <a:rPr lang="pt-BR" altLang="pt-BR" dirty="0" err="1"/>
              <a:t>br</a:t>
            </a:r>
            <a:r>
              <a:rPr lang="pt-BR" altLang="pt-BR" dirty="0"/>
              <a:t>, </a:t>
            </a:r>
            <a:r>
              <a:rPr lang="pt-BR" altLang="pt-BR" dirty="0" err="1"/>
              <a:t>uk</a:t>
            </a:r>
            <a:r>
              <a:rPr lang="pt-BR" altLang="pt-BR" dirty="0"/>
              <a:t>, </a:t>
            </a:r>
            <a:r>
              <a:rPr lang="pt-BR" altLang="pt-BR" dirty="0" err="1"/>
              <a:t>fr</a:t>
            </a:r>
            <a:r>
              <a:rPr lang="pt-BR" altLang="pt-BR" dirty="0"/>
              <a:t>, </a:t>
            </a:r>
            <a:r>
              <a:rPr lang="pt-BR" altLang="pt-BR" dirty="0" err="1"/>
              <a:t>ca</a:t>
            </a:r>
            <a:r>
              <a:rPr lang="pt-BR" altLang="pt-BR" dirty="0"/>
              <a:t>, </a:t>
            </a:r>
            <a:r>
              <a:rPr lang="pt-BR" altLang="pt-BR" dirty="0" err="1"/>
              <a:t>jp</a:t>
            </a:r>
            <a:r>
              <a:rPr lang="pt-BR" altLang="pt-BR" dirty="0"/>
              <a:t>.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A Network </a:t>
            </a:r>
            <a:r>
              <a:rPr lang="pt-BR" altLang="pt-BR" dirty="0" err="1"/>
              <a:t>Solutions</a:t>
            </a:r>
            <a:r>
              <a:rPr lang="pt-BR" altLang="pt-BR" dirty="0"/>
              <a:t> mantém servidores para TLD com </a:t>
            </a:r>
            <a:r>
              <a:rPr lang="pt-BR" altLang="pt-BR" dirty="0" err="1"/>
              <a:t>Educause</a:t>
            </a:r>
            <a:r>
              <a:rPr lang="pt-BR" altLang="pt-BR" dirty="0"/>
              <a:t> para TLD </a:t>
            </a:r>
            <a:r>
              <a:rPr lang="pt-BR" altLang="pt-BR" dirty="0" err="1"/>
              <a:t>edu</a:t>
            </a:r>
            <a:endParaRPr lang="pt-BR" altLang="pt-BR" dirty="0"/>
          </a:p>
          <a:p>
            <a:pPr>
              <a:lnSpc>
                <a:spcPct val="90000"/>
              </a:lnSpc>
            </a:pPr>
            <a:r>
              <a:rPr lang="pt-BR" altLang="pt-BR" dirty="0">
                <a:solidFill>
                  <a:srgbClr val="FF0000"/>
                </a:solidFill>
              </a:rPr>
              <a:t>servidores DNS com autoridade:</a:t>
            </a:r>
            <a:r>
              <a:rPr lang="pt-BR" altLang="pt-BR" dirty="0"/>
              <a:t> 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servidores DNS da organização, provendo nome de hospedeiro com autoridade a mapeamentos IP para os servidores da organização (p. e., Web, correio).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podem ser mantidos pela organização ou provedor de serviços</a:t>
            </a:r>
          </a:p>
          <a:p>
            <a:pPr lvl="1">
              <a:lnSpc>
                <a:spcPct val="90000"/>
              </a:lnSpc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6075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Servidores de nomes local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F712BA-15E3-47F5-B0E4-4DAE2596A13D}"/>
              </a:ext>
            </a:extLst>
          </p:cNvPr>
          <p:cNvSpPr txBox="1">
            <a:spLocks noChangeArrowheads="1"/>
          </p:cNvSpPr>
          <p:nvPr/>
        </p:nvSpPr>
        <p:spPr>
          <a:xfrm>
            <a:off x="1025555" y="1377412"/>
            <a:ext cx="8045293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altLang="pt-BR" dirty="0"/>
              <a:t>não pertence estritamente à hierarquia</a:t>
            </a:r>
          </a:p>
          <a:p>
            <a:r>
              <a:rPr lang="pt-BR" altLang="pt-BR" dirty="0"/>
              <a:t>cada ISP (ISP residencial, empresa, universidade) tem um</a:t>
            </a:r>
          </a:p>
          <a:p>
            <a:pPr lvl="1"/>
            <a:r>
              <a:rPr lang="pt-BR" altLang="pt-BR" dirty="0"/>
              <a:t>também chamado “servidor de nomes default”</a:t>
            </a:r>
          </a:p>
          <a:p>
            <a:r>
              <a:rPr lang="pt-BR" altLang="pt-BR" dirty="0"/>
              <a:t>quando hospedeiro faz consulta ao DNS, consulta é enviada ao seu servidor DNS local</a:t>
            </a:r>
          </a:p>
          <a:p>
            <a:pPr lvl="1"/>
            <a:r>
              <a:rPr lang="pt-BR" altLang="pt-BR" dirty="0"/>
              <a:t>atua como </a:t>
            </a:r>
            <a:r>
              <a:rPr lang="pt-BR" altLang="pt-BR" dirty="0">
                <a:solidFill>
                  <a:srgbClr val="FF0000"/>
                </a:solidFill>
              </a:rPr>
              <a:t>proxy (cache)</a:t>
            </a:r>
            <a:r>
              <a:rPr lang="pt-BR" altLang="pt-BR" dirty="0"/>
              <a:t>, encaminha consulta para hierarquia</a:t>
            </a:r>
          </a:p>
        </p:txBody>
      </p:sp>
    </p:spTree>
    <p:extLst>
      <p:ext uri="{BB962C8B-B14F-4D97-AF65-F5344CB8AC3E}">
        <p14:creationId xmlns:p14="http://schemas.microsoft.com/office/powerpoint/2010/main" val="1010150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Exemplo de resolução de nome DNS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6449AE22-A715-440A-8053-0329B8B46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140519"/>
              </p:ext>
            </p:extLst>
          </p:nvPr>
        </p:nvGraphicFramePr>
        <p:xfrm>
          <a:off x="5273960" y="461523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6449AE22-A715-440A-8053-0329B8B46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960" y="461523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809F52E5-FF8A-4F92-A439-13BBA557C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13" y="5193083"/>
            <a:ext cx="211827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hospedeiro</a:t>
            </a:r>
            <a:br>
              <a:rPr lang="pt-BR" altLang="pt-BR" sz="1800" dirty="0"/>
            </a:br>
            <a:r>
              <a:rPr lang="pt-BR" altLang="pt-BR" sz="1800" dirty="0"/>
              <a:t>solicitante</a:t>
            </a:r>
            <a:endParaRPr lang="pt-BR" altLang="pt-BR" sz="2400" dirty="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dirty="0">
                <a:latin typeface="Arial" panose="020B0604020202020204" pitchFamily="34" charset="0"/>
              </a:rPr>
              <a:t>www.bvtech.com.br</a:t>
            </a:r>
            <a:endParaRPr lang="pt-BR" altLang="pt-BR" sz="1600" dirty="0">
              <a:latin typeface="Arial" panose="020B0604020202020204" pitchFamily="34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93B5DE32-4BDB-46D2-AC13-6B9A6BEF8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394" y="5967783"/>
            <a:ext cx="12234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dirty="0">
                <a:latin typeface="Arial" panose="020B0604020202020204" pitchFamily="34" charset="0"/>
              </a:rPr>
              <a:t>Ifce.edu.br</a:t>
            </a:r>
            <a:endParaRPr lang="pt-BR" altLang="pt-BR" sz="1600" dirty="0">
              <a:latin typeface="Arial" panose="020B0604020202020204" pitchFamily="34" charset="0"/>
            </a:endParaRPr>
          </a:p>
        </p:txBody>
      </p:sp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1B6921DE-C7D5-4C35-BF10-7A804A364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694284"/>
              </p:ext>
            </p:extLst>
          </p:nvPr>
        </p:nvGraphicFramePr>
        <p:xfrm>
          <a:off x="7398035" y="541533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11" name="Object 7">
                        <a:extLst>
                          <a:ext uri="{FF2B5EF4-FFF2-40B4-BE49-F238E27FC236}">
                            <a16:creationId xmlns:a16="http://schemas.microsoft.com/office/drawing/2014/main" id="{1B6921DE-C7D5-4C35-BF10-7A804A364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8035" y="541533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8">
            <a:extLst>
              <a:ext uri="{FF2B5EF4-FFF2-40B4-BE49-F238E27FC236}">
                <a16:creationId xmlns:a16="http://schemas.microsoft.com/office/drawing/2014/main" id="{1619F22F-301D-4C21-B7F3-CD53D999A1CD}"/>
              </a:ext>
            </a:extLst>
          </p:cNvPr>
          <p:cNvGrpSpPr>
            <a:grpSpLocks/>
          </p:cNvGrpSpPr>
          <p:nvPr/>
        </p:nvGrpSpPr>
        <p:grpSpPr bwMode="auto">
          <a:xfrm>
            <a:off x="5521610" y="2540370"/>
            <a:ext cx="369887" cy="657225"/>
            <a:chOff x="4180" y="783"/>
            <a:chExt cx="150" cy="307"/>
          </a:xfrm>
        </p:grpSpPr>
        <p:sp>
          <p:nvSpPr>
            <p:cNvPr id="13" name="AutoShape 9">
              <a:extLst>
                <a:ext uri="{FF2B5EF4-FFF2-40B4-BE49-F238E27FC236}">
                  <a16:creationId xmlns:a16="http://schemas.microsoft.com/office/drawing/2014/main" id="{E2B92C4A-2CB6-42D8-9D7A-C22B40961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1CB8C84B-92C7-4D48-915E-7611DD3E3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D522DFB4-273E-46E2-9C5B-3E53A928B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6" name="AutoShape 12">
              <a:extLst>
                <a:ext uri="{FF2B5EF4-FFF2-40B4-BE49-F238E27FC236}">
                  <a16:creationId xmlns:a16="http://schemas.microsoft.com/office/drawing/2014/main" id="{447CC9A9-540A-485D-A919-F7088B511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EDCB4997-0879-4D7D-B36B-6061BB639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A8F6326B-2EDE-46A4-9B80-7E0B92C4A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6D92D461-1453-4ED0-B117-55340B879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1F102940-A607-4CB6-8498-E57042C8E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</p:grpSp>
      <p:sp>
        <p:nvSpPr>
          <p:cNvPr id="21" name="Text Box 17">
            <a:extLst>
              <a:ext uri="{FF2B5EF4-FFF2-40B4-BE49-F238E27FC236}">
                <a16:creationId xmlns:a16="http://schemas.microsoft.com/office/drawing/2014/main" id="{72EF991C-F7DF-48AE-9B1A-3FFBBBB8A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260" y="146880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servidor DNS raiz</a:t>
            </a:r>
            <a:endParaRPr lang="pt-BR" altLang="pt-BR" sz="1600">
              <a:latin typeface="Times New Roman" panose="02020603050405020304" pitchFamily="18" charset="0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61B3AE40-7F48-453F-81AE-B6879EB5C1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70822" y="322775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E0334117-2D7A-4A06-A1A9-DB6F1EC2C7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5122" y="1857745"/>
            <a:ext cx="612775" cy="646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FFE618C9-987F-4AA1-80F1-006380E24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0872" y="2694358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C03845D7-1CB4-4339-A448-18C4FB7895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70872" y="286580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1C8F0E75-7B94-49EE-9234-7D6C82D1F9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4672" y="2011733"/>
            <a:ext cx="495300" cy="511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6FA97AA9-6414-48F8-94AE-FF3AD1548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1322" y="3256333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8" name="Group 24">
            <a:extLst>
              <a:ext uri="{FF2B5EF4-FFF2-40B4-BE49-F238E27FC236}">
                <a16:creationId xmlns:a16="http://schemas.microsoft.com/office/drawing/2014/main" id="{782142AB-FA81-40F7-8BA5-BCC5E2F67564}"/>
              </a:ext>
            </a:extLst>
          </p:cNvPr>
          <p:cNvGrpSpPr>
            <a:grpSpLocks/>
          </p:cNvGrpSpPr>
          <p:nvPr/>
        </p:nvGrpSpPr>
        <p:grpSpPr bwMode="auto">
          <a:xfrm>
            <a:off x="4411948" y="3373805"/>
            <a:ext cx="2008188" cy="615949"/>
            <a:chOff x="2798" y="2132"/>
            <a:chExt cx="1265" cy="388"/>
          </a:xfrm>
        </p:grpSpPr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92EC9A12-4BE4-4E52-A258-046835313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0" name="Text Box 26">
              <a:extLst>
                <a:ext uri="{FF2B5EF4-FFF2-40B4-BE49-F238E27FC236}">
                  <a16:creationId xmlns:a16="http://schemas.microsoft.com/office/drawing/2014/main" id="{05F748B8-1AC7-45D3-B866-EEBEB553F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" y="2132"/>
              <a:ext cx="1265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dirty="0"/>
                <a:t>serv. DNS local</a:t>
              </a:r>
              <a:endParaRPr lang="pt-BR" altLang="pt-BR" sz="2400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 b="1" dirty="0">
                  <a:latin typeface="Arial" panose="020B0604020202020204" pitchFamily="34" charset="0"/>
                </a:rPr>
                <a:t>dns.bvtech.com.br</a:t>
              </a:r>
              <a:endParaRPr lang="pt-BR" altLang="pt-BR" sz="1600" dirty="0">
                <a:latin typeface="Arial" panose="020B0604020202020204" pitchFamily="34" charset="0"/>
              </a:endParaRPr>
            </a:p>
          </p:txBody>
        </p:sp>
      </p:grpSp>
      <p:sp>
        <p:nvSpPr>
          <p:cNvPr id="31" name="Text Box 27">
            <a:extLst>
              <a:ext uri="{FF2B5EF4-FFF2-40B4-BE49-F238E27FC236}">
                <a16:creationId xmlns:a16="http://schemas.microsoft.com/office/drawing/2014/main" id="{9144840E-C756-48B4-BEBE-7545D418F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897" y="408342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B01F17CD-0630-4B94-881B-6B8926AA5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822" y="174979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33" name="Text Box 29">
            <a:extLst>
              <a:ext uri="{FF2B5EF4-FFF2-40B4-BE49-F238E27FC236}">
                <a16:creationId xmlns:a16="http://schemas.microsoft.com/office/drawing/2014/main" id="{A6EB432D-C213-4CB5-B461-7F753ECDB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960" y="216254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6DB1A26B-78EE-4625-95C8-969E8F704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297" y="239749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35" name="Text Box 31">
            <a:extLst>
              <a:ext uri="{FF2B5EF4-FFF2-40B4-BE49-F238E27FC236}">
                <a16:creationId xmlns:a16="http://schemas.microsoft.com/office/drawing/2014/main" id="{A5C2A1CD-24EB-4BB8-B323-8C6F6DD9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460" y="288485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36" name="Text Box 32">
            <a:extLst>
              <a:ext uri="{FF2B5EF4-FFF2-40B4-BE49-F238E27FC236}">
                <a16:creationId xmlns:a16="http://schemas.microsoft.com/office/drawing/2014/main" id="{79E3176A-89B6-484C-9852-3313D4D69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360" y="392467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grpSp>
        <p:nvGrpSpPr>
          <p:cNvPr id="37" name="Group 33">
            <a:extLst>
              <a:ext uri="{FF2B5EF4-FFF2-40B4-BE49-F238E27FC236}">
                <a16:creationId xmlns:a16="http://schemas.microsoft.com/office/drawing/2014/main" id="{69289511-B904-4DBA-BABC-BFC27DC26FB2}"/>
              </a:ext>
            </a:extLst>
          </p:cNvPr>
          <p:cNvGrpSpPr>
            <a:grpSpLocks/>
          </p:cNvGrpSpPr>
          <p:nvPr/>
        </p:nvGrpSpPr>
        <p:grpSpPr bwMode="auto">
          <a:xfrm>
            <a:off x="6397910" y="1495795"/>
            <a:ext cx="369887" cy="657225"/>
            <a:chOff x="4180" y="783"/>
            <a:chExt cx="150" cy="307"/>
          </a:xfrm>
        </p:grpSpPr>
        <p:sp>
          <p:nvSpPr>
            <p:cNvPr id="38" name="AutoShape 34">
              <a:extLst>
                <a:ext uri="{FF2B5EF4-FFF2-40B4-BE49-F238E27FC236}">
                  <a16:creationId xmlns:a16="http://schemas.microsoft.com/office/drawing/2014/main" id="{14566524-4BDE-4483-B1FB-785D9546F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22F16926-E114-41D8-9A9B-8484F6E3A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A9E3AB60-8D79-4341-B3AE-4B390FC7C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41" name="AutoShape 37">
              <a:extLst>
                <a:ext uri="{FF2B5EF4-FFF2-40B4-BE49-F238E27FC236}">
                  <a16:creationId xmlns:a16="http://schemas.microsoft.com/office/drawing/2014/main" id="{F2B5F5C3-5670-4179-9984-8AF842A90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1945CEEE-652E-4BFB-86A7-6B96FFEB0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3" name="Line 39">
              <a:extLst>
                <a:ext uri="{FF2B5EF4-FFF2-40B4-BE49-F238E27FC236}">
                  <a16:creationId xmlns:a16="http://schemas.microsoft.com/office/drawing/2014/main" id="{738CF8F9-9D6A-43AB-A37D-249FFE1AE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E44E8E22-AE2F-4154-9EA7-FEAB07F7C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695F6EED-749C-4CA1-AEC0-E89B26E49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</p:grpSp>
      <p:grpSp>
        <p:nvGrpSpPr>
          <p:cNvPr id="46" name="Group 42">
            <a:extLst>
              <a:ext uri="{FF2B5EF4-FFF2-40B4-BE49-F238E27FC236}">
                <a16:creationId xmlns:a16="http://schemas.microsoft.com/office/drawing/2014/main" id="{C0EF0478-CB1A-4607-A7CB-A66515E7AE14}"/>
              </a:ext>
            </a:extLst>
          </p:cNvPr>
          <p:cNvGrpSpPr>
            <a:grpSpLocks/>
          </p:cNvGrpSpPr>
          <p:nvPr/>
        </p:nvGrpSpPr>
        <p:grpSpPr bwMode="auto">
          <a:xfrm>
            <a:off x="7464710" y="2549895"/>
            <a:ext cx="369887" cy="657225"/>
            <a:chOff x="4180" y="783"/>
            <a:chExt cx="150" cy="307"/>
          </a:xfrm>
        </p:grpSpPr>
        <p:sp>
          <p:nvSpPr>
            <p:cNvPr id="47" name="AutoShape 43">
              <a:extLst>
                <a:ext uri="{FF2B5EF4-FFF2-40B4-BE49-F238E27FC236}">
                  <a16:creationId xmlns:a16="http://schemas.microsoft.com/office/drawing/2014/main" id="{EBBB8DC7-1A4B-4493-8E6E-EA47A854A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48" name="Rectangle 44">
              <a:extLst>
                <a:ext uri="{FF2B5EF4-FFF2-40B4-BE49-F238E27FC236}">
                  <a16:creationId xmlns:a16="http://schemas.microsoft.com/office/drawing/2014/main" id="{403E6B8B-CFA0-453F-8E56-BFBD53C1C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49" name="Rectangle 45">
              <a:extLst>
                <a:ext uri="{FF2B5EF4-FFF2-40B4-BE49-F238E27FC236}">
                  <a16:creationId xmlns:a16="http://schemas.microsoft.com/office/drawing/2014/main" id="{C518B316-543F-4E32-8854-1C8B4ECC4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50" name="AutoShape 46">
              <a:extLst>
                <a:ext uri="{FF2B5EF4-FFF2-40B4-BE49-F238E27FC236}">
                  <a16:creationId xmlns:a16="http://schemas.microsoft.com/office/drawing/2014/main" id="{4670D026-7AC0-491F-8B2C-2BF46968B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51" name="Line 47">
              <a:extLst>
                <a:ext uri="{FF2B5EF4-FFF2-40B4-BE49-F238E27FC236}">
                  <a16:creationId xmlns:a16="http://schemas.microsoft.com/office/drawing/2014/main" id="{DF9E180E-FF9C-4898-A54A-354EF8540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2" name="Line 48">
              <a:extLst>
                <a:ext uri="{FF2B5EF4-FFF2-40B4-BE49-F238E27FC236}">
                  <a16:creationId xmlns:a16="http://schemas.microsoft.com/office/drawing/2014/main" id="{C70DCEC3-3C6B-4001-97F1-6567D036E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204C1809-1081-461F-A7B1-B1C3214EF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54" name="Rectangle 50">
              <a:extLst>
                <a:ext uri="{FF2B5EF4-FFF2-40B4-BE49-F238E27FC236}">
                  <a16:creationId xmlns:a16="http://schemas.microsoft.com/office/drawing/2014/main" id="{0215389B-65B4-440E-961D-39EFBCF7D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</p:grpSp>
      <p:grpSp>
        <p:nvGrpSpPr>
          <p:cNvPr id="55" name="Group 51">
            <a:extLst>
              <a:ext uri="{FF2B5EF4-FFF2-40B4-BE49-F238E27FC236}">
                <a16:creationId xmlns:a16="http://schemas.microsoft.com/office/drawing/2014/main" id="{6CA37EAC-6FE9-41CD-8D45-5A96D8DD3B02}"/>
              </a:ext>
            </a:extLst>
          </p:cNvPr>
          <p:cNvGrpSpPr>
            <a:grpSpLocks/>
          </p:cNvGrpSpPr>
          <p:nvPr/>
        </p:nvGrpSpPr>
        <p:grpSpPr bwMode="auto">
          <a:xfrm>
            <a:off x="7445660" y="4169145"/>
            <a:ext cx="369887" cy="657225"/>
            <a:chOff x="4180" y="783"/>
            <a:chExt cx="150" cy="307"/>
          </a:xfrm>
        </p:grpSpPr>
        <p:sp>
          <p:nvSpPr>
            <p:cNvPr id="56" name="AutoShape 52">
              <a:extLst>
                <a:ext uri="{FF2B5EF4-FFF2-40B4-BE49-F238E27FC236}">
                  <a16:creationId xmlns:a16="http://schemas.microsoft.com/office/drawing/2014/main" id="{116F44ED-DD2F-417E-904B-F9A4A1E8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57" name="Rectangle 53">
              <a:extLst>
                <a:ext uri="{FF2B5EF4-FFF2-40B4-BE49-F238E27FC236}">
                  <a16:creationId xmlns:a16="http://schemas.microsoft.com/office/drawing/2014/main" id="{A41996F4-02A7-45E6-8EAE-9620E0A6E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58" name="Rectangle 54">
              <a:extLst>
                <a:ext uri="{FF2B5EF4-FFF2-40B4-BE49-F238E27FC236}">
                  <a16:creationId xmlns:a16="http://schemas.microsoft.com/office/drawing/2014/main" id="{10D72078-9B42-42D2-BD3E-EEA4936AC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59" name="AutoShape 55">
              <a:extLst>
                <a:ext uri="{FF2B5EF4-FFF2-40B4-BE49-F238E27FC236}">
                  <a16:creationId xmlns:a16="http://schemas.microsoft.com/office/drawing/2014/main" id="{1F5CF17A-65E0-495A-B096-54AB4E63D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EAA44164-8861-4026-BDEE-0C4B7B5A4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04FD366B-7856-4E2D-A50F-57024C769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" name="Rectangle 58">
              <a:extLst>
                <a:ext uri="{FF2B5EF4-FFF2-40B4-BE49-F238E27FC236}">
                  <a16:creationId xmlns:a16="http://schemas.microsoft.com/office/drawing/2014/main" id="{910C0926-4B8E-4ED3-8AEB-D24C3A367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63" name="Rectangle 59">
              <a:extLst>
                <a:ext uri="{FF2B5EF4-FFF2-40B4-BE49-F238E27FC236}">
                  <a16:creationId xmlns:a16="http://schemas.microsoft.com/office/drawing/2014/main" id="{EDCE01EB-7606-4F82-B71A-40B6A755F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</p:grpSp>
      <p:sp>
        <p:nvSpPr>
          <p:cNvPr id="64" name="Text Box 60">
            <a:extLst>
              <a:ext uri="{FF2B5EF4-FFF2-40B4-BE49-F238E27FC236}">
                <a16:creationId xmlns:a16="http://schemas.microsoft.com/office/drawing/2014/main" id="{C29AAC0C-31E4-44ED-BD7F-021798955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9035" y="4740645"/>
            <a:ext cx="26622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dirty="0"/>
              <a:t>serv. DNS com autoridade</a:t>
            </a:r>
            <a:endParaRPr lang="pt-BR" altLang="pt-BR" sz="2400" dirty="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dirty="0">
                <a:latin typeface="Arial" panose="020B0604020202020204" pitchFamily="34" charset="0"/>
              </a:rPr>
              <a:t>dns.ifce.edu.br</a:t>
            </a:r>
            <a:endParaRPr lang="pt-BR" altLang="pt-BR" sz="1600" dirty="0">
              <a:latin typeface="Arial" panose="020B0604020202020204" pitchFamily="34" charset="0"/>
            </a:endParaRPr>
          </a:p>
        </p:txBody>
      </p:sp>
      <p:sp>
        <p:nvSpPr>
          <p:cNvPr id="65" name="Text Box 61">
            <a:extLst>
              <a:ext uri="{FF2B5EF4-FFF2-40B4-BE49-F238E27FC236}">
                <a16:creationId xmlns:a16="http://schemas.microsoft.com/office/drawing/2014/main" id="{578EA8A1-2052-42DC-938D-993E47DE5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297" y="395483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66" name="Text Box 62">
            <a:extLst>
              <a:ext uri="{FF2B5EF4-FFF2-40B4-BE49-F238E27FC236}">
                <a16:creationId xmlns:a16="http://schemas.microsoft.com/office/drawing/2014/main" id="{103C93EC-79B7-441B-9231-0293FE4D3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347" y="410247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67" name="Line 63">
            <a:extLst>
              <a:ext uri="{FF2B5EF4-FFF2-40B4-BE49-F238E27FC236}">
                <a16:creationId xmlns:a16="http://schemas.microsoft.com/office/drawing/2014/main" id="{B2511E92-6280-48DC-8DBF-689CBF677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4197" y="302614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" name="Line 64">
            <a:extLst>
              <a:ext uri="{FF2B5EF4-FFF2-40B4-BE49-F238E27FC236}">
                <a16:creationId xmlns:a16="http://schemas.microsoft.com/office/drawing/2014/main" id="{AEB7E902-1B05-4781-821D-30C5243D26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4510" y="314203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9" name="Text Box 65">
            <a:extLst>
              <a:ext uri="{FF2B5EF4-FFF2-40B4-BE49-F238E27FC236}">
                <a16:creationId xmlns:a16="http://schemas.microsoft.com/office/drawing/2014/main" id="{50FD918F-930D-4B92-92D7-E68730B97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6060" y="2164133"/>
            <a:ext cx="2236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servidor DNS TLD</a:t>
            </a:r>
            <a:endParaRPr lang="pt-BR" altLang="pt-BR" sz="1600">
              <a:latin typeface="Times New Roman" panose="02020603050405020304" pitchFamily="18" charset="0"/>
            </a:endParaRPr>
          </a:p>
        </p:txBody>
      </p:sp>
      <p:sp>
        <p:nvSpPr>
          <p:cNvPr id="71" name="Rectangle 67">
            <a:extLst>
              <a:ext uri="{FF2B5EF4-FFF2-40B4-BE49-F238E27FC236}">
                <a16:creationId xmlns:a16="http://schemas.microsoft.com/office/drawing/2014/main" id="{7C34E9C1-77A6-462E-8307-203684EDB26F}"/>
              </a:ext>
            </a:extLst>
          </p:cNvPr>
          <p:cNvSpPr txBox="1">
            <a:spLocks noChangeArrowheads="1"/>
          </p:cNvSpPr>
          <p:nvPr/>
        </p:nvSpPr>
        <p:spPr>
          <a:xfrm>
            <a:off x="900705" y="1361110"/>
            <a:ext cx="3565525" cy="183832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altLang="pt-BR" sz="2400" dirty="0"/>
              <a:t>hospedeiro em </a:t>
            </a:r>
            <a:r>
              <a:rPr lang="pt-BR" altLang="pt-BR" sz="2400" dirty="0">
                <a:hlinkClick r:id="rId7"/>
              </a:rPr>
              <a:t>www.bvtech.com.br</a:t>
            </a:r>
            <a:r>
              <a:rPr lang="pt-BR" altLang="pt-BR" sz="2400" dirty="0"/>
              <a:t> quer endereço IP para www.ifce.edu.br</a:t>
            </a:r>
          </a:p>
        </p:txBody>
      </p:sp>
    </p:spTree>
    <p:extLst>
      <p:ext uri="{BB962C8B-B14F-4D97-AF65-F5344CB8AC3E}">
        <p14:creationId xmlns:p14="http://schemas.microsoft.com/office/powerpoint/2010/main" val="32136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65" grpId="0"/>
      <p:bldP spid="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7367" y="30255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Exemplo de resolução de nome DNS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grpSp>
        <p:nvGrpSpPr>
          <p:cNvPr id="70" name="Group 65">
            <a:extLst>
              <a:ext uri="{FF2B5EF4-FFF2-40B4-BE49-F238E27FC236}">
                <a16:creationId xmlns:a16="http://schemas.microsoft.com/office/drawing/2014/main" id="{DFE99271-4570-4ED8-8550-1D127ABBEFE7}"/>
              </a:ext>
            </a:extLst>
          </p:cNvPr>
          <p:cNvGrpSpPr>
            <a:grpSpLocks/>
          </p:cNvGrpSpPr>
          <p:nvPr/>
        </p:nvGrpSpPr>
        <p:grpSpPr bwMode="auto">
          <a:xfrm>
            <a:off x="4002857" y="1005975"/>
            <a:ext cx="5316538" cy="5513388"/>
            <a:chOff x="1496" y="384"/>
            <a:chExt cx="3349" cy="3473"/>
          </a:xfrm>
        </p:grpSpPr>
        <p:graphicFrame>
          <p:nvGraphicFramePr>
            <p:cNvPr id="72" name="Object 2">
              <a:extLst>
                <a:ext uri="{FF2B5EF4-FFF2-40B4-BE49-F238E27FC236}">
                  <a16:creationId xmlns:a16="http://schemas.microsoft.com/office/drawing/2014/main" id="{743EA6CE-9087-43A6-A49F-8537BDAFDD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0" y="2792"/>
            <a:ext cx="525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72" name="Object 2">
                          <a:extLst>
                            <a:ext uri="{FF2B5EF4-FFF2-40B4-BE49-F238E27FC236}">
                              <a16:creationId xmlns:a16="http://schemas.microsoft.com/office/drawing/2014/main" id="{743EA6CE-9087-43A6-A49F-8537BDAFDD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2792"/>
                          <a:ext cx="525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Text Box 3">
              <a:extLst>
                <a:ext uri="{FF2B5EF4-FFF2-40B4-BE49-F238E27FC236}">
                  <a16:creationId xmlns:a16="http://schemas.microsoft.com/office/drawing/2014/main" id="{BBDF72E6-14D1-477D-98EA-C46B856D7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156"/>
              <a:ext cx="1000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BR" sz="1800" dirty="0" err="1"/>
                <a:t>hospedeiro</a:t>
              </a:r>
              <a:br>
                <a:rPr lang="en-US" altLang="pt-BR" sz="1800" dirty="0"/>
              </a:br>
              <a:r>
                <a:rPr lang="en-US" altLang="pt-BR" sz="1800" dirty="0" err="1"/>
                <a:t>solicitante</a:t>
              </a:r>
              <a:endParaRPr lang="en-US" altLang="pt-BR" sz="2400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BR" sz="1600" b="1" dirty="0">
                  <a:latin typeface="Arial" panose="020B0604020202020204" pitchFamily="34" charset="0"/>
                </a:rPr>
                <a:t>bvtech.com.br</a:t>
              </a:r>
              <a:endParaRPr lang="en-US" altLang="pt-BR" sz="1600" dirty="0">
                <a:latin typeface="Arial" panose="020B0604020202020204" pitchFamily="34" charset="0"/>
              </a:endParaRPr>
            </a:p>
          </p:txBody>
        </p:sp>
        <p:sp>
          <p:nvSpPr>
            <p:cNvPr id="74" name="Text Box 4">
              <a:extLst>
                <a:ext uri="{FF2B5EF4-FFF2-40B4-BE49-F238E27FC236}">
                  <a16:creationId xmlns:a16="http://schemas.microsoft.com/office/drawing/2014/main" id="{31918259-B7B4-416B-B86D-21B1EEE2F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" y="3644"/>
              <a:ext cx="77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BR" sz="1600" b="1" dirty="0">
                  <a:latin typeface="Arial" panose="020B0604020202020204" pitchFamily="34" charset="0"/>
                </a:rPr>
                <a:t>Ifce.edu.br</a:t>
              </a:r>
              <a:endParaRPr lang="en-US" altLang="pt-BR" sz="16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75" name="Object 5">
              <a:extLst>
                <a:ext uri="{FF2B5EF4-FFF2-40B4-BE49-F238E27FC236}">
                  <a16:creationId xmlns:a16="http://schemas.microsoft.com/office/drawing/2014/main" id="{0BA20A78-A777-4A16-A1C5-F83E43E0CD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8" y="3296"/>
            <a:ext cx="525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75" name="Object 5">
                          <a:extLst>
                            <a:ext uri="{FF2B5EF4-FFF2-40B4-BE49-F238E27FC236}">
                              <a16:creationId xmlns:a16="http://schemas.microsoft.com/office/drawing/2014/main" id="{0BA20A78-A777-4A16-A1C5-F83E43E0CD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3296"/>
                          <a:ext cx="525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" name="Group 6">
              <a:extLst>
                <a:ext uri="{FF2B5EF4-FFF2-40B4-BE49-F238E27FC236}">
                  <a16:creationId xmlns:a16="http://schemas.microsoft.com/office/drawing/2014/main" id="{3A44EE29-93F1-4098-99EB-0A4C754A4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6" y="1485"/>
              <a:ext cx="233" cy="414"/>
              <a:chOff x="4180" y="783"/>
              <a:chExt cx="150" cy="307"/>
            </a:xfrm>
          </p:grpSpPr>
          <p:sp>
            <p:nvSpPr>
              <p:cNvPr id="126" name="AutoShape 7">
                <a:extLst>
                  <a:ext uri="{FF2B5EF4-FFF2-40B4-BE49-F238E27FC236}">
                    <a16:creationId xmlns:a16="http://schemas.microsoft.com/office/drawing/2014/main" id="{6A545310-265C-4139-92FA-60E284878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27" name="Rectangle 8">
                <a:extLst>
                  <a:ext uri="{FF2B5EF4-FFF2-40B4-BE49-F238E27FC236}">
                    <a16:creationId xmlns:a16="http://schemas.microsoft.com/office/drawing/2014/main" id="{1D59F142-958C-4A87-955E-20034274D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28" name="Rectangle 9">
                <a:extLst>
                  <a:ext uri="{FF2B5EF4-FFF2-40B4-BE49-F238E27FC236}">
                    <a16:creationId xmlns:a16="http://schemas.microsoft.com/office/drawing/2014/main" id="{8B49D54B-3D4F-4256-9CDA-ECA31DB4C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29" name="AutoShape 10">
                <a:extLst>
                  <a:ext uri="{FF2B5EF4-FFF2-40B4-BE49-F238E27FC236}">
                    <a16:creationId xmlns:a16="http://schemas.microsoft.com/office/drawing/2014/main" id="{2A692A26-1CB1-4D26-AC8A-C0B23505B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30" name="Line 11">
                <a:extLst>
                  <a:ext uri="{FF2B5EF4-FFF2-40B4-BE49-F238E27FC236}">
                    <a16:creationId xmlns:a16="http://schemas.microsoft.com/office/drawing/2014/main" id="{8A3A54A2-9C30-4F84-A999-804754F78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1" name="Line 12">
                <a:extLst>
                  <a:ext uri="{FF2B5EF4-FFF2-40B4-BE49-F238E27FC236}">
                    <a16:creationId xmlns:a16="http://schemas.microsoft.com/office/drawing/2014/main" id="{87ECF525-90AD-4049-950A-FBBE028AE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" name="Rectangle 13">
                <a:extLst>
                  <a:ext uri="{FF2B5EF4-FFF2-40B4-BE49-F238E27FC236}">
                    <a16:creationId xmlns:a16="http://schemas.microsoft.com/office/drawing/2014/main" id="{1529DC39-3B71-44D0-B539-DD1E85088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33" name="Rectangle 14">
                <a:extLst>
                  <a:ext uri="{FF2B5EF4-FFF2-40B4-BE49-F238E27FC236}">
                    <a16:creationId xmlns:a16="http://schemas.microsoft.com/office/drawing/2014/main" id="{AC7731E9-D3C1-42D6-B382-22D006AC8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</p:grpSp>
        <p:sp>
          <p:nvSpPr>
            <p:cNvPr id="77" name="Text Box 15">
              <a:extLst>
                <a:ext uri="{FF2B5EF4-FFF2-40B4-BE49-F238E27FC236}">
                  <a16:creationId xmlns:a16="http://schemas.microsoft.com/office/drawing/2014/main" id="{537897D5-E44E-4117-9E36-DB39AECC3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5" y="384"/>
              <a:ext cx="1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BR" sz="1800"/>
                <a:t>serv. DNS raiz</a:t>
              </a:r>
              <a:endParaRPr lang="en-US" altLang="pt-BR" sz="1600">
                <a:latin typeface="Times New Roman" panose="02020603050405020304" pitchFamily="18" charset="0"/>
              </a:endParaRPr>
            </a:p>
          </p:txBody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4928606C-25CB-4282-98F3-FE53F910D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7" y="1918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9" name="Line 17">
              <a:extLst>
                <a:ext uri="{FF2B5EF4-FFF2-40B4-BE49-F238E27FC236}">
                  <a16:creationId xmlns:a16="http://schemas.microsoft.com/office/drawing/2014/main" id="{51C53FAB-169B-4161-AF76-93F35C45E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9" y="850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0" name="Line 18">
              <a:extLst>
                <a:ext uri="{FF2B5EF4-FFF2-40B4-BE49-F238E27FC236}">
                  <a16:creationId xmlns:a16="http://schemas.microsoft.com/office/drawing/2014/main" id="{F904E112-B4BB-4BDE-A6BD-46FDD76FB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" y="1936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1" name="Group 19">
              <a:extLst>
                <a:ext uri="{FF2B5EF4-FFF2-40B4-BE49-F238E27FC236}">
                  <a16:creationId xmlns:a16="http://schemas.microsoft.com/office/drawing/2014/main" id="{A27A507A-E554-43C0-9210-C3C804BC8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6" y="2010"/>
              <a:ext cx="1265" cy="388"/>
              <a:chOff x="2797" y="2132"/>
              <a:chExt cx="1265" cy="388"/>
            </a:xfrm>
          </p:grpSpPr>
          <p:sp>
            <p:nvSpPr>
              <p:cNvPr id="124" name="Rectangle 20">
                <a:extLst>
                  <a:ext uri="{FF2B5EF4-FFF2-40B4-BE49-F238E27FC236}">
                    <a16:creationId xmlns:a16="http://schemas.microsoft.com/office/drawing/2014/main" id="{F9493CC7-543A-411D-924D-9558BB8A8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2178"/>
                <a:ext cx="1182" cy="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25" name="Text Box 21">
                <a:extLst>
                  <a:ext uri="{FF2B5EF4-FFF2-40B4-BE49-F238E27FC236}">
                    <a16:creationId xmlns:a16="http://schemas.microsoft.com/office/drawing/2014/main" id="{FFEAE5F7-07CE-4D2B-9AAC-73F393629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7" y="2132"/>
                <a:ext cx="1265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BR" sz="1800" dirty="0"/>
                  <a:t>serv. DNS local</a:t>
                </a:r>
                <a:endParaRPr lang="en-US" altLang="pt-BR" sz="2400" dirty="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pt-BR" sz="1600" b="1" dirty="0">
                    <a:latin typeface="Arial" panose="020B0604020202020204" pitchFamily="34" charset="0"/>
                  </a:rPr>
                  <a:t>dns.bvtech.com.br</a:t>
                </a:r>
                <a:endParaRPr lang="en-US" altLang="pt-BR" sz="16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" name="Text Box 22">
              <a:extLst>
                <a:ext uri="{FF2B5EF4-FFF2-40B4-BE49-F238E27FC236}">
                  <a16:creationId xmlns:a16="http://schemas.microsoft.com/office/drawing/2014/main" id="{9E4253A1-4F3C-4997-B293-561E8D8E0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245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BR" sz="18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23">
              <a:extLst>
                <a:ext uri="{FF2B5EF4-FFF2-40B4-BE49-F238E27FC236}">
                  <a16:creationId xmlns:a16="http://schemas.microsoft.com/office/drawing/2014/main" id="{10E94769-7B7C-44F5-9976-937BCAC02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7" y="9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BR" sz="18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84" name="Text Box 24">
              <a:extLst>
                <a:ext uri="{FF2B5EF4-FFF2-40B4-BE49-F238E27FC236}">
                  <a16:creationId xmlns:a16="http://schemas.microsoft.com/office/drawing/2014/main" id="{9E45BC38-928F-464E-99E7-31ACE3B03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BR" sz="1800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85" name="Text Box 25">
              <a:extLst>
                <a:ext uri="{FF2B5EF4-FFF2-40B4-BE49-F238E27FC236}">
                  <a16:creationId xmlns:a16="http://schemas.microsoft.com/office/drawing/2014/main" id="{1AE97F4B-AAAA-4F4C-8C7B-C5BE5D7C3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6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BR" sz="1800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26">
              <a:extLst>
                <a:ext uri="{FF2B5EF4-FFF2-40B4-BE49-F238E27FC236}">
                  <a16:creationId xmlns:a16="http://schemas.microsoft.com/office/drawing/2014/main" id="{871F2CB3-9855-4362-A6E1-A45FB94B1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29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BR" sz="1800">
                  <a:solidFill>
                    <a:srgbClr val="FF0000"/>
                  </a:solidFill>
                  <a:latin typeface="Arial" panose="020B0604020202020204" pitchFamily="34" charset="0"/>
                </a:rPr>
                <a:t>6</a:t>
              </a:r>
              <a:endParaRPr lang="en-US" altLang="pt-BR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7" name="Group 27">
              <a:extLst>
                <a:ext uri="{FF2B5EF4-FFF2-40B4-BE49-F238E27FC236}">
                  <a16:creationId xmlns:a16="http://schemas.microsoft.com/office/drawing/2014/main" id="{F95AA09C-4335-4120-B11B-59D8B0B06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8" y="591"/>
              <a:ext cx="233" cy="414"/>
              <a:chOff x="4180" y="783"/>
              <a:chExt cx="150" cy="307"/>
            </a:xfrm>
          </p:grpSpPr>
          <p:sp>
            <p:nvSpPr>
              <p:cNvPr id="116" name="AutoShape 28">
                <a:extLst>
                  <a:ext uri="{FF2B5EF4-FFF2-40B4-BE49-F238E27FC236}">
                    <a16:creationId xmlns:a16="http://schemas.microsoft.com/office/drawing/2014/main" id="{F6AE538D-40A8-4193-8D9F-B3228E719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17" name="Rectangle 29">
                <a:extLst>
                  <a:ext uri="{FF2B5EF4-FFF2-40B4-BE49-F238E27FC236}">
                    <a16:creationId xmlns:a16="http://schemas.microsoft.com/office/drawing/2014/main" id="{13E7C75F-76EE-4F77-A00D-8AE353DD2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18" name="Rectangle 30">
                <a:extLst>
                  <a:ext uri="{FF2B5EF4-FFF2-40B4-BE49-F238E27FC236}">
                    <a16:creationId xmlns:a16="http://schemas.microsoft.com/office/drawing/2014/main" id="{C99E7E4D-787C-4E08-8D5E-1E5D5F4E4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19" name="AutoShape 31">
                <a:extLst>
                  <a:ext uri="{FF2B5EF4-FFF2-40B4-BE49-F238E27FC236}">
                    <a16:creationId xmlns:a16="http://schemas.microsoft.com/office/drawing/2014/main" id="{E468A045-241C-4071-B8C7-6F35BC8B4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20" name="Line 32">
                <a:extLst>
                  <a:ext uri="{FF2B5EF4-FFF2-40B4-BE49-F238E27FC236}">
                    <a16:creationId xmlns:a16="http://schemas.microsoft.com/office/drawing/2014/main" id="{8A8A6C42-41F8-409A-99F3-D6B4A8AE1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1" name="Line 33">
                <a:extLst>
                  <a:ext uri="{FF2B5EF4-FFF2-40B4-BE49-F238E27FC236}">
                    <a16:creationId xmlns:a16="http://schemas.microsoft.com/office/drawing/2014/main" id="{74129CF3-A704-4BB4-82C8-C30951217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2" name="Rectangle 34">
                <a:extLst>
                  <a:ext uri="{FF2B5EF4-FFF2-40B4-BE49-F238E27FC236}">
                    <a16:creationId xmlns:a16="http://schemas.microsoft.com/office/drawing/2014/main" id="{3F6F3B59-D3CA-4A97-A40A-9F22E7154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23" name="Rectangle 35">
                <a:extLst>
                  <a:ext uri="{FF2B5EF4-FFF2-40B4-BE49-F238E27FC236}">
                    <a16:creationId xmlns:a16="http://schemas.microsoft.com/office/drawing/2014/main" id="{7ECA344A-9168-482A-8C83-624E0FF7B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</p:grpSp>
        <p:grpSp>
          <p:nvGrpSpPr>
            <p:cNvPr id="88" name="Group 36">
              <a:extLst>
                <a:ext uri="{FF2B5EF4-FFF2-40B4-BE49-F238E27FC236}">
                  <a16:creationId xmlns:a16="http://schemas.microsoft.com/office/drawing/2014/main" id="{04D9CED3-6321-4565-98AD-4A83974131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0" y="1491"/>
              <a:ext cx="233" cy="414"/>
              <a:chOff x="4180" y="783"/>
              <a:chExt cx="150" cy="307"/>
            </a:xfrm>
          </p:grpSpPr>
          <p:sp>
            <p:nvSpPr>
              <p:cNvPr id="108" name="AutoShape 37">
                <a:extLst>
                  <a:ext uri="{FF2B5EF4-FFF2-40B4-BE49-F238E27FC236}">
                    <a16:creationId xmlns:a16="http://schemas.microsoft.com/office/drawing/2014/main" id="{AB37D7BF-9A45-4C4E-9FCA-FCFFC427A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09" name="Rectangle 38">
                <a:extLst>
                  <a:ext uri="{FF2B5EF4-FFF2-40B4-BE49-F238E27FC236}">
                    <a16:creationId xmlns:a16="http://schemas.microsoft.com/office/drawing/2014/main" id="{6A039F93-E80D-4B1D-9A50-DBB663664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10" name="Rectangle 39">
                <a:extLst>
                  <a:ext uri="{FF2B5EF4-FFF2-40B4-BE49-F238E27FC236}">
                    <a16:creationId xmlns:a16="http://schemas.microsoft.com/office/drawing/2014/main" id="{B8E6C594-ADEA-4510-9AB8-52101C1D1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11" name="AutoShape 40">
                <a:extLst>
                  <a:ext uri="{FF2B5EF4-FFF2-40B4-BE49-F238E27FC236}">
                    <a16:creationId xmlns:a16="http://schemas.microsoft.com/office/drawing/2014/main" id="{BDF6A242-E70D-4761-8833-6507DF913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12" name="Line 41">
                <a:extLst>
                  <a:ext uri="{FF2B5EF4-FFF2-40B4-BE49-F238E27FC236}">
                    <a16:creationId xmlns:a16="http://schemas.microsoft.com/office/drawing/2014/main" id="{A4307CEB-C715-4708-93CF-27DE755EF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3" name="Line 42">
                <a:extLst>
                  <a:ext uri="{FF2B5EF4-FFF2-40B4-BE49-F238E27FC236}">
                    <a16:creationId xmlns:a16="http://schemas.microsoft.com/office/drawing/2014/main" id="{383BABFF-8AD5-4525-9DD6-6C462231F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4" name="Rectangle 43">
                <a:extLst>
                  <a:ext uri="{FF2B5EF4-FFF2-40B4-BE49-F238E27FC236}">
                    <a16:creationId xmlns:a16="http://schemas.microsoft.com/office/drawing/2014/main" id="{7F7CA342-6225-444E-BBFF-19D7FEEB9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15" name="Rectangle 44">
                <a:extLst>
                  <a:ext uri="{FF2B5EF4-FFF2-40B4-BE49-F238E27FC236}">
                    <a16:creationId xmlns:a16="http://schemas.microsoft.com/office/drawing/2014/main" id="{83C15A6F-DF0C-46A8-9EBA-39ECFEAAA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</p:grpSp>
        <p:grpSp>
          <p:nvGrpSpPr>
            <p:cNvPr id="89" name="Group 45">
              <a:extLst>
                <a:ext uri="{FF2B5EF4-FFF2-40B4-BE49-F238E27FC236}">
                  <a16:creationId xmlns:a16="http://schemas.microsoft.com/office/drawing/2014/main" id="{C0F8B86A-BBDC-4183-AAD8-DA93453CA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511"/>
              <a:ext cx="233" cy="414"/>
              <a:chOff x="4180" y="783"/>
              <a:chExt cx="150" cy="307"/>
            </a:xfrm>
          </p:grpSpPr>
          <p:sp>
            <p:nvSpPr>
              <p:cNvPr id="100" name="AutoShape 46">
                <a:extLst>
                  <a:ext uri="{FF2B5EF4-FFF2-40B4-BE49-F238E27FC236}">
                    <a16:creationId xmlns:a16="http://schemas.microsoft.com/office/drawing/2014/main" id="{50B6EE61-8A4E-4497-A01D-CDD9B6C50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01" name="Rectangle 47">
                <a:extLst>
                  <a:ext uri="{FF2B5EF4-FFF2-40B4-BE49-F238E27FC236}">
                    <a16:creationId xmlns:a16="http://schemas.microsoft.com/office/drawing/2014/main" id="{9CEC67B2-D8D5-49A8-A91C-07087A459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02" name="Rectangle 48">
                <a:extLst>
                  <a:ext uri="{FF2B5EF4-FFF2-40B4-BE49-F238E27FC236}">
                    <a16:creationId xmlns:a16="http://schemas.microsoft.com/office/drawing/2014/main" id="{3C6D6242-24C7-4559-8229-D58D3EF4F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03" name="AutoShape 49">
                <a:extLst>
                  <a:ext uri="{FF2B5EF4-FFF2-40B4-BE49-F238E27FC236}">
                    <a16:creationId xmlns:a16="http://schemas.microsoft.com/office/drawing/2014/main" id="{313A6377-83F2-4521-864D-2C52EF56E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04" name="Line 50">
                <a:extLst>
                  <a:ext uri="{FF2B5EF4-FFF2-40B4-BE49-F238E27FC236}">
                    <a16:creationId xmlns:a16="http://schemas.microsoft.com/office/drawing/2014/main" id="{A154FCB7-D01C-48BA-9B01-BF4823715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" name="Line 51">
                <a:extLst>
                  <a:ext uri="{FF2B5EF4-FFF2-40B4-BE49-F238E27FC236}">
                    <a16:creationId xmlns:a16="http://schemas.microsoft.com/office/drawing/2014/main" id="{31C404B9-2510-439E-8941-2ED5F55E9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6" name="Rectangle 52">
                <a:extLst>
                  <a:ext uri="{FF2B5EF4-FFF2-40B4-BE49-F238E27FC236}">
                    <a16:creationId xmlns:a16="http://schemas.microsoft.com/office/drawing/2014/main" id="{B78EBCAC-DFF9-45B4-BC53-C0E8961E6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07" name="Rectangle 53">
                <a:extLst>
                  <a:ext uri="{FF2B5EF4-FFF2-40B4-BE49-F238E27FC236}">
                    <a16:creationId xmlns:a16="http://schemas.microsoft.com/office/drawing/2014/main" id="{98711F1C-A5F0-4D26-B493-F80537A7D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</p:grpSp>
        <p:sp>
          <p:nvSpPr>
            <p:cNvPr id="90" name="Text Box 54">
              <a:extLst>
                <a:ext uri="{FF2B5EF4-FFF2-40B4-BE49-F238E27FC236}">
                  <a16:creationId xmlns:a16="http://schemas.microsoft.com/office/drawing/2014/main" id="{A4ABFA41-0427-4325-9476-441901E5A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" y="2871"/>
              <a:ext cx="167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BR" sz="1600" dirty="0"/>
                <a:t>serv. DNS com </a:t>
              </a:r>
              <a:r>
                <a:rPr lang="en-US" altLang="pt-BR" sz="1600" dirty="0" err="1"/>
                <a:t>autoridade</a:t>
              </a:r>
              <a:endParaRPr lang="en-US" altLang="pt-BR" sz="2400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BR" sz="1600" b="1" dirty="0">
                  <a:latin typeface="Arial" panose="020B0604020202020204" pitchFamily="34" charset="0"/>
                </a:rPr>
                <a:t>dns.ifce.edu.br</a:t>
              </a:r>
              <a:endParaRPr lang="en-US" altLang="pt-BR" sz="1600" dirty="0">
                <a:latin typeface="Arial" panose="020B0604020202020204" pitchFamily="34" charset="0"/>
              </a:endParaRPr>
            </a:p>
          </p:txBody>
        </p:sp>
        <p:sp>
          <p:nvSpPr>
            <p:cNvPr id="91" name="Text Box 55">
              <a:extLst>
                <a:ext uri="{FF2B5EF4-FFF2-40B4-BE49-F238E27FC236}">
                  <a16:creationId xmlns:a16="http://schemas.microsoft.com/office/drawing/2014/main" id="{0051DD83-EF43-4A16-BDBA-59104E186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3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BR" sz="1800">
                  <a:solidFill>
                    <a:srgbClr val="FF0000"/>
                  </a:solidFill>
                  <a:latin typeface="Arial" panose="020B0604020202020204" pitchFamily="34" charset="0"/>
                </a:rPr>
                <a:t>7</a:t>
              </a:r>
              <a:endParaRPr lang="en-US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92" name="Text Box 56">
              <a:extLst>
                <a:ext uri="{FF2B5EF4-FFF2-40B4-BE49-F238E27FC236}">
                  <a16:creationId xmlns:a16="http://schemas.microsoft.com/office/drawing/2014/main" id="{F50F535C-AFC2-4886-A614-1C4AB7433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24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BR" sz="1800">
                  <a:solidFill>
                    <a:srgbClr val="FF0000"/>
                  </a:solidFill>
                  <a:latin typeface="Arial" panose="020B0604020202020204" pitchFamily="34" charset="0"/>
                </a:rPr>
                <a:t>8</a:t>
              </a:r>
              <a:endParaRPr lang="en-US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93" name="Line 57">
              <a:extLst>
                <a:ext uri="{FF2B5EF4-FFF2-40B4-BE49-F238E27FC236}">
                  <a16:creationId xmlns:a16="http://schemas.microsoft.com/office/drawing/2014/main" id="{D3FB09EB-AF6C-4564-B0F5-4E1773ECF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768"/>
              <a:ext cx="432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Text Box 59">
              <a:extLst>
                <a:ext uri="{FF2B5EF4-FFF2-40B4-BE49-F238E27FC236}">
                  <a16:creationId xmlns:a16="http://schemas.microsoft.com/office/drawing/2014/main" id="{B8BC30FE-CC3A-45B0-88DF-948CC0FBB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1562"/>
              <a:ext cx="1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BR" sz="1800" dirty="0"/>
                <a:t>serv. DNS TLD</a:t>
              </a:r>
              <a:endParaRPr lang="en-US" altLang="pt-BR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95" name="Line 60">
              <a:extLst>
                <a:ext uri="{FF2B5EF4-FFF2-40B4-BE49-F238E27FC236}">
                  <a16:creationId xmlns:a16="http://schemas.microsoft.com/office/drawing/2014/main" id="{9974F932-9A7A-4951-A3B5-5B9A94F00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872"/>
              <a:ext cx="0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6" name="Line 61">
              <a:extLst>
                <a:ext uri="{FF2B5EF4-FFF2-40B4-BE49-F238E27FC236}">
                  <a16:creationId xmlns:a16="http://schemas.microsoft.com/office/drawing/2014/main" id="{0A4EB210-9F14-4696-B8C0-6F784C6DD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1920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7" name="Line 62">
              <a:extLst>
                <a:ext uri="{FF2B5EF4-FFF2-40B4-BE49-F238E27FC236}">
                  <a16:creationId xmlns:a16="http://schemas.microsoft.com/office/drawing/2014/main" id="{6AC9DBF2-A511-4CE5-8528-214B17948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2" y="1008"/>
              <a:ext cx="33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8" name="Text Box 63">
              <a:extLst>
                <a:ext uri="{FF2B5EF4-FFF2-40B4-BE49-F238E27FC236}">
                  <a16:creationId xmlns:a16="http://schemas.microsoft.com/office/drawing/2014/main" id="{3635EDCF-9B5B-40C5-87AF-15F631B3B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0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pt-BR" sz="18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99" name="Line 64">
              <a:extLst>
                <a:ext uri="{FF2B5EF4-FFF2-40B4-BE49-F238E27FC236}">
                  <a16:creationId xmlns:a16="http://schemas.microsoft.com/office/drawing/2014/main" id="{ED61E3E7-7A31-4D29-A7D1-EF18F5157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008"/>
              <a:ext cx="48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34" name="Rectangle 67">
            <a:extLst>
              <a:ext uri="{FF2B5EF4-FFF2-40B4-BE49-F238E27FC236}">
                <a16:creationId xmlns:a16="http://schemas.microsoft.com/office/drawing/2014/main" id="{424DEC53-7F2C-40D4-B92E-6233211FB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372" y="1438449"/>
            <a:ext cx="3162300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pt-BR" altLang="pt-BR" sz="2400" u="sng" dirty="0">
                <a:solidFill>
                  <a:srgbClr val="FF0000"/>
                </a:solidFill>
              </a:rPr>
              <a:t>consulta recursiva:</a:t>
            </a:r>
            <a:endParaRPr lang="pt-BR" altLang="pt-BR" sz="2000" dirty="0"/>
          </a:p>
          <a:p>
            <a:r>
              <a:rPr lang="pt-BR" altLang="pt-BR" sz="2000" dirty="0"/>
              <a:t>coloca peso da resolução de nome sobre o servidor de nomes </a:t>
            </a:r>
            <a:r>
              <a:rPr lang="pt-BR" altLang="pt-BR" sz="2000" u="sng" dirty="0" err="1"/>
              <a:t>contactado</a:t>
            </a:r>
            <a:endParaRPr lang="pt-BR" altLang="pt-BR" sz="2000" u="sng" dirty="0"/>
          </a:p>
          <a:p>
            <a:r>
              <a:rPr lang="pt-BR" altLang="pt-BR" sz="2000" dirty="0"/>
              <a:t>carga pesada?</a:t>
            </a:r>
          </a:p>
        </p:txBody>
      </p:sp>
      <p:sp>
        <p:nvSpPr>
          <p:cNvPr id="135" name="Rectangle 67">
            <a:extLst>
              <a:ext uri="{FF2B5EF4-FFF2-40B4-BE49-F238E27FC236}">
                <a16:creationId xmlns:a16="http://schemas.microsoft.com/office/drawing/2014/main" id="{21BCA35D-BFF2-4C76-86AC-E53CEFE13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43" y="4261470"/>
            <a:ext cx="3162300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pt-BR" altLang="pt-BR" sz="2400" u="sng" dirty="0">
                <a:solidFill>
                  <a:srgbClr val="FF0000"/>
                </a:solidFill>
              </a:rPr>
              <a:t>Na prática:</a:t>
            </a:r>
            <a:endParaRPr lang="pt-BR" altLang="pt-BR" sz="2000" dirty="0"/>
          </a:p>
          <a:p>
            <a:r>
              <a:rPr lang="pt-BR" altLang="pt-BR" sz="2000" dirty="0"/>
              <a:t>Do host até o DNS local é recursiva e todas as outras são interativas.</a:t>
            </a:r>
          </a:p>
        </p:txBody>
      </p:sp>
    </p:spTree>
    <p:extLst>
      <p:ext uri="{BB962C8B-B14F-4D97-AF65-F5344CB8AC3E}">
        <p14:creationId xmlns:p14="http://schemas.microsoft.com/office/powerpoint/2010/main" val="2857905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7367" y="30255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DNS </a:t>
            </a:r>
            <a:r>
              <a:rPr lang="pt-BR" sz="3200" b="1" dirty="0" err="1"/>
              <a:t>Caching</a:t>
            </a:r>
            <a:r>
              <a:rPr lang="pt-BR" sz="3200" b="1" dirty="0"/>
              <a:t> e atualização de registro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E0B66553-A32F-49DC-9CDE-B0653327B17C}"/>
              </a:ext>
            </a:extLst>
          </p:cNvPr>
          <p:cNvSpPr txBox="1">
            <a:spLocks noChangeArrowheads="1"/>
          </p:cNvSpPr>
          <p:nvPr/>
        </p:nvSpPr>
        <p:spPr>
          <a:xfrm>
            <a:off x="1073290" y="1173255"/>
            <a:ext cx="8064896" cy="50752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altLang="pt-BR" sz="2400" dirty="0"/>
              <a:t>quando (qualquer) servidores de nomes descobre o mapeamento, ele o mantém em </a:t>
            </a:r>
            <a:r>
              <a:rPr lang="pt-BR" altLang="pt-BR" sz="2400" i="1" dirty="0">
                <a:solidFill>
                  <a:schemeClr val="accent5"/>
                </a:solidFill>
              </a:rPr>
              <a:t>cache</a:t>
            </a:r>
            <a:endParaRPr lang="pt-BR" altLang="pt-BR" sz="2400" dirty="0">
              <a:solidFill>
                <a:schemeClr val="accent5"/>
              </a:solidFill>
            </a:endParaRPr>
          </a:p>
          <a:p>
            <a:pPr lvl="1"/>
            <a:r>
              <a:rPr lang="pt-BR" altLang="pt-BR" dirty="0"/>
              <a:t>entradas de cache esgotam um tempo limite (desaparecem) após algum tempo</a:t>
            </a:r>
          </a:p>
          <a:p>
            <a:pPr lvl="1"/>
            <a:r>
              <a:rPr lang="pt-BR" altLang="pt-BR" dirty="0"/>
              <a:t>servidores TLD normalmente são mantidos em caches nos servidores de nomes locais</a:t>
            </a:r>
          </a:p>
          <a:p>
            <a:pPr lvl="2"/>
            <a:r>
              <a:rPr lang="pt-BR" altLang="pt-BR" dirty="0"/>
              <a:t>Assim, os servidores de nomes raiz não são consultados com frequência</a:t>
            </a:r>
          </a:p>
          <a:p>
            <a:r>
              <a:rPr lang="pt-BR" altLang="pt-BR" sz="2400" dirty="0"/>
              <a:t>mecanismos de atualização/notificação em projeto na IETF</a:t>
            </a:r>
          </a:p>
          <a:p>
            <a:pPr lvl="1"/>
            <a:r>
              <a:rPr lang="pt-BR" altLang="pt-BR" sz="2000" dirty="0"/>
              <a:t>RFC 2136</a:t>
            </a:r>
            <a:endParaRPr lang="pt-BR" altLang="pt-BR" sz="1800" dirty="0"/>
          </a:p>
          <a:p>
            <a:pPr lvl="1"/>
            <a:r>
              <a:rPr lang="pt-BR" altLang="pt-BR" sz="1800" dirty="0"/>
              <a:t>http://www.ietf.org/html.charters/dnsext-charter.html</a:t>
            </a:r>
          </a:p>
        </p:txBody>
      </p:sp>
    </p:spTree>
    <p:extLst>
      <p:ext uri="{BB962C8B-B14F-4D97-AF65-F5344CB8AC3E}">
        <p14:creationId xmlns:p14="http://schemas.microsoft.com/office/powerpoint/2010/main" val="166059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7367" y="30255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Registro DNS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60B925-5ECD-42D5-ADF7-C808E5F089D7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1172240"/>
            <a:ext cx="7820025" cy="51435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ZapfDingbats" pitchFamily="82" charset="2"/>
              <a:buNone/>
            </a:pPr>
            <a:r>
              <a:rPr lang="pt-BR" altLang="pt-BR" sz="2000" u="sng" dirty="0">
                <a:solidFill>
                  <a:schemeClr val="accent5"/>
                </a:solidFill>
              </a:rPr>
              <a:t>DNS:</a:t>
            </a:r>
            <a:r>
              <a:rPr lang="pt-BR" altLang="pt-BR" sz="2000" dirty="0">
                <a:solidFill>
                  <a:schemeClr val="accent5"/>
                </a:solidFill>
              </a:rPr>
              <a:t> </a:t>
            </a:r>
            <a:r>
              <a:rPr lang="pt-BR" altLang="pt-BR" sz="2000" dirty="0"/>
              <a:t>banco de dados distribuído contendo registros de recursos </a:t>
            </a:r>
            <a:r>
              <a:rPr lang="pt-BR" altLang="pt-BR" sz="2000" dirty="0">
                <a:solidFill>
                  <a:srgbClr val="FF0000"/>
                </a:solidFill>
              </a:rPr>
              <a:t>(RR)</a:t>
            </a:r>
            <a:endParaRPr lang="pt-BR" altLang="pt-BR" sz="20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59D4D71-2566-413E-86D3-7356BD971C7C}"/>
              </a:ext>
            </a:extLst>
          </p:cNvPr>
          <p:cNvSpPr txBox="1">
            <a:spLocks noChangeArrowheads="1"/>
          </p:cNvSpPr>
          <p:nvPr/>
        </p:nvSpPr>
        <p:spPr>
          <a:xfrm>
            <a:off x="1024558" y="3724940"/>
            <a:ext cx="4068763" cy="2454275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pt-BR" altLang="pt-BR" sz="2400" dirty="0"/>
          </a:p>
          <a:p>
            <a:r>
              <a:rPr lang="pt-BR" altLang="pt-BR" sz="2400" dirty="0"/>
              <a:t>Tipo = NS</a:t>
            </a: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</a:rPr>
              <a:t>nome</a:t>
            </a:r>
            <a:r>
              <a:rPr lang="pt-BR" altLang="pt-BR" sz="2000" dirty="0"/>
              <a:t> é o domínio (p. e. foo.com)</a:t>
            </a: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</a:rPr>
              <a:t>valor</a:t>
            </a:r>
            <a:r>
              <a:rPr lang="pt-BR" altLang="pt-BR" sz="2000" dirty="0"/>
              <a:t> é o “</a:t>
            </a:r>
            <a:r>
              <a:rPr lang="pt-BR" altLang="pt-BR" sz="2000" dirty="0" err="1"/>
              <a:t>hostname</a:t>
            </a:r>
            <a:r>
              <a:rPr lang="pt-BR" altLang="pt-BR" sz="2000" dirty="0"/>
              <a:t>” do servidor de nomes com autoridade para este domínio</a:t>
            </a:r>
          </a:p>
          <a:p>
            <a:endParaRPr lang="pt-BR" altLang="pt-BR" sz="2400" dirty="0"/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5096C4F7-091E-49BE-BBA3-56CD11CDAF3D}"/>
              </a:ext>
            </a:extLst>
          </p:cNvPr>
          <p:cNvGrpSpPr>
            <a:grpSpLocks/>
          </p:cNvGrpSpPr>
          <p:nvPr/>
        </p:nvGrpSpPr>
        <p:grpSpPr bwMode="auto">
          <a:xfrm>
            <a:off x="2296146" y="1724690"/>
            <a:ext cx="6324600" cy="571500"/>
            <a:chOff x="1407" y="1206"/>
            <a:chExt cx="3379" cy="360"/>
          </a:xfrm>
        </p:grpSpPr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2D5479A8-C31B-4B61-8B5E-F34C8F908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" y="1214"/>
              <a:ext cx="33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/>
                <a:t>formato do RR: </a:t>
              </a:r>
              <a:r>
                <a:rPr lang="pt-BR" altLang="pt-BR" sz="1800" b="1">
                  <a:latin typeface="Courier New" panose="02070309020205020404" pitchFamily="49" charset="0"/>
                </a:rPr>
                <a:t>(nome, valor, tipo, ttl)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0222E02E-E41A-4AF0-8D97-4DDDE4E23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1206"/>
              <a:ext cx="3318" cy="3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" name="Rectangle 8">
            <a:extLst>
              <a:ext uri="{FF2B5EF4-FFF2-40B4-BE49-F238E27FC236}">
                <a16:creationId xmlns:a16="http://schemas.microsoft.com/office/drawing/2014/main" id="{D92539A4-DD59-48D0-8207-BF46D3BE8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58" y="248669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dirty="0"/>
              <a:t>Tipo = A</a:t>
            </a: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</a:rPr>
              <a:t>nome</a:t>
            </a:r>
            <a:r>
              <a:rPr lang="pt-BR" altLang="pt-BR" sz="2000" dirty="0"/>
              <a:t> é o “</a:t>
            </a:r>
            <a:r>
              <a:rPr lang="pt-BR" altLang="pt-BR" sz="2000" dirty="0" err="1"/>
              <a:t>hostname</a:t>
            </a:r>
            <a:r>
              <a:rPr lang="pt-BR" altLang="pt-BR" sz="2000" dirty="0"/>
              <a:t>”</a:t>
            </a: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</a:rPr>
              <a:t>valor</a:t>
            </a:r>
            <a:r>
              <a:rPr lang="pt-BR" altLang="pt-BR" sz="2000" dirty="0"/>
              <a:t> é o endereço IP</a:t>
            </a:r>
            <a:endParaRPr lang="pt-BR" altLang="pt-BR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A24704D-A3A8-4C03-8F12-4D85CE073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671" y="2526378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/>
              <a:t>Tipo = CNAME</a:t>
            </a:r>
          </a:p>
          <a:p>
            <a:pPr lvl="1"/>
            <a:r>
              <a:rPr lang="pt-BR" altLang="pt-BR" sz="2000" b="1">
                <a:latin typeface="Courier New" panose="02070309020205020404" pitchFamily="49" charset="0"/>
              </a:rPr>
              <a:t>nome</a:t>
            </a:r>
            <a:r>
              <a:rPr lang="pt-BR" altLang="pt-BR" sz="2000"/>
              <a:t> é apelido para algum nome “canônico” (real)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</a:rPr>
              <a:t>  www.ibm.com </a:t>
            </a:r>
            <a:r>
              <a:rPr lang="pt-BR" altLang="pt-BR" sz="2000"/>
              <a:t>é na realidade</a:t>
            </a:r>
            <a:endParaRPr lang="pt-BR" altLang="pt-BR" sz="180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</a:rPr>
              <a:t>  servereast.backup2.ibm.com</a:t>
            </a:r>
          </a:p>
          <a:p>
            <a:pPr lvl="1"/>
            <a:r>
              <a:rPr lang="pt-BR" altLang="pt-BR" sz="2000" b="1">
                <a:latin typeface="Courier New" panose="02070309020205020404" pitchFamily="49" charset="0"/>
              </a:rPr>
              <a:t>valor</a:t>
            </a:r>
            <a:r>
              <a:rPr lang="pt-BR" altLang="pt-BR" sz="2000"/>
              <a:t> é o nome canônico</a:t>
            </a:r>
          </a:p>
          <a:p>
            <a:endParaRPr lang="pt-BR" altLang="pt-BR" sz="240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39FBD6E-A27F-403F-80B1-AAA7FB2D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596" y="4861590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400" dirty="0"/>
              <a:t>Tipo = MX</a:t>
            </a:r>
          </a:p>
          <a:p>
            <a:pPr lvl="1"/>
            <a:r>
              <a:rPr lang="pt-BR" altLang="pt-BR" sz="2000" b="1" dirty="0">
                <a:latin typeface="Courier New" panose="02070309020205020404" pitchFamily="49" charset="0"/>
              </a:rPr>
              <a:t>valor</a:t>
            </a:r>
            <a:r>
              <a:rPr lang="pt-BR" altLang="pt-BR" sz="2000" dirty="0"/>
              <a:t> é o nome do servidor de correio associado ao </a:t>
            </a:r>
            <a:r>
              <a:rPr lang="pt-BR" altLang="pt-BR" sz="2000" b="1" dirty="0">
                <a:latin typeface="Courier New" panose="02070309020205020404" pitchFamily="49" charset="0"/>
              </a:rPr>
              <a:t>nome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9880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7367" y="30255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Protocolo DNS, mensagens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5C61F5E-F4A5-456D-909C-A5BCD287626D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1105428"/>
            <a:ext cx="7820025" cy="82462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ZapfDingbats" pitchFamily="82" charset="2"/>
              <a:buNone/>
            </a:pPr>
            <a:r>
              <a:rPr lang="pt-BR" altLang="pt-BR" sz="2400" u="sng" dirty="0">
                <a:solidFill>
                  <a:schemeClr val="accent5"/>
                </a:solidFill>
              </a:rPr>
              <a:t>protocolo DNS:</a:t>
            </a:r>
            <a:r>
              <a:rPr lang="pt-BR" altLang="pt-BR" sz="2400" dirty="0">
                <a:solidFill>
                  <a:schemeClr val="accent5"/>
                </a:solidFill>
              </a:rPr>
              <a:t> </a:t>
            </a:r>
            <a:r>
              <a:rPr lang="pt-BR" altLang="pt-BR" sz="2400" dirty="0"/>
              <a:t>mensagens de </a:t>
            </a:r>
            <a:r>
              <a:rPr lang="pt-BR" altLang="pt-BR" sz="2400" i="1" u="sng" dirty="0">
                <a:solidFill>
                  <a:srgbClr val="FF0000"/>
                </a:solidFill>
              </a:rPr>
              <a:t>consulta</a:t>
            </a:r>
            <a:r>
              <a:rPr lang="pt-BR" altLang="pt-BR" sz="2400" dirty="0">
                <a:solidFill>
                  <a:srgbClr val="FF0000"/>
                </a:solidFill>
              </a:rPr>
              <a:t> </a:t>
            </a:r>
            <a:r>
              <a:rPr lang="pt-BR" altLang="pt-BR" sz="2400" dirty="0"/>
              <a:t>e </a:t>
            </a:r>
            <a:r>
              <a:rPr lang="pt-BR" altLang="pt-BR" sz="2400" i="1" u="sng" dirty="0">
                <a:solidFill>
                  <a:srgbClr val="FF0000"/>
                </a:solidFill>
              </a:rPr>
              <a:t>resposta</a:t>
            </a:r>
            <a:r>
              <a:rPr lang="pt-BR" altLang="pt-BR" sz="2400" dirty="0"/>
              <a:t>, ambas com algum </a:t>
            </a:r>
            <a:r>
              <a:rPr lang="pt-BR" altLang="pt-BR" sz="2400" i="1" dirty="0">
                <a:solidFill>
                  <a:srgbClr val="FF0000"/>
                </a:solidFill>
              </a:rPr>
              <a:t>formato de mensagem</a:t>
            </a:r>
            <a:endParaRPr lang="pt-BR" altLang="pt-BR" sz="2400" dirty="0">
              <a:solidFill>
                <a:srgbClr val="FF0000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B18F68F8-91B6-42A7-9BA2-F1DEEE18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029212"/>
            <a:ext cx="33623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pt-BR" altLang="pt-BR" sz="2400" dirty="0"/>
              <a:t>cabeçalho da mensagem</a:t>
            </a:r>
          </a:p>
          <a:p>
            <a:r>
              <a:rPr lang="pt-BR" altLang="pt-BR" sz="2000" dirty="0">
                <a:solidFill>
                  <a:schemeClr val="accent5"/>
                </a:solidFill>
              </a:rPr>
              <a:t>identificação: </a:t>
            </a:r>
            <a:r>
              <a:rPr lang="pt-BR" altLang="pt-BR" sz="2000" dirty="0"/>
              <a:t># de 16 bits para consulta; resposta usa mesmo #</a:t>
            </a:r>
          </a:p>
          <a:p>
            <a:r>
              <a:rPr lang="pt-BR" altLang="pt-BR" sz="2000" dirty="0" err="1">
                <a:solidFill>
                  <a:schemeClr val="accent5"/>
                </a:solidFill>
              </a:rPr>
              <a:t>flags</a:t>
            </a:r>
            <a:r>
              <a:rPr lang="pt-BR" altLang="pt-BR" sz="2000" dirty="0">
                <a:solidFill>
                  <a:schemeClr val="accent5"/>
                </a:solidFill>
              </a:rPr>
              <a:t>:</a:t>
            </a:r>
          </a:p>
          <a:p>
            <a:pPr lvl="1"/>
            <a:r>
              <a:rPr lang="pt-BR" altLang="pt-BR" sz="2000" dirty="0"/>
              <a:t>consulta ou resposta</a:t>
            </a:r>
          </a:p>
          <a:p>
            <a:pPr lvl="1"/>
            <a:r>
              <a:rPr lang="pt-BR" altLang="pt-BR" sz="2000" dirty="0"/>
              <a:t>recursão desejada</a:t>
            </a:r>
          </a:p>
          <a:p>
            <a:pPr lvl="1"/>
            <a:r>
              <a:rPr lang="pt-BR" altLang="pt-BR" sz="2000" dirty="0"/>
              <a:t>recursão disponível</a:t>
            </a:r>
          </a:p>
          <a:p>
            <a:pPr lvl="1"/>
            <a:r>
              <a:rPr lang="pt-BR" altLang="pt-BR" sz="2000" dirty="0"/>
              <a:t>resposta é com autoridade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770E3B33-6A66-48E5-B690-A1DDEE35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24" y="2029212"/>
            <a:ext cx="427972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id="{9E99C71A-1792-4061-9F5D-AA354CE92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943" y="2029212"/>
            <a:ext cx="457201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942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7367" y="30255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Protocolo DNS, mensagens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9C4DDAA6-794F-4B3B-9D1F-DB3115391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973" y="1556792"/>
            <a:ext cx="4443413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ACEBB09C-AB46-4683-92D9-C5B4A3E16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323" y="1582192"/>
            <a:ext cx="709613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C78D874-1B2F-40C6-BF30-7FDB0D86D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73" y="1886992"/>
            <a:ext cx="2832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/>
              <a:t>campos de nome e tipo</a:t>
            </a:r>
            <a:br>
              <a:rPr lang="pt-BR" altLang="pt-BR" sz="2000"/>
            </a:br>
            <a:r>
              <a:rPr lang="pt-BR" altLang="pt-BR" sz="2000"/>
              <a:t>para uma consulta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72C5AB7A-056F-4AD2-B7DE-C6C49F8E5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723" y="2887117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/>
              <a:t>RRs na resposta</a:t>
            </a:r>
            <a:br>
              <a:rPr lang="pt-BR" altLang="pt-BR" sz="2000"/>
            </a:br>
            <a:r>
              <a:rPr lang="pt-BR" altLang="pt-BR" sz="2000"/>
              <a:t>à consulta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7F3E1D75-C29C-4EAB-BDE8-C4163C9A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5902" y="3760242"/>
            <a:ext cx="3195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/>
              <a:t>registros para servidores</a:t>
            </a:r>
            <a:br>
              <a:rPr lang="pt-BR" altLang="pt-BR" sz="2000"/>
            </a:br>
            <a:r>
              <a:rPr lang="pt-BR" altLang="pt-BR" sz="2000"/>
              <a:t>com autoridade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42789D67-46AE-4577-B953-39F9BEF43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" y="4725442"/>
            <a:ext cx="30940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/>
              <a:t>informação adicional</a:t>
            </a:r>
            <a:br>
              <a:rPr lang="pt-BR" altLang="pt-BR" sz="2000"/>
            </a:br>
            <a:r>
              <a:rPr lang="pt-BR" altLang="pt-BR" sz="2000"/>
              <a:t>“útil” que pode ser usada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49017CF2-F1F9-495F-A993-B8C641A0B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873" y="2228304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F2FDC9EE-51D9-44C8-A27E-33FAAFF56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873" y="3257004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0E1D4765-9CB9-47AC-821F-B429E0F92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5448" y="4133304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59E0D5E7-B2A2-4622-A21B-97C0302D09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4973" y="4800054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Aula de hoje: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045F6B0-2580-4919-BB8C-4325D1B18D8A}"/>
              </a:ext>
            </a:extLst>
          </p:cNvPr>
          <p:cNvSpPr txBox="1">
            <a:spLocks noChangeArrowheads="1"/>
          </p:cNvSpPr>
          <p:nvPr/>
        </p:nvSpPr>
        <p:spPr>
          <a:xfrm>
            <a:off x="1068482" y="1374730"/>
            <a:ext cx="7545165" cy="4987911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</a:pPr>
            <a:r>
              <a:rPr lang="pt-BR" altLang="pt-BR" sz="2800" dirty="0"/>
              <a:t>SMTP</a:t>
            </a:r>
          </a:p>
          <a:p>
            <a:pPr>
              <a:lnSpc>
                <a:spcPct val="90000"/>
              </a:lnSpc>
            </a:pPr>
            <a:r>
              <a:rPr lang="pt-BR" altLang="pt-BR" sz="2800" dirty="0"/>
              <a:t>DNS</a:t>
            </a:r>
            <a:endParaRPr lang="pt-BR" altLang="pt-BR" sz="2000" dirty="0"/>
          </a:p>
          <a:p>
            <a:pPr lvl="1">
              <a:lnSpc>
                <a:spcPct val="90000"/>
              </a:lnSpc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809042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7367" y="30255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Inserindo registros no DNS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6F0669F-3352-4C1F-82EA-59B67B3EA582}"/>
              </a:ext>
            </a:extLst>
          </p:cNvPr>
          <p:cNvSpPr txBox="1">
            <a:spLocks noChangeArrowheads="1"/>
          </p:cNvSpPr>
          <p:nvPr/>
        </p:nvSpPr>
        <p:spPr>
          <a:xfrm>
            <a:off x="1029115" y="1386757"/>
            <a:ext cx="8107363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80000"/>
              </a:lnSpc>
            </a:pPr>
            <a:r>
              <a:rPr lang="pt-BR" altLang="pt-BR" sz="2400" dirty="0"/>
              <a:t>exemplo: nova empresa “BV Tech ou Madalena Tech”</a:t>
            </a:r>
          </a:p>
          <a:p>
            <a:pPr>
              <a:lnSpc>
                <a:spcPct val="80000"/>
              </a:lnSpc>
            </a:pPr>
            <a:r>
              <a:rPr lang="pt-BR" altLang="pt-BR" sz="2400" dirty="0"/>
              <a:t>registre o nome networkuptopia.com na</a:t>
            </a:r>
            <a:r>
              <a:rPr lang="pt-BR" altLang="pt-BR" sz="2400" i="1" dirty="0"/>
              <a:t> </a:t>
            </a:r>
            <a:r>
              <a:rPr lang="pt-BR" altLang="pt-BR" sz="2400" i="1" u="sng" dirty="0">
                <a:solidFill>
                  <a:srgbClr val="FF0000"/>
                </a:solidFill>
              </a:rPr>
              <a:t>entidade registradora </a:t>
            </a:r>
            <a:r>
              <a:rPr lang="pt-BR" altLang="pt-BR" sz="2400" i="1" dirty="0"/>
              <a:t>de DNS </a:t>
            </a:r>
            <a:r>
              <a:rPr lang="pt-BR" altLang="pt-BR" sz="2400" dirty="0"/>
              <a:t>(p. e., BV Tech)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/>
              <a:t>oferece nomes, endereços IP do servidor de nomes com autoridade (primário e secundário)</a:t>
            </a:r>
          </a:p>
          <a:p>
            <a:pPr lvl="1">
              <a:lnSpc>
                <a:spcPct val="80000"/>
              </a:lnSpc>
            </a:pPr>
            <a:r>
              <a:rPr lang="pt-BR" altLang="pt-BR" sz="2000" dirty="0"/>
              <a:t>entidade insere dois </a:t>
            </a:r>
            <a:r>
              <a:rPr lang="pt-BR" altLang="pt-BR" sz="2000" dirty="0" err="1"/>
              <a:t>RRs</a:t>
            </a:r>
            <a:r>
              <a:rPr lang="pt-BR" altLang="pt-BR" sz="2000" dirty="0"/>
              <a:t> no servidor TLD com:</a:t>
            </a:r>
            <a:br>
              <a:rPr lang="pt-BR" altLang="pt-BR" sz="2000" dirty="0"/>
            </a:br>
            <a:endParaRPr lang="pt-BR" altLang="pt-BR" sz="20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latin typeface="Courier New" panose="02070309020205020404" pitchFamily="49" charset="0"/>
              </a:rPr>
              <a:t>(bvtech.com, dns1.bvtech.com, NS)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noProof="1">
                <a:latin typeface="Courier New" panose="02070309020205020404" pitchFamily="49" charset="0"/>
              </a:rPr>
              <a:t>(dns1.bvtech.com, 212.212.212.1, A)</a:t>
            </a:r>
            <a:br>
              <a:rPr lang="pt-BR" altLang="pt-BR" sz="2000" noProof="1">
                <a:solidFill>
                  <a:schemeClr val="accent2"/>
                </a:solidFill>
                <a:latin typeface="Courier New" panose="02070309020205020404" pitchFamily="49" charset="0"/>
              </a:rPr>
            </a:br>
            <a:endParaRPr lang="pt-BR" altLang="pt-BR" sz="2000" noProof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pt-BR" altLang="pt-BR" sz="2400" dirty="0"/>
              <a:t>crie registro </a:t>
            </a:r>
            <a:r>
              <a:rPr lang="pt-BR" altLang="pt-BR" sz="2400" b="1" u="sng" dirty="0"/>
              <a:t>Tipo A </a:t>
            </a:r>
            <a:r>
              <a:rPr lang="pt-BR" altLang="pt-BR" sz="2400" dirty="0"/>
              <a:t>do servidor com autoridade para  </a:t>
            </a:r>
            <a:r>
              <a:rPr lang="pt-BR" altLang="pt-BR" sz="2400" dirty="0" err="1"/>
              <a:t>www</a:t>
            </a:r>
            <a:r>
              <a:rPr lang="pt-BR" altLang="pt-BR" sz="2400" dirty="0"/>
              <a:t>. bvtech.com; registro </a:t>
            </a:r>
            <a:r>
              <a:rPr lang="pt-BR" altLang="pt-BR" sz="2400" b="1" u="sng" dirty="0"/>
              <a:t>Tipo MX</a:t>
            </a:r>
            <a:r>
              <a:rPr lang="pt-BR" altLang="pt-BR" sz="2400" dirty="0"/>
              <a:t> para </a:t>
            </a:r>
            <a:r>
              <a:rPr lang="pt-BR" altLang="pt-BR" sz="2400" dirty="0" err="1"/>
              <a:t>email</a:t>
            </a:r>
            <a:r>
              <a:rPr lang="pt-BR" altLang="pt-BR" sz="2400" dirty="0"/>
              <a:t> do bvtech.com</a:t>
            </a:r>
          </a:p>
          <a:p>
            <a:pPr>
              <a:lnSpc>
                <a:spcPct val="80000"/>
              </a:lnSpc>
            </a:pPr>
            <a:r>
              <a:rPr lang="pt-BR" altLang="pt-BR" sz="2400" dirty="0">
                <a:solidFill>
                  <a:srgbClr val="FF0000"/>
                </a:solidFill>
              </a:rPr>
              <a:t>Como as pessoas obtêm o endereço IP do seu site?</a:t>
            </a:r>
          </a:p>
          <a:p>
            <a:pPr>
              <a:lnSpc>
                <a:spcPct val="80000"/>
              </a:lnSpc>
            </a:pPr>
            <a:endParaRPr lang="pt-BR" altLang="pt-BR" sz="2400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F091B21-E20D-496D-BDEF-3E8657EFCB93}"/>
              </a:ext>
            </a:extLst>
          </p:cNvPr>
          <p:cNvSpPr/>
          <p:nvPr/>
        </p:nvSpPr>
        <p:spPr>
          <a:xfrm>
            <a:off x="3177796" y="1500939"/>
            <a:ext cx="3810000" cy="3706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Exemplo de uma </a:t>
            </a:r>
            <a:r>
              <a:rPr lang="pt-BR" sz="3200" b="1" u="sng" dirty="0"/>
              <a:t>entidade registradora</a:t>
            </a:r>
            <a:r>
              <a:rPr lang="pt-BR" sz="3200" b="1" dirty="0"/>
              <a:t> no Brasil?</a:t>
            </a:r>
          </a:p>
        </p:txBody>
      </p:sp>
    </p:spTree>
    <p:extLst>
      <p:ext uri="{BB962C8B-B14F-4D97-AF65-F5344CB8AC3E}">
        <p14:creationId xmlns:p14="http://schemas.microsoft.com/office/powerpoint/2010/main" val="376791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41F03214-17A4-4BE9-96B4-71BCDF18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C4F940-C9A8-40CD-BD47-A2CF3FB6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3405141"/>
            <a:ext cx="8229600" cy="24482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/>
              <a:t>OBRIGADO PELA ATENÇÃO!</a:t>
            </a:r>
          </a:p>
        </p:txBody>
      </p:sp>
      <p:pic>
        <p:nvPicPr>
          <p:cNvPr id="11" name="Picture 4" descr="Resultado de imagem para logo ifce sem fundo">
            <a:extLst>
              <a:ext uri="{FF2B5EF4-FFF2-40B4-BE49-F238E27FC236}">
                <a16:creationId xmlns:a16="http://schemas.microsoft.com/office/drawing/2014/main" id="{DB4DEC48-40F3-46BC-BC43-66AA753AA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22" l="27148" r="74570">
                        <a14:foregroundMark x1="37113" y1="46693" x2="37113" y2="46693"/>
                        <a14:foregroundMark x1="54296" y1="46693" x2="54296" y2="46693"/>
                        <a14:foregroundMark x1="64948" y1="46693" x2="64948" y2="46693"/>
                        <a14:foregroundMark x1="64261" y1="15953" x2="64261" y2="15953"/>
                        <a14:foregroundMark x1="47766" y1="58755" x2="47766" y2="58755"/>
                        <a14:foregroundMark x1="35395" y1="59922" x2="35395" y2="59922"/>
                        <a14:foregroundMark x1="34708" y1="71984" x2="34708" y2="71984"/>
                        <a14:foregroundMark x1="34708" y1="72763" x2="69072" y2="72763"/>
                        <a14:foregroundMark x1="30584" y1="84047" x2="65979" y2="82101"/>
                        <a14:foregroundMark x1="31959" y1="91440" x2="59450" y2="89883"/>
                        <a14:foregroundMark x1="30928" y1="68093" x2="30928" y2="94553"/>
                        <a14:foregroundMark x1="67354" y1="80545" x2="61512" y2="91440"/>
                        <a14:foregroundMark x1="29553" y1="67315" x2="29553" y2="766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990" y="1017104"/>
            <a:ext cx="2271876" cy="2022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8ADB2D53-1609-4350-B81F-D5C98965FD15}"/>
              </a:ext>
            </a:extLst>
          </p:cNvPr>
          <p:cNvSpPr/>
          <p:nvPr/>
        </p:nvSpPr>
        <p:spPr>
          <a:xfrm>
            <a:off x="3743861" y="620688"/>
            <a:ext cx="2608134" cy="2631135"/>
          </a:xfrm>
          <a:prstGeom prst="ellipse">
            <a:avLst/>
          </a:prstGeom>
          <a:noFill/>
          <a:ln w="127000">
            <a:solidFill>
              <a:schemeClr val="bg1">
                <a:lumMod val="8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Correio Eletrônico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96705D1-E75B-4A2B-91DF-B517C924F7D6}"/>
              </a:ext>
            </a:extLst>
          </p:cNvPr>
          <p:cNvSpPr txBox="1">
            <a:spLocks noChangeArrowheads="1"/>
          </p:cNvSpPr>
          <p:nvPr/>
        </p:nvSpPr>
        <p:spPr>
          <a:xfrm>
            <a:off x="1089083" y="1204913"/>
            <a:ext cx="4306888" cy="5100637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ZapfDingbats" pitchFamily="82" charset="2"/>
              <a:buNone/>
            </a:pPr>
            <a:r>
              <a:rPr lang="pt-BR" altLang="pt-BR" sz="2400" dirty="0">
                <a:solidFill>
                  <a:srgbClr val="FF0000"/>
                </a:solidFill>
              </a:rPr>
              <a:t>Três componentes principais:</a:t>
            </a:r>
            <a:r>
              <a:rPr lang="pt-BR" altLang="pt-BR" sz="2400" dirty="0"/>
              <a:t> </a:t>
            </a:r>
          </a:p>
          <a:p>
            <a:r>
              <a:rPr lang="pt-BR" altLang="pt-BR" sz="2000" dirty="0"/>
              <a:t>agentes do usuário </a:t>
            </a:r>
          </a:p>
          <a:p>
            <a:r>
              <a:rPr lang="pt-BR" altLang="pt-BR" sz="2000" dirty="0"/>
              <a:t>servidores de correio</a:t>
            </a:r>
          </a:p>
          <a:p>
            <a:pPr>
              <a:spcAft>
                <a:spcPct val="75000"/>
              </a:spcAft>
            </a:pPr>
            <a:r>
              <a:rPr lang="pt-BR" altLang="pt-BR" sz="2000" dirty="0" err="1"/>
              <a:t>Simple</a:t>
            </a:r>
            <a:r>
              <a:rPr lang="pt-BR" altLang="pt-BR" sz="2000" dirty="0"/>
              <a:t> Mail </a:t>
            </a:r>
            <a:r>
              <a:rPr lang="pt-BR" altLang="pt-BR" sz="2000" dirty="0" err="1"/>
              <a:t>Transfer</a:t>
            </a:r>
            <a:r>
              <a:rPr lang="pt-BR" altLang="pt-BR" sz="2000" dirty="0"/>
              <a:t> </a:t>
            </a:r>
            <a:r>
              <a:rPr lang="pt-BR" altLang="pt-BR" sz="2000" dirty="0" err="1"/>
              <a:t>Protocol</a:t>
            </a:r>
            <a:r>
              <a:rPr lang="pt-BR" altLang="pt-BR" sz="2000" dirty="0"/>
              <a:t>: SMTP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u="sng" dirty="0">
                <a:solidFill>
                  <a:srgbClr val="FF0000"/>
                </a:solidFill>
              </a:rPr>
              <a:t>Agente do usuário</a:t>
            </a:r>
          </a:p>
          <a:p>
            <a:r>
              <a:rPr lang="pt-BR" altLang="pt-BR" sz="2000" dirty="0"/>
              <a:t>também chamado “leitor de correio”</a:t>
            </a:r>
          </a:p>
          <a:p>
            <a:r>
              <a:rPr lang="pt-BR" altLang="pt-BR" sz="2000" dirty="0"/>
              <a:t>redigir, editar, ler mensagens de correio eletrônico</a:t>
            </a:r>
          </a:p>
          <a:p>
            <a:r>
              <a:rPr lang="pt-BR" altLang="pt-BR" sz="2000" dirty="0"/>
              <a:t>p. e., Eudora, Outlook, </a:t>
            </a:r>
            <a:r>
              <a:rPr lang="pt-BR" altLang="pt-BR" sz="2000" dirty="0" err="1"/>
              <a:t>elm</a:t>
            </a:r>
            <a:r>
              <a:rPr lang="pt-BR" altLang="pt-BR" sz="2000" dirty="0"/>
              <a:t>, Mozilla </a:t>
            </a:r>
            <a:r>
              <a:rPr lang="pt-BR" altLang="pt-BR" sz="2000" dirty="0" err="1"/>
              <a:t>Thunderbird</a:t>
            </a:r>
            <a:endParaRPr lang="pt-BR" altLang="pt-BR" sz="2000" dirty="0"/>
          </a:p>
          <a:p>
            <a:r>
              <a:rPr lang="pt-BR" altLang="pt-BR" sz="2000" dirty="0"/>
              <a:t>mensagens entrando e saindo armazenadas no servidor</a:t>
            </a:r>
          </a:p>
        </p:txBody>
      </p:sp>
    </p:spTree>
    <p:extLst>
      <p:ext uri="{BB962C8B-B14F-4D97-AF65-F5344CB8AC3E}">
        <p14:creationId xmlns:p14="http://schemas.microsoft.com/office/powerpoint/2010/main" val="26404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Correio Eletrônico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138" name="Picture 2">
            <a:extLst>
              <a:ext uri="{FF2B5EF4-FFF2-40B4-BE49-F238E27FC236}">
                <a16:creationId xmlns:a16="http://schemas.microsoft.com/office/drawing/2014/main" id="{3818DD58-E729-4351-88E7-44E2C46EA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221398"/>
            <a:ext cx="5832648" cy="511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31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Servidores de Correio Eletrônico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15" name="Rectangle 3">
            <a:extLst>
              <a:ext uri="{FF2B5EF4-FFF2-40B4-BE49-F238E27FC236}">
                <a16:creationId xmlns:a16="http://schemas.microsoft.com/office/drawing/2014/main" id="{523A15B0-2ECA-4435-9BAC-302C60EA1065}"/>
              </a:ext>
            </a:extLst>
          </p:cNvPr>
          <p:cNvSpPr txBox="1">
            <a:spLocks noChangeArrowheads="1"/>
          </p:cNvSpPr>
          <p:nvPr/>
        </p:nvSpPr>
        <p:spPr>
          <a:xfrm>
            <a:off x="927229" y="1376214"/>
            <a:ext cx="3933825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400">
                <a:solidFill>
                  <a:srgbClr val="FF0000"/>
                </a:solidFill>
              </a:rPr>
              <a:t>servidores de correio</a:t>
            </a:r>
            <a:endParaRPr lang="pt-BR" altLang="pt-BR" sz="2400"/>
          </a:p>
          <a:p>
            <a:pPr>
              <a:lnSpc>
                <a:spcPct val="90000"/>
              </a:lnSpc>
            </a:pPr>
            <a:r>
              <a:rPr lang="pt-BR" altLang="pt-BR" sz="2000">
                <a:solidFill>
                  <a:srgbClr val="FF0000"/>
                </a:solidFill>
              </a:rPr>
              <a:t>caixa de correio</a:t>
            </a:r>
            <a:r>
              <a:rPr lang="pt-BR" altLang="pt-BR" sz="2000"/>
              <a:t> contém mensagens que chegam para o usuário</a:t>
            </a:r>
          </a:p>
          <a:p>
            <a:pPr>
              <a:lnSpc>
                <a:spcPct val="90000"/>
              </a:lnSpc>
            </a:pPr>
            <a:r>
              <a:rPr lang="pt-BR" altLang="pt-BR" sz="2000">
                <a:solidFill>
                  <a:srgbClr val="FF0000"/>
                </a:solidFill>
              </a:rPr>
              <a:t>fila de mensagens</a:t>
            </a:r>
            <a:r>
              <a:rPr lang="pt-BR" altLang="pt-BR" sz="2000"/>
              <a:t> com mensagens de correio a serem enviadas</a:t>
            </a:r>
          </a:p>
          <a:p>
            <a:pPr>
              <a:lnSpc>
                <a:spcPct val="90000"/>
              </a:lnSpc>
            </a:pPr>
            <a:r>
              <a:rPr lang="pt-BR" altLang="pt-BR" sz="2000">
                <a:solidFill>
                  <a:srgbClr val="FF0000"/>
                </a:solidFill>
              </a:rPr>
              <a:t>protocolo SMTP</a:t>
            </a:r>
            <a:r>
              <a:rPr lang="pt-BR" altLang="pt-BR" sz="2000"/>
              <a:t> entre servidores de correio para enviar mensagens de e-mail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cliente: servidor de envio de correio</a:t>
            </a:r>
          </a:p>
          <a:p>
            <a:pPr lvl="1">
              <a:lnSpc>
                <a:spcPct val="90000"/>
              </a:lnSpc>
            </a:pPr>
            <a:r>
              <a:rPr lang="pt-BR" altLang="pt-BR" sz="2000"/>
              <a:t>“servidor”: servidor de recepção de correio</a:t>
            </a:r>
            <a:endParaRPr lang="pt-BR" altLang="pt-BR" sz="2000" dirty="0"/>
          </a:p>
        </p:txBody>
      </p:sp>
      <p:sp>
        <p:nvSpPr>
          <p:cNvPr id="116" name="Line 9">
            <a:extLst>
              <a:ext uri="{FF2B5EF4-FFF2-40B4-BE49-F238E27FC236}">
                <a16:creationId xmlns:a16="http://schemas.microsoft.com/office/drawing/2014/main" id="{E38EB5A1-17DD-45E0-AD9C-710D70CCF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6610" y="2420069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17" name="Group 10">
            <a:extLst>
              <a:ext uri="{FF2B5EF4-FFF2-40B4-BE49-F238E27FC236}">
                <a16:creationId xmlns:a16="http://schemas.microsoft.com/office/drawing/2014/main" id="{19AF121C-71B9-4846-9EDF-60D78141ABEE}"/>
              </a:ext>
            </a:extLst>
          </p:cNvPr>
          <p:cNvGrpSpPr>
            <a:grpSpLocks/>
          </p:cNvGrpSpPr>
          <p:nvPr/>
        </p:nvGrpSpPr>
        <p:grpSpPr bwMode="auto">
          <a:xfrm>
            <a:off x="7528848" y="2347044"/>
            <a:ext cx="355600" cy="933450"/>
            <a:chOff x="4180" y="783"/>
            <a:chExt cx="150" cy="307"/>
          </a:xfrm>
        </p:grpSpPr>
        <p:sp>
          <p:nvSpPr>
            <p:cNvPr id="118" name="AutoShape 11">
              <a:extLst>
                <a:ext uri="{FF2B5EF4-FFF2-40B4-BE49-F238E27FC236}">
                  <a16:creationId xmlns:a16="http://schemas.microsoft.com/office/drawing/2014/main" id="{948C2A59-F2CE-4FBC-827B-0CA68D2AD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19" name="Rectangle 12">
              <a:extLst>
                <a:ext uri="{FF2B5EF4-FFF2-40B4-BE49-F238E27FC236}">
                  <a16:creationId xmlns:a16="http://schemas.microsoft.com/office/drawing/2014/main" id="{57401E18-39E0-477C-AB31-885620AE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20" name="Rectangle 13">
              <a:extLst>
                <a:ext uri="{FF2B5EF4-FFF2-40B4-BE49-F238E27FC236}">
                  <a16:creationId xmlns:a16="http://schemas.microsoft.com/office/drawing/2014/main" id="{8F717E3F-8C98-4E1D-A527-77E466B35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21" name="AutoShape 14">
              <a:extLst>
                <a:ext uri="{FF2B5EF4-FFF2-40B4-BE49-F238E27FC236}">
                  <a16:creationId xmlns:a16="http://schemas.microsoft.com/office/drawing/2014/main" id="{044CF65E-6C10-4490-84D4-9B2E3DFD6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22" name="Line 15">
              <a:extLst>
                <a:ext uri="{FF2B5EF4-FFF2-40B4-BE49-F238E27FC236}">
                  <a16:creationId xmlns:a16="http://schemas.microsoft.com/office/drawing/2014/main" id="{003CBA4E-441C-460C-9CDD-6C39F44FE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" name="Line 16">
              <a:extLst>
                <a:ext uri="{FF2B5EF4-FFF2-40B4-BE49-F238E27FC236}">
                  <a16:creationId xmlns:a16="http://schemas.microsoft.com/office/drawing/2014/main" id="{01F74BC2-33FD-4814-AD8B-34A396ABC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4" name="Rectangle 17">
              <a:extLst>
                <a:ext uri="{FF2B5EF4-FFF2-40B4-BE49-F238E27FC236}">
                  <a16:creationId xmlns:a16="http://schemas.microsoft.com/office/drawing/2014/main" id="{F94739EA-894E-4E67-A98E-6528BADB8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25" name="Rectangle 18">
              <a:extLst>
                <a:ext uri="{FF2B5EF4-FFF2-40B4-BE49-F238E27FC236}">
                  <a16:creationId xmlns:a16="http://schemas.microsoft.com/office/drawing/2014/main" id="{8F66F117-5133-48C7-9C1C-447201422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</p:grpSp>
      <p:grpSp>
        <p:nvGrpSpPr>
          <p:cNvPr id="126" name="Group 19">
            <a:extLst>
              <a:ext uri="{FF2B5EF4-FFF2-40B4-BE49-F238E27FC236}">
                <a16:creationId xmlns:a16="http://schemas.microsoft.com/office/drawing/2014/main" id="{17DD04CF-1857-4826-A426-DB6D610CD9C5}"/>
              </a:ext>
            </a:extLst>
          </p:cNvPr>
          <p:cNvGrpSpPr>
            <a:grpSpLocks/>
          </p:cNvGrpSpPr>
          <p:nvPr/>
        </p:nvGrpSpPr>
        <p:grpSpPr bwMode="auto">
          <a:xfrm>
            <a:off x="7254210" y="2799482"/>
            <a:ext cx="866775" cy="1049337"/>
            <a:chOff x="4268" y="2627"/>
            <a:chExt cx="546" cy="661"/>
          </a:xfrm>
        </p:grpSpPr>
        <p:sp>
          <p:nvSpPr>
            <p:cNvPr id="127" name="Rectangle 20">
              <a:extLst>
                <a:ext uri="{FF2B5EF4-FFF2-40B4-BE49-F238E27FC236}">
                  <a16:creationId xmlns:a16="http://schemas.microsoft.com/office/drawing/2014/main" id="{FF9E330F-D5D5-4CDA-99CA-CBC97F04F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28" name="Text Box 21">
              <a:extLst>
                <a:ext uri="{FF2B5EF4-FFF2-40B4-BE49-F238E27FC236}">
                  <a16:creationId xmlns:a16="http://schemas.microsoft.com/office/drawing/2014/main" id="{5A5CC8E9-9F02-4CAB-85B6-050D8F971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2627"/>
              <a:ext cx="54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serv.</a:t>
              </a:r>
              <a:br>
                <a:rPr lang="pt-BR" altLang="pt-BR" sz="1600"/>
              </a:br>
              <a:r>
                <a:rPr lang="pt-BR" altLang="pt-BR" sz="1600"/>
                <a:t>correio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129" name="Rectangle 22">
              <a:extLst>
                <a:ext uri="{FF2B5EF4-FFF2-40B4-BE49-F238E27FC236}">
                  <a16:creationId xmlns:a16="http://schemas.microsoft.com/office/drawing/2014/main" id="{C801425C-DF19-4EE7-9CEC-831E9675A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30" name="Line 23">
              <a:extLst>
                <a:ext uri="{FF2B5EF4-FFF2-40B4-BE49-F238E27FC236}">
                  <a16:creationId xmlns:a16="http://schemas.microsoft.com/office/drawing/2014/main" id="{2176FF06-2BBD-4516-B1B4-569F3CFB5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1" name="Line 24">
              <a:extLst>
                <a:ext uri="{FF2B5EF4-FFF2-40B4-BE49-F238E27FC236}">
                  <a16:creationId xmlns:a16="http://schemas.microsoft.com/office/drawing/2014/main" id="{6CB25DDB-D9D4-4822-BBCB-07CCA592F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2" name="Line 25">
              <a:extLst>
                <a:ext uri="{FF2B5EF4-FFF2-40B4-BE49-F238E27FC236}">
                  <a16:creationId xmlns:a16="http://schemas.microsoft.com/office/drawing/2014/main" id="{14583540-E71A-449A-B30E-E894BC07D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" name="Line 26">
              <a:extLst>
                <a:ext uri="{FF2B5EF4-FFF2-40B4-BE49-F238E27FC236}">
                  <a16:creationId xmlns:a16="http://schemas.microsoft.com/office/drawing/2014/main" id="{B035AE51-FE0A-4709-ACFB-95D34A19B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4" name="Line 27">
              <a:extLst>
                <a:ext uri="{FF2B5EF4-FFF2-40B4-BE49-F238E27FC236}">
                  <a16:creationId xmlns:a16="http://schemas.microsoft.com/office/drawing/2014/main" id="{E737A667-0762-4086-A364-94820320C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5" name="Line 28">
              <a:extLst>
                <a:ext uri="{FF2B5EF4-FFF2-40B4-BE49-F238E27FC236}">
                  <a16:creationId xmlns:a16="http://schemas.microsoft.com/office/drawing/2014/main" id="{E1B25C9B-F5C7-4938-9566-8287D43A9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6" name="Line 29">
              <a:extLst>
                <a:ext uri="{FF2B5EF4-FFF2-40B4-BE49-F238E27FC236}">
                  <a16:creationId xmlns:a16="http://schemas.microsoft.com/office/drawing/2014/main" id="{60ACE015-404F-4ECD-B55E-189E8946A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7" name="Rectangle 30">
              <a:extLst>
                <a:ext uri="{FF2B5EF4-FFF2-40B4-BE49-F238E27FC236}">
                  <a16:creationId xmlns:a16="http://schemas.microsoft.com/office/drawing/2014/main" id="{B051EA2E-7ABC-4822-BD19-AAC4B4289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38" name="Rectangle 31">
              <a:extLst>
                <a:ext uri="{FF2B5EF4-FFF2-40B4-BE49-F238E27FC236}">
                  <a16:creationId xmlns:a16="http://schemas.microsoft.com/office/drawing/2014/main" id="{3482EB44-77C9-4EF8-BC14-ED4A26170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39" name="Rectangle 32">
              <a:extLst>
                <a:ext uri="{FF2B5EF4-FFF2-40B4-BE49-F238E27FC236}">
                  <a16:creationId xmlns:a16="http://schemas.microsoft.com/office/drawing/2014/main" id="{B0B32464-C2B7-4BA9-A1D3-92ECEE1B1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40" name="Rectangle 33">
              <a:extLst>
                <a:ext uri="{FF2B5EF4-FFF2-40B4-BE49-F238E27FC236}">
                  <a16:creationId xmlns:a16="http://schemas.microsoft.com/office/drawing/2014/main" id="{1BF87CEF-0396-4F37-A37E-1DEEACB3C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41" name="Rectangle 34">
              <a:extLst>
                <a:ext uri="{FF2B5EF4-FFF2-40B4-BE49-F238E27FC236}">
                  <a16:creationId xmlns:a16="http://schemas.microsoft.com/office/drawing/2014/main" id="{1315022C-EEF3-41E9-92DF-07AB161C1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</p:grpSp>
      <p:grpSp>
        <p:nvGrpSpPr>
          <p:cNvPr id="142" name="Group 50">
            <a:extLst>
              <a:ext uri="{FF2B5EF4-FFF2-40B4-BE49-F238E27FC236}">
                <a16:creationId xmlns:a16="http://schemas.microsoft.com/office/drawing/2014/main" id="{014B1D90-A929-4A14-850D-BAA2144480FB}"/>
              </a:ext>
            </a:extLst>
          </p:cNvPr>
          <p:cNvGrpSpPr>
            <a:grpSpLocks/>
          </p:cNvGrpSpPr>
          <p:nvPr/>
        </p:nvGrpSpPr>
        <p:grpSpPr bwMode="auto">
          <a:xfrm>
            <a:off x="5253960" y="3756744"/>
            <a:ext cx="866775" cy="1501775"/>
            <a:chOff x="3464" y="2522"/>
            <a:chExt cx="546" cy="946"/>
          </a:xfrm>
        </p:grpSpPr>
        <p:grpSp>
          <p:nvGrpSpPr>
            <p:cNvPr id="143" name="Group 51">
              <a:extLst>
                <a:ext uri="{FF2B5EF4-FFF2-40B4-BE49-F238E27FC236}">
                  <a16:creationId xmlns:a16="http://schemas.microsoft.com/office/drawing/2014/main" id="{2FAB260F-ACC6-4B49-8801-7FCC8DA70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60" name="AutoShape 52">
                <a:extLst>
                  <a:ext uri="{FF2B5EF4-FFF2-40B4-BE49-F238E27FC236}">
                    <a16:creationId xmlns:a16="http://schemas.microsoft.com/office/drawing/2014/main" id="{F3442A5D-611D-4F36-9E5E-83EF797C5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61" name="Rectangle 53">
                <a:extLst>
                  <a:ext uri="{FF2B5EF4-FFF2-40B4-BE49-F238E27FC236}">
                    <a16:creationId xmlns:a16="http://schemas.microsoft.com/office/drawing/2014/main" id="{5D5684D5-216C-429E-AD6A-FC2DF9391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62" name="Rectangle 54">
                <a:extLst>
                  <a:ext uri="{FF2B5EF4-FFF2-40B4-BE49-F238E27FC236}">
                    <a16:creationId xmlns:a16="http://schemas.microsoft.com/office/drawing/2014/main" id="{5F32342C-6BE4-447B-B12C-C9A949132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63" name="AutoShape 55">
                <a:extLst>
                  <a:ext uri="{FF2B5EF4-FFF2-40B4-BE49-F238E27FC236}">
                    <a16:creationId xmlns:a16="http://schemas.microsoft.com/office/drawing/2014/main" id="{4D758CD7-F019-46B9-AD5C-8FDB5AF8E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64" name="Line 56">
                <a:extLst>
                  <a:ext uri="{FF2B5EF4-FFF2-40B4-BE49-F238E27FC236}">
                    <a16:creationId xmlns:a16="http://schemas.microsoft.com/office/drawing/2014/main" id="{AB8A23EC-C477-4F00-9BFA-7CC69DB80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5" name="Line 57">
                <a:extLst>
                  <a:ext uri="{FF2B5EF4-FFF2-40B4-BE49-F238E27FC236}">
                    <a16:creationId xmlns:a16="http://schemas.microsoft.com/office/drawing/2014/main" id="{2D2BBFAC-8695-44A8-87D5-A6451DE25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6" name="Rectangle 58">
                <a:extLst>
                  <a:ext uri="{FF2B5EF4-FFF2-40B4-BE49-F238E27FC236}">
                    <a16:creationId xmlns:a16="http://schemas.microsoft.com/office/drawing/2014/main" id="{B2E9780A-38A7-4285-87A2-86BB32047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67" name="Rectangle 59">
                <a:extLst>
                  <a:ext uri="{FF2B5EF4-FFF2-40B4-BE49-F238E27FC236}">
                    <a16:creationId xmlns:a16="http://schemas.microsoft.com/office/drawing/2014/main" id="{8712C07C-49E6-41F8-9584-5ACDC0E21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</p:grpSp>
        <p:grpSp>
          <p:nvGrpSpPr>
            <p:cNvPr id="144" name="Group 60">
              <a:extLst>
                <a:ext uri="{FF2B5EF4-FFF2-40B4-BE49-F238E27FC236}">
                  <a16:creationId xmlns:a16="http://schemas.microsoft.com/office/drawing/2014/main" id="{4FB2067C-CD99-4D48-92EF-C435C2C623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4" y="2807"/>
              <a:ext cx="546" cy="661"/>
              <a:chOff x="4268" y="2627"/>
              <a:chExt cx="546" cy="661"/>
            </a:xfrm>
          </p:grpSpPr>
          <p:sp>
            <p:nvSpPr>
              <p:cNvPr id="145" name="Rectangle 61">
                <a:extLst>
                  <a:ext uri="{FF2B5EF4-FFF2-40B4-BE49-F238E27FC236}">
                    <a16:creationId xmlns:a16="http://schemas.microsoft.com/office/drawing/2014/main" id="{7D1B053A-EA51-4066-9EE0-2615C4265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46" name="Text Box 62">
                <a:extLst>
                  <a:ext uri="{FF2B5EF4-FFF2-40B4-BE49-F238E27FC236}">
                    <a16:creationId xmlns:a16="http://schemas.microsoft.com/office/drawing/2014/main" id="{192EEEF0-92D1-412B-B50C-F513E4B30D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8" y="2627"/>
                <a:ext cx="54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600"/>
                  <a:t>serv.</a:t>
                </a:r>
                <a:br>
                  <a:rPr lang="pt-BR" altLang="pt-BR" sz="1600"/>
                </a:br>
                <a:r>
                  <a:rPr lang="pt-BR" altLang="pt-BR" sz="1600"/>
                  <a:t>correio</a:t>
                </a:r>
                <a:endParaRPr lang="pt-BR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" name="Rectangle 63">
                <a:extLst>
                  <a:ext uri="{FF2B5EF4-FFF2-40B4-BE49-F238E27FC236}">
                    <a16:creationId xmlns:a16="http://schemas.microsoft.com/office/drawing/2014/main" id="{FB4BAA64-3C91-4783-BABA-76E32923E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48" name="Line 64">
                <a:extLst>
                  <a:ext uri="{FF2B5EF4-FFF2-40B4-BE49-F238E27FC236}">
                    <a16:creationId xmlns:a16="http://schemas.microsoft.com/office/drawing/2014/main" id="{6FD2CAD1-D808-4AE3-890E-E251BCE82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9" name="Line 65">
                <a:extLst>
                  <a:ext uri="{FF2B5EF4-FFF2-40B4-BE49-F238E27FC236}">
                    <a16:creationId xmlns:a16="http://schemas.microsoft.com/office/drawing/2014/main" id="{8832C0B8-D98A-40E3-8F02-C4883086B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0" name="Line 66">
                <a:extLst>
                  <a:ext uri="{FF2B5EF4-FFF2-40B4-BE49-F238E27FC236}">
                    <a16:creationId xmlns:a16="http://schemas.microsoft.com/office/drawing/2014/main" id="{C9852A77-D17A-43CF-9C3A-B76E216B1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" name="Line 67">
                <a:extLst>
                  <a:ext uri="{FF2B5EF4-FFF2-40B4-BE49-F238E27FC236}">
                    <a16:creationId xmlns:a16="http://schemas.microsoft.com/office/drawing/2014/main" id="{CB5A2B18-E477-406A-80CA-06E2B90BF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" name="Line 68">
                <a:extLst>
                  <a:ext uri="{FF2B5EF4-FFF2-40B4-BE49-F238E27FC236}">
                    <a16:creationId xmlns:a16="http://schemas.microsoft.com/office/drawing/2014/main" id="{80169F8B-B7E4-4308-B7A9-5C7CBAC6E0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" name="Line 69">
                <a:extLst>
                  <a:ext uri="{FF2B5EF4-FFF2-40B4-BE49-F238E27FC236}">
                    <a16:creationId xmlns:a16="http://schemas.microsoft.com/office/drawing/2014/main" id="{12F252F4-900D-415E-9614-DF6B18F3A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4" name="Line 70">
                <a:extLst>
                  <a:ext uri="{FF2B5EF4-FFF2-40B4-BE49-F238E27FC236}">
                    <a16:creationId xmlns:a16="http://schemas.microsoft.com/office/drawing/2014/main" id="{3142A175-6AD6-4B3A-9A3D-061FB83CB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5" name="Rectangle 71">
                <a:extLst>
                  <a:ext uri="{FF2B5EF4-FFF2-40B4-BE49-F238E27FC236}">
                    <a16:creationId xmlns:a16="http://schemas.microsoft.com/office/drawing/2014/main" id="{5BF14719-477D-4D9D-9BA1-7C6D71863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56" name="Rectangle 72">
                <a:extLst>
                  <a:ext uri="{FF2B5EF4-FFF2-40B4-BE49-F238E27FC236}">
                    <a16:creationId xmlns:a16="http://schemas.microsoft.com/office/drawing/2014/main" id="{BBF3ED37-5B9A-4D25-8468-473A93C9A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57" name="Rectangle 73">
                <a:extLst>
                  <a:ext uri="{FF2B5EF4-FFF2-40B4-BE49-F238E27FC236}">
                    <a16:creationId xmlns:a16="http://schemas.microsoft.com/office/drawing/2014/main" id="{3CC0D8F1-3CAD-4A9E-A6CA-138B6458F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58" name="Rectangle 74">
                <a:extLst>
                  <a:ext uri="{FF2B5EF4-FFF2-40B4-BE49-F238E27FC236}">
                    <a16:creationId xmlns:a16="http://schemas.microsoft.com/office/drawing/2014/main" id="{7EAA107A-D8A7-4A76-8E55-AFDC8963B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59" name="Rectangle 75">
                <a:extLst>
                  <a:ext uri="{FF2B5EF4-FFF2-40B4-BE49-F238E27FC236}">
                    <a16:creationId xmlns:a16="http://schemas.microsoft.com/office/drawing/2014/main" id="{B474F5D8-5978-4AAA-90D8-594E2FF70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</p:grpSp>
      </p:grpSp>
      <p:grpSp>
        <p:nvGrpSpPr>
          <p:cNvPr id="168" name="Group 86">
            <a:extLst>
              <a:ext uri="{FF2B5EF4-FFF2-40B4-BE49-F238E27FC236}">
                <a16:creationId xmlns:a16="http://schemas.microsoft.com/office/drawing/2014/main" id="{835010E7-8E29-4325-ABA6-7876983ACE41}"/>
              </a:ext>
            </a:extLst>
          </p:cNvPr>
          <p:cNvGrpSpPr>
            <a:grpSpLocks/>
          </p:cNvGrpSpPr>
          <p:nvPr/>
        </p:nvGrpSpPr>
        <p:grpSpPr bwMode="auto">
          <a:xfrm>
            <a:off x="5253960" y="1499319"/>
            <a:ext cx="866775" cy="1501775"/>
            <a:chOff x="3464" y="2522"/>
            <a:chExt cx="546" cy="946"/>
          </a:xfrm>
        </p:grpSpPr>
        <p:grpSp>
          <p:nvGrpSpPr>
            <p:cNvPr id="169" name="Group 87">
              <a:extLst>
                <a:ext uri="{FF2B5EF4-FFF2-40B4-BE49-F238E27FC236}">
                  <a16:creationId xmlns:a16="http://schemas.microsoft.com/office/drawing/2014/main" id="{58BA3D75-820C-4A60-821D-EE26A68484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86" name="AutoShape 88">
                <a:extLst>
                  <a:ext uri="{FF2B5EF4-FFF2-40B4-BE49-F238E27FC236}">
                    <a16:creationId xmlns:a16="http://schemas.microsoft.com/office/drawing/2014/main" id="{5BF75EF6-8020-4180-BA32-4D63B9D02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87" name="Rectangle 89">
                <a:extLst>
                  <a:ext uri="{FF2B5EF4-FFF2-40B4-BE49-F238E27FC236}">
                    <a16:creationId xmlns:a16="http://schemas.microsoft.com/office/drawing/2014/main" id="{BE306396-F01F-4DC1-9E54-944C46223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88" name="Rectangle 90">
                <a:extLst>
                  <a:ext uri="{FF2B5EF4-FFF2-40B4-BE49-F238E27FC236}">
                    <a16:creationId xmlns:a16="http://schemas.microsoft.com/office/drawing/2014/main" id="{39703753-4C9F-498C-BA4D-D2DC215C8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89" name="AutoShape 91">
                <a:extLst>
                  <a:ext uri="{FF2B5EF4-FFF2-40B4-BE49-F238E27FC236}">
                    <a16:creationId xmlns:a16="http://schemas.microsoft.com/office/drawing/2014/main" id="{010CF7AF-5A46-4858-9D67-B6B6610DF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90" name="Line 92">
                <a:extLst>
                  <a:ext uri="{FF2B5EF4-FFF2-40B4-BE49-F238E27FC236}">
                    <a16:creationId xmlns:a16="http://schemas.microsoft.com/office/drawing/2014/main" id="{114F6684-DCB1-42CA-BA0D-3F5C7AE5C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1" name="Line 93">
                <a:extLst>
                  <a:ext uri="{FF2B5EF4-FFF2-40B4-BE49-F238E27FC236}">
                    <a16:creationId xmlns:a16="http://schemas.microsoft.com/office/drawing/2014/main" id="{E0E7E325-246A-4925-BD28-BF2A8F088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2" name="Rectangle 94">
                <a:extLst>
                  <a:ext uri="{FF2B5EF4-FFF2-40B4-BE49-F238E27FC236}">
                    <a16:creationId xmlns:a16="http://schemas.microsoft.com/office/drawing/2014/main" id="{BEE858C5-A94C-4B8F-B1CF-979F7F113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93" name="Rectangle 95">
                <a:extLst>
                  <a:ext uri="{FF2B5EF4-FFF2-40B4-BE49-F238E27FC236}">
                    <a16:creationId xmlns:a16="http://schemas.microsoft.com/office/drawing/2014/main" id="{788A3133-EB48-4D31-BF5E-E67D55A27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</p:grpSp>
        <p:grpSp>
          <p:nvGrpSpPr>
            <p:cNvPr id="170" name="Group 96">
              <a:extLst>
                <a:ext uri="{FF2B5EF4-FFF2-40B4-BE49-F238E27FC236}">
                  <a16:creationId xmlns:a16="http://schemas.microsoft.com/office/drawing/2014/main" id="{AE1CF1F5-8252-4A90-9E2A-A6E5870FF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4" y="2807"/>
              <a:ext cx="546" cy="661"/>
              <a:chOff x="4268" y="2627"/>
              <a:chExt cx="546" cy="661"/>
            </a:xfrm>
          </p:grpSpPr>
          <p:sp>
            <p:nvSpPr>
              <p:cNvPr id="171" name="Rectangle 97">
                <a:extLst>
                  <a:ext uri="{FF2B5EF4-FFF2-40B4-BE49-F238E27FC236}">
                    <a16:creationId xmlns:a16="http://schemas.microsoft.com/office/drawing/2014/main" id="{D3647BEE-8A46-4D1E-AF27-FD16BAB8D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72" name="Text Box 98">
                <a:extLst>
                  <a:ext uri="{FF2B5EF4-FFF2-40B4-BE49-F238E27FC236}">
                    <a16:creationId xmlns:a16="http://schemas.microsoft.com/office/drawing/2014/main" id="{EF675B6A-7ADF-4BB5-A6B8-9AFFAFBFF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8" y="2627"/>
                <a:ext cx="54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600"/>
                  <a:t>serv.</a:t>
                </a:r>
                <a:br>
                  <a:rPr lang="pt-BR" altLang="pt-BR" sz="1600"/>
                </a:br>
                <a:r>
                  <a:rPr lang="pt-BR" altLang="pt-BR" sz="1600"/>
                  <a:t>correio</a:t>
                </a:r>
                <a:endParaRPr lang="pt-BR" altLang="pt-B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3" name="Rectangle 99">
                <a:extLst>
                  <a:ext uri="{FF2B5EF4-FFF2-40B4-BE49-F238E27FC236}">
                    <a16:creationId xmlns:a16="http://schemas.microsoft.com/office/drawing/2014/main" id="{DAA5C340-39E6-4D01-9550-B63CB962E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74" name="Line 100">
                <a:extLst>
                  <a:ext uri="{FF2B5EF4-FFF2-40B4-BE49-F238E27FC236}">
                    <a16:creationId xmlns:a16="http://schemas.microsoft.com/office/drawing/2014/main" id="{C79B135F-D958-4C94-8DDE-37FA700D7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5" name="Line 101">
                <a:extLst>
                  <a:ext uri="{FF2B5EF4-FFF2-40B4-BE49-F238E27FC236}">
                    <a16:creationId xmlns:a16="http://schemas.microsoft.com/office/drawing/2014/main" id="{FFC69100-18F1-4160-9434-52AD59E43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6" name="Line 102">
                <a:extLst>
                  <a:ext uri="{FF2B5EF4-FFF2-40B4-BE49-F238E27FC236}">
                    <a16:creationId xmlns:a16="http://schemas.microsoft.com/office/drawing/2014/main" id="{23077A39-FB0B-4540-832F-D7FD8B1E6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7" name="Line 103">
                <a:extLst>
                  <a:ext uri="{FF2B5EF4-FFF2-40B4-BE49-F238E27FC236}">
                    <a16:creationId xmlns:a16="http://schemas.microsoft.com/office/drawing/2014/main" id="{5E4FFCFA-99F5-4CD6-B49B-323C7AEFF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8" name="Line 104">
                <a:extLst>
                  <a:ext uri="{FF2B5EF4-FFF2-40B4-BE49-F238E27FC236}">
                    <a16:creationId xmlns:a16="http://schemas.microsoft.com/office/drawing/2014/main" id="{1C24828C-0B97-4D6A-9855-5161B70EF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9" name="Line 105">
                <a:extLst>
                  <a:ext uri="{FF2B5EF4-FFF2-40B4-BE49-F238E27FC236}">
                    <a16:creationId xmlns:a16="http://schemas.microsoft.com/office/drawing/2014/main" id="{4801D2A7-9012-41AC-9119-0A79BBE77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0" name="Line 106">
                <a:extLst>
                  <a:ext uri="{FF2B5EF4-FFF2-40B4-BE49-F238E27FC236}">
                    <a16:creationId xmlns:a16="http://schemas.microsoft.com/office/drawing/2014/main" id="{00140376-1325-42A7-85BD-F5C0F52CD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1" name="Rectangle 107">
                <a:extLst>
                  <a:ext uri="{FF2B5EF4-FFF2-40B4-BE49-F238E27FC236}">
                    <a16:creationId xmlns:a16="http://schemas.microsoft.com/office/drawing/2014/main" id="{0AB4B890-FFCF-49C7-9C2E-95A7D6E84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82" name="Rectangle 108">
                <a:extLst>
                  <a:ext uri="{FF2B5EF4-FFF2-40B4-BE49-F238E27FC236}">
                    <a16:creationId xmlns:a16="http://schemas.microsoft.com/office/drawing/2014/main" id="{92C78175-10C7-4243-A028-44B8D607B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83" name="Rectangle 109">
                <a:extLst>
                  <a:ext uri="{FF2B5EF4-FFF2-40B4-BE49-F238E27FC236}">
                    <a16:creationId xmlns:a16="http://schemas.microsoft.com/office/drawing/2014/main" id="{18D63C50-D208-4C11-A858-5C2BA1907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84" name="Rectangle 110">
                <a:extLst>
                  <a:ext uri="{FF2B5EF4-FFF2-40B4-BE49-F238E27FC236}">
                    <a16:creationId xmlns:a16="http://schemas.microsoft.com/office/drawing/2014/main" id="{351395C5-AC98-4374-8B44-6ED7F49EB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  <p:sp>
            <p:nvSpPr>
              <p:cNvPr id="185" name="Rectangle 111">
                <a:extLst>
                  <a:ext uri="{FF2B5EF4-FFF2-40B4-BE49-F238E27FC236}">
                    <a16:creationId xmlns:a16="http://schemas.microsoft.com/office/drawing/2014/main" id="{6CDF115E-5BA1-4AFC-9B0E-CCF825147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pt-BR" altLang="pt-BR" sz="2400"/>
              </a:p>
            </p:txBody>
          </p:sp>
        </p:grpSp>
      </p:grpSp>
      <p:sp>
        <p:nvSpPr>
          <p:cNvPr id="194" name="Line 117">
            <a:extLst>
              <a:ext uri="{FF2B5EF4-FFF2-40B4-BE49-F238E27FC236}">
                <a16:creationId xmlns:a16="http://schemas.microsoft.com/office/drawing/2014/main" id="{F66EFA52-14C6-422C-BD70-5C0CB60B1F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6610" y="3544019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5" name="Line 118">
            <a:extLst>
              <a:ext uri="{FF2B5EF4-FFF2-40B4-BE49-F238E27FC236}">
                <a16:creationId xmlns:a16="http://schemas.microsoft.com/office/drawing/2014/main" id="{88D2A01F-7FAE-4C06-8661-46306FBC4F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93660" y="3020144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96" name="Group 119">
            <a:extLst>
              <a:ext uri="{FF2B5EF4-FFF2-40B4-BE49-F238E27FC236}">
                <a16:creationId xmlns:a16="http://schemas.microsoft.com/office/drawing/2014/main" id="{100AEAD8-BC90-4AC3-A451-DC00D012BE11}"/>
              </a:ext>
            </a:extLst>
          </p:cNvPr>
          <p:cNvGrpSpPr>
            <a:grpSpLocks/>
          </p:cNvGrpSpPr>
          <p:nvPr/>
        </p:nvGrpSpPr>
        <p:grpSpPr bwMode="auto">
          <a:xfrm>
            <a:off x="6233448" y="3837707"/>
            <a:ext cx="1031875" cy="457200"/>
            <a:chOff x="3745" y="2537"/>
            <a:chExt cx="650" cy="288"/>
          </a:xfrm>
        </p:grpSpPr>
        <p:sp>
          <p:nvSpPr>
            <p:cNvPr id="197" name="Rectangle 120">
              <a:extLst>
                <a:ext uri="{FF2B5EF4-FFF2-40B4-BE49-F238E27FC236}">
                  <a16:creationId xmlns:a16="http://schemas.microsoft.com/office/drawing/2014/main" id="{CDF71EDD-45F7-4114-9A30-1E7D597D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98" name="Text Box 121">
              <a:extLst>
                <a:ext uri="{FF2B5EF4-FFF2-40B4-BE49-F238E27FC236}">
                  <a16:creationId xmlns:a16="http://schemas.microsoft.com/office/drawing/2014/main" id="{6F87FCDC-E110-4E9C-A64E-847BE6EB3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>
                  <a:solidFill>
                    <a:srgbClr val="FF0000"/>
                  </a:solidFill>
                </a:rPr>
                <a:t>SMTP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9" name="Group 122">
            <a:extLst>
              <a:ext uri="{FF2B5EF4-FFF2-40B4-BE49-F238E27FC236}">
                <a16:creationId xmlns:a16="http://schemas.microsoft.com/office/drawing/2014/main" id="{5EF9AD1E-F7BD-4B83-AE86-5A44A5FE0633}"/>
              </a:ext>
            </a:extLst>
          </p:cNvPr>
          <p:cNvGrpSpPr>
            <a:grpSpLocks/>
          </p:cNvGrpSpPr>
          <p:nvPr/>
        </p:nvGrpSpPr>
        <p:grpSpPr bwMode="auto">
          <a:xfrm>
            <a:off x="6195348" y="2580407"/>
            <a:ext cx="1031875" cy="457200"/>
            <a:chOff x="3745" y="2537"/>
            <a:chExt cx="650" cy="288"/>
          </a:xfrm>
        </p:grpSpPr>
        <p:sp>
          <p:nvSpPr>
            <p:cNvPr id="200" name="Rectangle 123">
              <a:extLst>
                <a:ext uri="{FF2B5EF4-FFF2-40B4-BE49-F238E27FC236}">
                  <a16:creationId xmlns:a16="http://schemas.microsoft.com/office/drawing/2014/main" id="{C1A38D7C-0571-441B-A206-08F291EC0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201" name="Text Box 124">
              <a:extLst>
                <a:ext uri="{FF2B5EF4-FFF2-40B4-BE49-F238E27FC236}">
                  <a16:creationId xmlns:a16="http://schemas.microsoft.com/office/drawing/2014/main" id="{79480F18-157F-45A2-9DE0-6C98FB8AA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>
                  <a:solidFill>
                    <a:srgbClr val="FF0000"/>
                  </a:solidFill>
                </a:rPr>
                <a:t>SMTP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2" name="Group 125">
            <a:extLst>
              <a:ext uri="{FF2B5EF4-FFF2-40B4-BE49-F238E27FC236}">
                <a16:creationId xmlns:a16="http://schemas.microsoft.com/office/drawing/2014/main" id="{A84CC255-DBDC-4B48-87D8-B52A60E9BAF5}"/>
              </a:ext>
            </a:extLst>
          </p:cNvPr>
          <p:cNvGrpSpPr>
            <a:grpSpLocks/>
          </p:cNvGrpSpPr>
          <p:nvPr/>
        </p:nvGrpSpPr>
        <p:grpSpPr bwMode="auto">
          <a:xfrm>
            <a:off x="4871373" y="3294782"/>
            <a:ext cx="1031875" cy="457200"/>
            <a:chOff x="3745" y="2537"/>
            <a:chExt cx="650" cy="288"/>
          </a:xfrm>
        </p:grpSpPr>
        <p:sp>
          <p:nvSpPr>
            <p:cNvPr id="203" name="Rectangle 126">
              <a:extLst>
                <a:ext uri="{FF2B5EF4-FFF2-40B4-BE49-F238E27FC236}">
                  <a16:creationId xmlns:a16="http://schemas.microsoft.com/office/drawing/2014/main" id="{E5FD92AF-5C9F-433B-9449-FE37226F2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204" name="Text Box 127">
              <a:extLst>
                <a:ext uri="{FF2B5EF4-FFF2-40B4-BE49-F238E27FC236}">
                  <a16:creationId xmlns:a16="http://schemas.microsoft.com/office/drawing/2014/main" id="{81823A95-200B-4FDF-A385-94E64D4EE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>
                  <a:solidFill>
                    <a:srgbClr val="FF0000"/>
                  </a:solidFill>
                </a:rPr>
                <a:t>SMTP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5" name="Group 132">
            <a:extLst>
              <a:ext uri="{FF2B5EF4-FFF2-40B4-BE49-F238E27FC236}">
                <a16:creationId xmlns:a16="http://schemas.microsoft.com/office/drawing/2014/main" id="{05609D93-FBC2-4532-B056-D0C405548F2F}"/>
              </a:ext>
            </a:extLst>
          </p:cNvPr>
          <p:cNvGrpSpPr>
            <a:grpSpLocks/>
          </p:cNvGrpSpPr>
          <p:nvPr/>
        </p:nvGrpSpPr>
        <p:grpSpPr bwMode="auto">
          <a:xfrm>
            <a:off x="8208298" y="2888382"/>
            <a:ext cx="865187" cy="703262"/>
            <a:chOff x="4768" y="657"/>
            <a:chExt cx="545" cy="443"/>
          </a:xfrm>
        </p:grpSpPr>
        <p:graphicFrame>
          <p:nvGraphicFramePr>
            <p:cNvPr id="310" name="Object 7">
              <a:extLst>
                <a:ext uri="{FF2B5EF4-FFF2-40B4-BE49-F238E27FC236}">
                  <a16:creationId xmlns:a16="http://schemas.microsoft.com/office/drawing/2014/main" id="{79571512-0ACE-445C-B8FA-3619D2C198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7" y="657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310" name="Object 7">
                          <a:extLst>
                            <a:ext uri="{FF2B5EF4-FFF2-40B4-BE49-F238E27FC236}">
                              <a16:creationId xmlns:a16="http://schemas.microsoft.com/office/drawing/2014/main" id="{79571512-0ACE-445C-B8FA-3619D2C198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7" y="657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" name="Rectangle 446">
              <a:extLst>
                <a:ext uri="{FF2B5EF4-FFF2-40B4-BE49-F238E27FC236}">
                  <a16:creationId xmlns:a16="http://schemas.microsoft.com/office/drawing/2014/main" id="{49120F1D-0F1A-4D00-914A-562EE307E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" y="763"/>
              <a:ext cx="516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12" name="Text Box 447">
              <a:extLst>
                <a:ext uri="{FF2B5EF4-FFF2-40B4-BE49-F238E27FC236}">
                  <a16:creationId xmlns:a16="http://schemas.microsoft.com/office/drawing/2014/main" id="{0AFCBED8-35DD-499C-A49E-152870A77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" y="734"/>
              <a:ext cx="54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agente</a:t>
              </a:r>
              <a:br>
                <a:rPr lang="pt-BR" altLang="pt-BR" sz="1600"/>
              </a:br>
              <a:r>
                <a:rPr lang="pt-BR" altLang="pt-BR" sz="1600"/>
                <a:t>usuário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3" name="Group 133">
            <a:extLst>
              <a:ext uri="{FF2B5EF4-FFF2-40B4-BE49-F238E27FC236}">
                <a16:creationId xmlns:a16="http://schemas.microsoft.com/office/drawing/2014/main" id="{2D51CE80-53BC-4D85-9149-DA3F2D533AE6}"/>
              </a:ext>
            </a:extLst>
          </p:cNvPr>
          <p:cNvGrpSpPr>
            <a:grpSpLocks/>
          </p:cNvGrpSpPr>
          <p:nvPr/>
        </p:nvGrpSpPr>
        <p:grpSpPr bwMode="auto">
          <a:xfrm>
            <a:off x="8000335" y="1969219"/>
            <a:ext cx="865188" cy="703263"/>
            <a:chOff x="4768" y="657"/>
            <a:chExt cx="545" cy="443"/>
          </a:xfrm>
        </p:grpSpPr>
        <p:graphicFrame>
          <p:nvGraphicFramePr>
            <p:cNvPr id="314" name="Object 6">
              <a:extLst>
                <a:ext uri="{FF2B5EF4-FFF2-40B4-BE49-F238E27FC236}">
                  <a16:creationId xmlns:a16="http://schemas.microsoft.com/office/drawing/2014/main" id="{1D0CB0B9-D27F-425F-96AE-B93C46421A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7" y="657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314" name="Object 6">
                          <a:extLst>
                            <a:ext uri="{FF2B5EF4-FFF2-40B4-BE49-F238E27FC236}">
                              <a16:creationId xmlns:a16="http://schemas.microsoft.com/office/drawing/2014/main" id="{1D0CB0B9-D27F-425F-96AE-B93C46421A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7" y="657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5" name="Rectangle 446">
              <a:extLst>
                <a:ext uri="{FF2B5EF4-FFF2-40B4-BE49-F238E27FC236}">
                  <a16:creationId xmlns:a16="http://schemas.microsoft.com/office/drawing/2014/main" id="{A3D504D6-8F36-4C72-8DFC-2EF9D9D1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" y="763"/>
              <a:ext cx="516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16" name="Text Box 447">
              <a:extLst>
                <a:ext uri="{FF2B5EF4-FFF2-40B4-BE49-F238E27FC236}">
                  <a16:creationId xmlns:a16="http://schemas.microsoft.com/office/drawing/2014/main" id="{B5107B6B-EE27-486D-8935-3453173CA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" y="734"/>
              <a:ext cx="54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agente</a:t>
              </a:r>
              <a:br>
                <a:rPr lang="pt-BR" altLang="pt-BR" sz="1600"/>
              </a:br>
              <a:r>
                <a:rPr lang="pt-BR" altLang="pt-BR" sz="1600"/>
                <a:t>usuário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" name="Group 137">
            <a:extLst>
              <a:ext uri="{FF2B5EF4-FFF2-40B4-BE49-F238E27FC236}">
                <a16:creationId xmlns:a16="http://schemas.microsoft.com/office/drawing/2014/main" id="{BCA0957E-C0B8-4569-967C-20246FE8F684}"/>
              </a:ext>
            </a:extLst>
          </p:cNvPr>
          <p:cNvGrpSpPr>
            <a:grpSpLocks/>
          </p:cNvGrpSpPr>
          <p:nvPr/>
        </p:nvGrpSpPr>
        <p:grpSpPr bwMode="auto">
          <a:xfrm>
            <a:off x="8038435" y="4018682"/>
            <a:ext cx="865188" cy="703262"/>
            <a:chOff x="4768" y="657"/>
            <a:chExt cx="545" cy="443"/>
          </a:xfrm>
        </p:grpSpPr>
        <p:graphicFrame>
          <p:nvGraphicFramePr>
            <p:cNvPr id="318" name="Object 5">
              <a:extLst>
                <a:ext uri="{FF2B5EF4-FFF2-40B4-BE49-F238E27FC236}">
                  <a16:creationId xmlns:a16="http://schemas.microsoft.com/office/drawing/2014/main" id="{85FE1483-4735-4B59-87F9-5CCB68F7B4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7" y="657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318" name="Object 5">
                          <a:extLst>
                            <a:ext uri="{FF2B5EF4-FFF2-40B4-BE49-F238E27FC236}">
                              <a16:creationId xmlns:a16="http://schemas.microsoft.com/office/drawing/2014/main" id="{85FE1483-4735-4B59-87F9-5CCB68F7B4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7" y="657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9" name="Rectangle 446">
              <a:extLst>
                <a:ext uri="{FF2B5EF4-FFF2-40B4-BE49-F238E27FC236}">
                  <a16:creationId xmlns:a16="http://schemas.microsoft.com/office/drawing/2014/main" id="{A140A3EB-FAB4-4317-8987-35E7A89BD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" y="763"/>
              <a:ext cx="516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20" name="Text Box 447">
              <a:extLst>
                <a:ext uri="{FF2B5EF4-FFF2-40B4-BE49-F238E27FC236}">
                  <a16:creationId xmlns:a16="http://schemas.microsoft.com/office/drawing/2014/main" id="{6EC534E4-8D3C-4E89-8395-C8C17072A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" y="734"/>
              <a:ext cx="54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agente</a:t>
              </a:r>
              <a:br>
                <a:rPr lang="pt-BR" altLang="pt-BR" sz="1600"/>
              </a:br>
              <a:r>
                <a:rPr lang="pt-BR" altLang="pt-BR" sz="1600"/>
                <a:t>usuário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1" name="Group 141">
            <a:extLst>
              <a:ext uri="{FF2B5EF4-FFF2-40B4-BE49-F238E27FC236}">
                <a16:creationId xmlns:a16="http://schemas.microsoft.com/office/drawing/2014/main" id="{CF2496E5-C445-4F5F-9DCF-E931B34B5DC7}"/>
              </a:ext>
            </a:extLst>
          </p:cNvPr>
          <p:cNvGrpSpPr>
            <a:grpSpLocks/>
          </p:cNvGrpSpPr>
          <p:nvPr/>
        </p:nvGrpSpPr>
        <p:grpSpPr bwMode="auto">
          <a:xfrm>
            <a:off x="6085810" y="1205632"/>
            <a:ext cx="865188" cy="703262"/>
            <a:chOff x="4768" y="657"/>
            <a:chExt cx="545" cy="443"/>
          </a:xfrm>
        </p:grpSpPr>
        <p:graphicFrame>
          <p:nvGraphicFramePr>
            <p:cNvPr id="322" name="Object 4">
              <a:extLst>
                <a:ext uri="{FF2B5EF4-FFF2-40B4-BE49-F238E27FC236}">
                  <a16:creationId xmlns:a16="http://schemas.microsoft.com/office/drawing/2014/main" id="{EEEFF79A-0489-49C9-BF59-27E745D4E1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7" y="657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322" name="Object 4">
                          <a:extLst>
                            <a:ext uri="{FF2B5EF4-FFF2-40B4-BE49-F238E27FC236}">
                              <a16:creationId xmlns:a16="http://schemas.microsoft.com/office/drawing/2014/main" id="{EEEFF79A-0489-49C9-BF59-27E745D4E1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7" y="657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3" name="Rectangle 446">
              <a:extLst>
                <a:ext uri="{FF2B5EF4-FFF2-40B4-BE49-F238E27FC236}">
                  <a16:creationId xmlns:a16="http://schemas.microsoft.com/office/drawing/2014/main" id="{C4A61660-D816-40C4-9CB7-027099170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" y="763"/>
              <a:ext cx="516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24" name="Text Box 447">
              <a:extLst>
                <a:ext uri="{FF2B5EF4-FFF2-40B4-BE49-F238E27FC236}">
                  <a16:creationId xmlns:a16="http://schemas.microsoft.com/office/drawing/2014/main" id="{05F8A92F-5B25-44A2-9912-A946F9801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" y="734"/>
              <a:ext cx="54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agente</a:t>
              </a:r>
              <a:br>
                <a:rPr lang="pt-BR" altLang="pt-BR" sz="1600"/>
              </a:br>
              <a:r>
                <a:rPr lang="pt-BR" altLang="pt-BR" sz="1600"/>
                <a:t>usuário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5" name="Group 145">
            <a:extLst>
              <a:ext uri="{FF2B5EF4-FFF2-40B4-BE49-F238E27FC236}">
                <a16:creationId xmlns:a16="http://schemas.microsoft.com/office/drawing/2014/main" id="{22A5C676-0894-40BD-9748-4838E14EF308}"/>
              </a:ext>
            </a:extLst>
          </p:cNvPr>
          <p:cNvGrpSpPr>
            <a:grpSpLocks/>
          </p:cNvGrpSpPr>
          <p:nvPr/>
        </p:nvGrpSpPr>
        <p:grpSpPr bwMode="auto">
          <a:xfrm>
            <a:off x="6244560" y="4898157"/>
            <a:ext cx="865188" cy="703262"/>
            <a:chOff x="4768" y="657"/>
            <a:chExt cx="545" cy="443"/>
          </a:xfrm>
        </p:grpSpPr>
        <p:graphicFrame>
          <p:nvGraphicFramePr>
            <p:cNvPr id="326" name="Object 3">
              <a:extLst>
                <a:ext uri="{FF2B5EF4-FFF2-40B4-BE49-F238E27FC236}">
                  <a16:creationId xmlns:a16="http://schemas.microsoft.com/office/drawing/2014/main" id="{9F36D791-F8D5-4F0B-B47C-77FDBDEDC7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7" y="657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326" name="Object 3">
                          <a:extLst>
                            <a:ext uri="{FF2B5EF4-FFF2-40B4-BE49-F238E27FC236}">
                              <a16:creationId xmlns:a16="http://schemas.microsoft.com/office/drawing/2014/main" id="{9F36D791-F8D5-4F0B-B47C-77FDBDEDC7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7" y="657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" name="Rectangle 446">
              <a:extLst>
                <a:ext uri="{FF2B5EF4-FFF2-40B4-BE49-F238E27FC236}">
                  <a16:creationId xmlns:a16="http://schemas.microsoft.com/office/drawing/2014/main" id="{C58419F6-192A-42BD-8CBA-EA9984408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" y="763"/>
              <a:ext cx="516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28" name="Text Box 447">
              <a:extLst>
                <a:ext uri="{FF2B5EF4-FFF2-40B4-BE49-F238E27FC236}">
                  <a16:creationId xmlns:a16="http://schemas.microsoft.com/office/drawing/2014/main" id="{8E573721-5A93-47E5-9F65-8BF5A3931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" y="734"/>
              <a:ext cx="54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agente</a:t>
              </a:r>
              <a:br>
                <a:rPr lang="pt-BR" altLang="pt-BR" sz="1600"/>
              </a:br>
              <a:r>
                <a:rPr lang="pt-BR" altLang="pt-BR" sz="1600"/>
                <a:t>usuário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9" name="Group 149">
            <a:extLst>
              <a:ext uri="{FF2B5EF4-FFF2-40B4-BE49-F238E27FC236}">
                <a16:creationId xmlns:a16="http://schemas.microsoft.com/office/drawing/2014/main" id="{E0BF91D3-5F2D-4AB6-9415-D1F19382BEFB}"/>
              </a:ext>
            </a:extLst>
          </p:cNvPr>
          <p:cNvGrpSpPr>
            <a:grpSpLocks/>
          </p:cNvGrpSpPr>
          <p:nvPr/>
        </p:nvGrpSpPr>
        <p:grpSpPr bwMode="auto">
          <a:xfrm>
            <a:off x="5285710" y="5383932"/>
            <a:ext cx="865188" cy="703262"/>
            <a:chOff x="4768" y="657"/>
            <a:chExt cx="545" cy="443"/>
          </a:xfrm>
        </p:grpSpPr>
        <p:graphicFrame>
          <p:nvGraphicFramePr>
            <p:cNvPr id="330" name="Object 444">
              <a:extLst>
                <a:ext uri="{FF2B5EF4-FFF2-40B4-BE49-F238E27FC236}">
                  <a16:creationId xmlns:a16="http://schemas.microsoft.com/office/drawing/2014/main" id="{D3728D36-8C59-425B-A692-759815FA43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7" y="657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330" name="Object 444">
                          <a:extLst>
                            <a:ext uri="{FF2B5EF4-FFF2-40B4-BE49-F238E27FC236}">
                              <a16:creationId xmlns:a16="http://schemas.microsoft.com/office/drawing/2014/main" id="{D3728D36-8C59-425B-A692-759815FA43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7" y="657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1" name="Rectangle 446">
              <a:extLst>
                <a:ext uri="{FF2B5EF4-FFF2-40B4-BE49-F238E27FC236}">
                  <a16:creationId xmlns:a16="http://schemas.microsoft.com/office/drawing/2014/main" id="{0571DDB0-03C5-450B-A0F7-CE86A85E9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" y="763"/>
              <a:ext cx="516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32" name="Text Box 447">
              <a:extLst>
                <a:ext uri="{FF2B5EF4-FFF2-40B4-BE49-F238E27FC236}">
                  <a16:creationId xmlns:a16="http://schemas.microsoft.com/office/drawing/2014/main" id="{812B692C-EC65-4C96-BB76-88B35B2D5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" y="734"/>
              <a:ext cx="54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agente</a:t>
              </a:r>
              <a:br>
                <a:rPr lang="pt-BR" altLang="pt-BR" sz="1600"/>
              </a:br>
              <a:r>
                <a:rPr lang="pt-BR" altLang="pt-BR" sz="1600"/>
                <a:t>usuário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63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Correio Eletrônico [RFC 2821]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206" name="Rectangle 3">
            <a:extLst>
              <a:ext uri="{FF2B5EF4-FFF2-40B4-BE49-F238E27FC236}">
                <a16:creationId xmlns:a16="http://schemas.microsoft.com/office/drawing/2014/main" id="{94486030-11A6-445E-B9A6-680F817085C8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1335331"/>
            <a:ext cx="7324725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altLang="pt-BR" sz="2000" dirty="0"/>
              <a:t>usa TCP para transferir de modo confiável a mensagem de e-mail do cliente ao servidor, </a:t>
            </a:r>
            <a:r>
              <a:rPr lang="pt-BR" altLang="pt-BR" sz="2000" b="1" dirty="0"/>
              <a:t>porta 25</a:t>
            </a:r>
          </a:p>
          <a:p>
            <a:r>
              <a:rPr lang="pt-BR" altLang="pt-BR" sz="2000" dirty="0"/>
              <a:t>transferência direta: servidor de envio ao servidor de recepção</a:t>
            </a:r>
          </a:p>
          <a:p>
            <a:r>
              <a:rPr lang="pt-BR" altLang="pt-BR" sz="2000" dirty="0"/>
              <a:t>três fases da transferência</a:t>
            </a:r>
          </a:p>
          <a:p>
            <a:pPr lvl="1"/>
            <a:r>
              <a:rPr lang="pt-BR" altLang="pt-BR" sz="2000" dirty="0" err="1"/>
              <a:t>handshaking</a:t>
            </a:r>
            <a:r>
              <a:rPr lang="pt-BR" altLang="pt-BR" sz="2000" dirty="0"/>
              <a:t> (saudação)</a:t>
            </a:r>
          </a:p>
          <a:p>
            <a:pPr lvl="1"/>
            <a:r>
              <a:rPr lang="pt-BR" altLang="pt-BR" sz="2000" dirty="0"/>
              <a:t>transferência de mensagens</a:t>
            </a:r>
          </a:p>
          <a:p>
            <a:pPr lvl="1"/>
            <a:r>
              <a:rPr lang="pt-BR" altLang="pt-BR" sz="2000" dirty="0"/>
              <a:t>fechamento</a:t>
            </a:r>
          </a:p>
          <a:p>
            <a:r>
              <a:rPr lang="pt-BR" altLang="pt-BR" sz="2000" dirty="0"/>
              <a:t>interação comando/resposta</a:t>
            </a:r>
            <a:endParaRPr lang="pt-BR" altLang="pt-BR" sz="2000" dirty="0">
              <a:solidFill>
                <a:schemeClr val="accent2"/>
              </a:solidFill>
            </a:endParaRPr>
          </a:p>
          <a:p>
            <a:pPr lvl="1"/>
            <a:r>
              <a:rPr lang="pt-BR" altLang="pt-BR" sz="2000" dirty="0">
                <a:solidFill>
                  <a:schemeClr val="accent2"/>
                </a:solidFill>
              </a:rPr>
              <a:t>comandos:</a:t>
            </a:r>
            <a:r>
              <a:rPr lang="pt-BR" altLang="pt-BR" sz="2000" dirty="0"/>
              <a:t> texto ASCII</a:t>
            </a:r>
          </a:p>
          <a:p>
            <a:pPr lvl="1"/>
            <a:r>
              <a:rPr lang="pt-BR" altLang="pt-BR" sz="2000" dirty="0">
                <a:solidFill>
                  <a:schemeClr val="accent2"/>
                </a:solidFill>
              </a:rPr>
              <a:t>resposta:</a:t>
            </a:r>
            <a:r>
              <a:rPr lang="pt-BR" altLang="pt-BR" sz="2000" dirty="0"/>
              <a:t> código e frase de estado</a:t>
            </a:r>
          </a:p>
          <a:p>
            <a:r>
              <a:rPr lang="pt-BR" altLang="pt-BR" sz="2400" dirty="0"/>
              <a:t>mensagens devem estar em ASCII de 7 bits</a:t>
            </a:r>
          </a:p>
          <a:p>
            <a:pPr lvl="1"/>
            <a:endParaRPr lang="pt-BR" altLang="pt-BR" sz="2000" dirty="0"/>
          </a:p>
          <a:p>
            <a:pPr lvl="1"/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51538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Cenário: Alice envia mensagem a Bob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BB0805-EFC7-46B3-9BB0-D7D5A2482B0B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1412776"/>
            <a:ext cx="3810000" cy="321945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1) Alice usa AU para redigir mensagem “para” </a:t>
            </a:r>
            <a:r>
              <a:rPr lang="pt-BR" altLang="pt-BR" sz="2000" dirty="0">
                <a:latin typeface="Courier New" panose="02070309020205020404" pitchFamily="49" charset="0"/>
              </a:rPr>
              <a:t>bob@algumaescola.edu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2) O AU de Alice envia mensagem ao seu servidor de correio, que é colocada na fila de mensagens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3) Lado cliente do SMTP abre conexão TCP com servidor de correio de Bob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AA6E279C-955C-4CE7-96BA-2DE25C274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163824"/>
              </p:ext>
            </p:extLst>
          </p:nvPr>
        </p:nvGraphicFramePr>
        <p:xfrm>
          <a:off x="1911971" y="5119539"/>
          <a:ext cx="6223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AA6E279C-955C-4CE7-96BA-2DE25C274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971" y="5119539"/>
                        <a:ext cx="6223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">
            <a:extLst>
              <a:ext uri="{FF2B5EF4-FFF2-40B4-BE49-F238E27FC236}">
                <a16:creationId xmlns:a16="http://schemas.microsoft.com/office/drawing/2014/main" id="{66824607-74BB-45B8-A0E7-574AF4D6908A}"/>
              </a:ext>
            </a:extLst>
          </p:cNvPr>
          <p:cNvGrpSpPr>
            <a:grpSpLocks/>
          </p:cNvGrpSpPr>
          <p:nvPr/>
        </p:nvGrpSpPr>
        <p:grpSpPr bwMode="auto">
          <a:xfrm>
            <a:off x="1823071" y="5241776"/>
            <a:ext cx="862012" cy="581025"/>
            <a:chOff x="4200" y="817"/>
            <a:chExt cx="498" cy="366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51B697C-5245-4B71-9BA4-87032DF64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46"/>
              <a:ext cx="444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880D656E-F02B-4CCC-969A-72E48AC20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817"/>
              <a:ext cx="49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agente</a:t>
              </a:r>
              <a:br>
                <a:rPr lang="pt-BR" altLang="pt-BR" sz="1600"/>
              </a:br>
              <a:r>
                <a:rPr lang="pt-BR" altLang="pt-BR" sz="1600"/>
                <a:t>usuário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8C15B5-5AF7-4BE0-A563-6BD9BC2C7BCC}"/>
              </a:ext>
            </a:extLst>
          </p:cNvPr>
          <p:cNvGrpSpPr>
            <a:grpSpLocks/>
          </p:cNvGrpSpPr>
          <p:nvPr/>
        </p:nvGrpSpPr>
        <p:grpSpPr bwMode="auto">
          <a:xfrm>
            <a:off x="3669333" y="4560739"/>
            <a:ext cx="355600" cy="933450"/>
            <a:chOff x="4180" y="783"/>
            <a:chExt cx="150" cy="307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36B15F6B-EA0F-4FB3-848D-78682DFA4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A2446E-0C80-4A81-A5F9-C1B54D006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1497BA-8D7B-478F-A730-2B5F8D5D0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02852DAF-64EB-4B1F-AF45-592FCAC8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9F9A57F4-60B1-4DF0-9F00-48429CC7E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D63BD427-1D06-491B-956E-6499B6BBD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D0DD4D-BD38-4743-A038-659DD8BD4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87BBAC-2FC6-4F40-AB34-FE814EA53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399AEE-26DB-4411-A53D-C0BD8CC1F50B}"/>
              </a:ext>
            </a:extLst>
          </p:cNvPr>
          <p:cNvGrpSpPr>
            <a:grpSpLocks/>
          </p:cNvGrpSpPr>
          <p:nvPr/>
        </p:nvGrpSpPr>
        <p:grpSpPr bwMode="auto">
          <a:xfrm>
            <a:off x="3404221" y="5013176"/>
            <a:ext cx="866775" cy="1049338"/>
            <a:chOff x="4268" y="2627"/>
            <a:chExt cx="546" cy="6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CEE2961-87CB-4D00-B5E8-A5DB58A3A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25F9B383-CCF6-425D-8C9F-249CA9803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2627"/>
              <a:ext cx="54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serv.</a:t>
              </a:r>
              <a:br>
                <a:rPr lang="pt-BR" altLang="pt-BR" sz="1600"/>
              </a:br>
              <a:r>
                <a:rPr lang="pt-BR" altLang="pt-BR" sz="1600"/>
                <a:t>correio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54BEBE-B688-4361-BC1A-4E72BB41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02C6708B-283B-42F8-B4C7-94BF3A95E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99FF2FB5-5FDD-475D-B493-F503A7DAD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E4046A7C-12CA-44BF-8B02-BDBE3A9DB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5A4F9DDB-7E6E-47A5-9EB0-7183DF03C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35AA1E51-D4AC-41FB-BEB0-7835E7D49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7043295E-1830-47DD-9824-C92E43326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4A555D0E-45FC-4D42-A6B1-1F26F7EFC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DCBA4F-E711-4B0E-8E68-86C0597F4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5D999F-02FA-4909-B685-59B48B76D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0EA3B46-4EFC-4EDF-A105-A65AD1F3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0B8F51-A10F-471B-B278-EAF980745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0F520E-7BB0-4871-BDEE-60D1CF956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</p:grpSp>
      <p:pic>
        <p:nvPicPr>
          <p:cNvPr id="37" name="Picture 36" descr="Alice">
            <a:extLst>
              <a:ext uri="{FF2B5EF4-FFF2-40B4-BE49-F238E27FC236}">
                <a16:creationId xmlns:a16="http://schemas.microsoft.com/office/drawing/2014/main" id="{783783A6-CC18-4A0D-AD2F-30F2C1D9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178276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Line 69">
            <a:extLst>
              <a:ext uri="{FF2B5EF4-FFF2-40B4-BE49-F238E27FC236}">
                <a16:creationId xmlns:a16="http://schemas.microsoft.com/office/drawing/2014/main" id="{C4BD6ADF-CCB4-4249-8147-314B3AF89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9196" y="5551339"/>
            <a:ext cx="892175" cy="14605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Oval 72">
            <a:extLst>
              <a:ext uri="{FF2B5EF4-FFF2-40B4-BE49-F238E27FC236}">
                <a16:creationId xmlns:a16="http://schemas.microsoft.com/office/drawing/2014/main" id="{27C428A0-B1A0-49A0-AEC4-CE05ECB22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833" y="49274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pt-BR" altLang="pt-BR" sz="1600"/>
              <a:t>1</a:t>
            </a:r>
            <a:endParaRPr lang="pt-BR" altLang="pt-BR" sz="2400"/>
          </a:p>
        </p:txBody>
      </p:sp>
      <p:sp>
        <p:nvSpPr>
          <p:cNvPr id="40" name="Oval 74">
            <a:extLst>
              <a:ext uri="{FF2B5EF4-FFF2-40B4-BE49-F238E27FC236}">
                <a16:creationId xmlns:a16="http://schemas.microsoft.com/office/drawing/2014/main" id="{764BD4EA-D84E-4EEA-96D3-B1F1F2B9E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908" y="5495776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pt-BR" altLang="pt-BR" sz="1600"/>
              <a:t>2</a:t>
            </a:r>
            <a:endParaRPr lang="pt-BR" altLang="pt-BR" sz="2400"/>
          </a:p>
        </p:txBody>
      </p:sp>
      <p:sp>
        <p:nvSpPr>
          <p:cNvPr id="41" name="Oval 75">
            <a:extLst>
              <a:ext uri="{FF2B5EF4-FFF2-40B4-BE49-F238E27FC236}">
                <a16:creationId xmlns:a16="http://schemas.microsoft.com/office/drawing/2014/main" id="{97055793-243C-454D-9F0D-D1735271D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446" y="55751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pt-BR" altLang="pt-BR" sz="1600"/>
              <a:t>3</a:t>
            </a:r>
            <a:endParaRPr lang="pt-BR" altLang="pt-BR" sz="2400"/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998EBCB5-8A7E-4D1D-80F1-E6403965C65C}"/>
              </a:ext>
            </a:extLst>
          </p:cNvPr>
          <p:cNvSpPr txBox="1">
            <a:spLocks noChangeArrowheads="1"/>
          </p:cNvSpPr>
          <p:nvPr/>
        </p:nvSpPr>
        <p:spPr>
          <a:xfrm>
            <a:off x="4981491" y="1411082"/>
            <a:ext cx="3810000" cy="3268662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ZapfDingbats" pitchFamily="82" charset="2"/>
              <a:buNone/>
            </a:pPr>
            <a:r>
              <a:rPr lang="pt-BR" altLang="pt-BR" sz="2000" dirty="0"/>
              <a:t>4) Cliente SMTP envia mensagem de Alice pela conexão TCP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dirty="0"/>
              <a:t>5) Servidor de correio de Bob coloca mensagem na caixa de correio de Bob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dirty="0"/>
              <a:t>6) Bob chama seu agente do usuário para ler mensagem</a:t>
            </a:r>
            <a:endParaRPr lang="pt-BR" altLang="pt-BR" sz="2400" dirty="0"/>
          </a:p>
          <a:p>
            <a:pPr>
              <a:buFont typeface="ZapfDingbats" pitchFamily="82" charset="2"/>
              <a:buNone/>
            </a:pPr>
            <a:endParaRPr lang="pt-BR" altLang="pt-BR" sz="2400" dirty="0"/>
          </a:p>
        </p:txBody>
      </p:sp>
      <p:pic>
        <p:nvPicPr>
          <p:cNvPr id="78" name="Picture 37" descr="Bob">
            <a:extLst>
              <a:ext uri="{FF2B5EF4-FFF2-40B4-BE49-F238E27FC236}">
                <a16:creationId xmlns:a16="http://schemas.microsoft.com/office/drawing/2014/main" id="{B6A080AC-E4A8-4045-BC8C-2DB1371B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10" y="50260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Group 39">
            <a:extLst>
              <a:ext uri="{FF2B5EF4-FFF2-40B4-BE49-F238E27FC236}">
                <a16:creationId xmlns:a16="http://schemas.microsoft.com/office/drawing/2014/main" id="{D166B768-B6B1-48EB-9D37-9E525BDD381D}"/>
              </a:ext>
            </a:extLst>
          </p:cNvPr>
          <p:cNvGrpSpPr>
            <a:grpSpLocks/>
          </p:cNvGrpSpPr>
          <p:nvPr/>
        </p:nvGrpSpPr>
        <p:grpSpPr bwMode="auto">
          <a:xfrm>
            <a:off x="5867772" y="4449763"/>
            <a:ext cx="355600" cy="933450"/>
            <a:chOff x="4180" y="783"/>
            <a:chExt cx="150" cy="307"/>
          </a:xfrm>
        </p:grpSpPr>
        <p:sp>
          <p:nvSpPr>
            <p:cNvPr id="80" name="AutoShape 40">
              <a:extLst>
                <a:ext uri="{FF2B5EF4-FFF2-40B4-BE49-F238E27FC236}">
                  <a16:creationId xmlns:a16="http://schemas.microsoft.com/office/drawing/2014/main" id="{A09DA108-34CD-48D6-A0C6-A15FD4CC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F2DE8BDE-88DE-4739-A14E-F4AE396BA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82" name="Rectangle 42">
              <a:extLst>
                <a:ext uri="{FF2B5EF4-FFF2-40B4-BE49-F238E27FC236}">
                  <a16:creationId xmlns:a16="http://schemas.microsoft.com/office/drawing/2014/main" id="{2C6CCB76-EF7B-490B-A069-AEC942DB1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83" name="AutoShape 43">
              <a:extLst>
                <a:ext uri="{FF2B5EF4-FFF2-40B4-BE49-F238E27FC236}">
                  <a16:creationId xmlns:a16="http://schemas.microsoft.com/office/drawing/2014/main" id="{9CC0B623-EE43-4727-8E3A-6F8C43BB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84" name="Line 44">
              <a:extLst>
                <a:ext uri="{FF2B5EF4-FFF2-40B4-BE49-F238E27FC236}">
                  <a16:creationId xmlns:a16="http://schemas.microsoft.com/office/drawing/2014/main" id="{932F9034-8CB3-41D5-A859-2C6CD1FEB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5" name="Line 45">
              <a:extLst>
                <a:ext uri="{FF2B5EF4-FFF2-40B4-BE49-F238E27FC236}">
                  <a16:creationId xmlns:a16="http://schemas.microsoft.com/office/drawing/2014/main" id="{3709A6AE-7862-48F1-9D3D-F4BE3147A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" name="Rectangle 46">
              <a:extLst>
                <a:ext uri="{FF2B5EF4-FFF2-40B4-BE49-F238E27FC236}">
                  <a16:creationId xmlns:a16="http://schemas.microsoft.com/office/drawing/2014/main" id="{15BA35AD-FDCB-4E65-ABC7-07F98F2B1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87" name="Rectangle 47">
              <a:extLst>
                <a:ext uri="{FF2B5EF4-FFF2-40B4-BE49-F238E27FC236}">
                  <a16:creationId xmlns:a16="http://schemas.microsoft.com/office/drawing/2014/main" id="{9ADF2B6B-568E-4922-8C73-4FF7C69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</p:grpSp>
      <p:grpSp>
        <p:nvGrpSpPr>
          <p:cNvPr id="88" name="Group 48">
            <a:extLst>
              <a:ext uri="{FF2B5EF4-FFF2-40B4-BE49-F238E27FC236}">
                <a16:creationId xmlns:a16="http://schemas.microsoft.com/office/drawing/2014/main" id="{00972610-217F-4031-9BF1-853CB661DFCB}"/>
              </a:ext>
            </a:extLst>
          </p:cNvPr>
          <p:cNvGrpSpPr>
            <a:grpSpLocks/>
          </p:cNvGrpSpPr>
          <p:nvPr/>
        </p:nvGrpSpPr>
        <p:grpSpPr bwMode="auto">
          <a:xfrm>
            <a:off x="5602660" y="4902200"/>
            <a:ext cx="866775" cy="1049338"/>
            <a:chOff x="4268" y="2627"/>
            <a:chExt cx="546" cy="661"/>
          </a:xfrm>
        </p:grpSpPr>
        <p:sp>
          <p:nvSpPr>
            <p:cNvPr id="89" name="Rectangle 49">
              <a:extLst>
                <a:ext uri="{FF2B5EF4-FFF2-40B4-BE49-F238E27FC236}">
                  <a16:creationId xmlns:a16="http://schemas.microsoft.com/office/drawing/2014/main" id="{77BAE0A8-9108-4FC8-B176-33CCC45E2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90" name="Text Box 50">
              <a:extLst>
                <a:ext uri="{FF2B5EF4-FFF2-40B4-BE49-F238E27FC236}">
                  <a16:creationId xmlns:a16="http://schemas.microsoft.com/office/drawing/2014/main" id="{D8BFD69C-8C70-4674-9798-90B17A85E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2627"/>
              <a:ext cx="54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serv.</a:t>
              </a:r>
              <a:br>
                <a:rPr lang="pt-BR" altLang="pt-BR" sz="1600"/>
              </a:br>
              <a:r>
                <a:rPr lang="pt-BR" altLang="pt-BR" sz="1600"/>
                <a:t>correio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91" name="Rectangle 51">
              <a:extLst>
                <a:ext uri="{FF2B5EF4-FFF2-40B4-BE49-F238E27FC236}">
                  <a16:creationId xmlns:a16="http://schemas.microsoft.com/office/drawing/2014/main" id="{20243125-8CC2-4EEC-BCC7-E1B134D1B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92" name="Line 52">
              <a:extLst>
                <a:ext uri="{FF2B5EF4-FFF2-40B4-BE49-F238E27FC236}">
                  <a16:creationId xmlns:a16="http://schemas.microsoft.com/office/drawing/2014/main" id="{34AFCA4F-15EE-484C-836B-BD1876F29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3" name="Line 53">
              <a:extLst>
                <a:ext uri="{FF2B5EF4-FFF2-40B4-BE49-F238E27FC236}">
                  <a16:creationId xmlns:a16="http://schemas.microsoft.com/office/drawing/2014/main" id="{EC08CE7E-2EE5-4724-9309-36011E5F6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" name="Line 54">
              <a:extLst>
                <a:ext uri="{FF2B5EF4-FFF2-40B4-BE49-F238E27FC236}">
                  <a16:creationId xmlns:a16="http://schemas.microsoft.com/office/drawing/2014/main" id="{E127EB68-9D73-4A33-8569-C44B7964E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5" name="Line 55">
              <a:extLst>
                <a:ext uri="{FF2B5EF4-FFF2-40B4-BE49-F238E27FC236}">
                  <a16:creationId xmlns:a16="http://schemas.microsoft.com/office/drawing/2014/main" id="{78EEAB0F-84E6-4D50-B0A6-C344241BD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6" name="Line 56">
              <a:extLst>
                <a:ext uri="{FF2B5EF4-FFF2-40B4-BE49-F238E27FC236}">
                  <a16:creationId xmlns:a16="http://schemas.microsoft.com/office/drawing/2014/main" id="{9B69AAAB-EC5C-42B7-8A25-7742DAFB8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7" name="Line 57">
              <a:extLst>
                <a:ext uri="{FF2B5EF4-FFF2-40B4-BE49-F238E27FC236}">
                  <a16:creationId xmlns:a16="http://schemas.microsoft.com/office/drawing/2014/main" id="{6F057A77-491B-46D7-9399-0F96A4821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8" name="Line 58">
              <a:extLst>
                <a:ext uri="{FF2B5EF4-FFF2-40B4-BE49-F238E27FC236}">
                  <a16:creationId xmlns:a16="http://schemas.microsoft.com/office/drawing/2014/main" id="{697340F9-BEC7-4B18-BC35-83DB582D2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9" name="Rectangle 59">
              <a:extLst>
                <a:ext uri="{FF2B5EF4-FFF2-40B4-BE49-F238E27FC236}">
                  <a16:creationId xmlns:a16="http://schemas.microsoft.com/office/drawing/2014/main" id="{26A04B3A-3D25-4522-BD9E-14CF4644D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00" name="Rectangle 60">
              <a:extLst>
                <a:ext uri="{FF2B5EF4-FFF2-40B4-BE49-F238E27FC236}">
                  <a16:creationId xmlns:a16="http://schemas.microsoft.com/office/drawing/2014/main" id="{30F8F656-F58D-4772-BB09-0639C397D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01" name="Rectangle 61">
              <a:extLst>
                <a:ext uri="{FF2B5EF4-FFF2-40B4-BE49-F238E27FC236}">
                  <a16:creationId xmlns:a16="http://schemas.microsoft.com/office/drawing/2014/main" id="{CACE3E81-F266-47BB-B07A-18EAA53EA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02" name="Rectangle 62">
              <a:extLst>
                <a:ext uri="{FF2B5EF4-FFF2-40B4-BE49-F238E27FC236}">
                  <a16:creationId xmlns:a16="http://schemas.microsoft.com/office/drawing/2014/main" id="{86032724-D3E2-4AA3-85FB-6E257052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03" name="Rectangle 63">
              <a:extLst>
                <a:ext uri="{FF2B5EF4-FFF2-40B4-BE49-F238E27FC236}">
                  <a16:creationId xmlns:a16="http://schemas.microsoft.com/office/drawing/2014/main" id="{8477C0D5-99BC-4000-9F4A-6913B99F2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</p:grpSp>
      <p:graphicFrame>
        <p:nvGraphicFramePr>
          <p:cNvPr id="104" name="Object 65">
            <a:extLst>
              <a:ext uri="{FF2B5EF4-FFF2-40B4-BE49-F238E27FC236}">
                <a16:creationId xmlns:a16="http://schemas.microsoft.com/office/drawing/2014/main" id="{BEAC4673-E1F9-4FD1-87F7-B2C10CBEE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788893"/>
              </p:ext>
            </p:extLst>
          </p:nvPr>
        </p:nvGraphicFramePr>
        <p:xfrm>
          <a:off x="7469560" y="4946650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104" name="Object 65">
                        <a:extLst>
                          <a:ext uri="{FF2B5EF4-FFF2-40B4-BE49-F238E27FC236}">
                            <a16:creationId xmlns:a16="http://schemas.microsoft.com/office/drawing/2014/main" id="{BEAC4673-E1F9-4FD1-87F7-B2C10CBEE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560" y="4946650"/>
                        <a:ext cx="6223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" name="Group 66">
            <a:extLst>
              <a:ext uri="{FF2B5EF4-FFF2-40B4-BE49-F238E27FC236}">
                <a16:creationId xmlns:a16="http://schemas.microsoft.com/office/drawing/2014/main" id="{FAE6A179-6BF9-4F51-8749-1ECA8024D7E3}"/>
              </a:ext>
            </a:extLst>
          </p:cNvPr>
          <p:cNvGrpSpPr>
            <a:grpSpLocks/>
          </p:cNvGrpSpPr>
          <p:nvPr/>
        </p:nvGrpSpPr>
        <p:grpSpPr bwMode="auto">
          <a:xfrm>
            <a:off x="7413997" y="5068888"/>
            <a:ext cx="862013" cy="581025"/>
            <a:chOff x="4207" y="817"/>
            <a:chExt cx="485" cy="366"/>
          </a:xfrm>
        </p:grpSpPr>
        <p:sp>
          <p:nvSpPr>
            <p:cNvPr id="106" name="Rectangle 67">
              <a:extLst>
                <a:ext uri="{FF2B5EF4-FFF2-40B4-BE49-F238E27FC236}">
                  <a16:creationId xmlns:a16="http://schemas.microsoft.com/office/drawing/2014/main" id="{230E992A-E4BA-4A08-8652-9F6BF431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46"/>
              <a:ext cx="444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07" name="Text Box 68">
              <a:extLst>
                <a:ext uri="{FF2B5EF4-FFF2-40B4-BE49-F238E27FC236}">
                  <a16:creationId xmlns:a16="http://schemas.microsoft.com/office/drawing/2014/main" id="{2E012284-4B0B-49B0-A367-ED5A20810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" y="817"/>
              <a:ext cx="48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agente</a:t>
              </a:r>
              <a:br>
                <a:rPr lang="pt-BR" altLang="pt-BR" sz="1600"/>
              </a:br>
              <a:r>
                <a:rPr lang="pt-BR" altLang="pt-BR" sz="1600"/>
                <a:t>usuário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8" name="Line 70">
            <a:extLst>
              <a:ext uri="{FF2B5EF4-FFF2-40B4-BE49-F238E27FC236}">
                <a16:creationId xmlns:a16="http://schemas.microsoft.com/office/drawing/2014/main" id="{8DB5D73E-9D6E-492A-83E3-A91B93C3E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810" y="5629275"/>
            <a:ext cx="1379537" cy="219075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9" name="Line 71">
            <a:extLst>
              <a:ext uri="{FF2B5EF4-FFF2-40B4-BE49-F238E27FC236}">
                <a16:creationId xmlns:a16="http://schemas.microsoft.com/office/drawing/2014/main" id="{D4771BB7-CA7C-4DD8-8A77-15BC3F474F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9910" y="5408613"/>
            <a:ext cx="1027112" cy="427037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0" name="Oval 76">
            <a:extLst>
              <a:ext uri="{FF2B5EF4-FFF2-40B4-BE49-F238E27FC236}">
                <a16:creationId xmlns:a16="http://schemas.microsoft.com/office/drawing/2014/main" id="{83B8E547-A003-449E-8129-78EC783D5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385" y="56038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pt-BR" altLang="pt-BR" sz="1600"/>
              <a:t>4</a:t>
            </a:r>
            <a:endParaRPr lang="pt-BR" altLang="pt-BR" sz="2400"/>
          </a:p>
        </p:txBody>
      </p:sp>
      <p:sp>
        <p:nvSpPr>
          <p:cNvPr id="111" name="Oval 77">
            <a:extLst>
              <a:ext uri="{FF2B5EF4-FFF2-40B4-BE49-F238E27FC236}">
                <a16:creationId xmlns:a16="http://schemas.microsoft.com/office/drawing/2014/main" id="{79DD73B0-D293-4E49-9E5E-D20CD318D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735" y="570230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pt-BR" altLang="pt-BR" sz="1600"/>
              <a:t>5</a:t>
            </a:r>
            <a:endParaRPr lang="pt-BR" altLang="pt-BR" sz="2400"/>
          </a:p>
        </p:txBody>
      </p:sp>
      <p:sp>
        <p:nvSpPr>
          <p:cNvPr id="112" name="Oval 78">
            <a:extLst>
              <a:ext uri="{FF2B5EF4-FFF2-40B4-BE49-F238E27FC236}">
                <a16:creationId xmlns:a16="http://schemas.microsoft.com/office/drawing/2014/main" id="{7DA8E728-F518-4B4C-927F-D3047B40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622" y="5505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pt-BR" altLang="pt-BR" sz="1600"/>
              <a:t>6</a:t>
            </a:r>
            <a:endParaRPr lang="pt-BR" altLang="pt-BR" sz="2400"/>
          </a:p>
        </p:txBody>
      </p:sp>
    </p:spTree>
    <p:extLst>
      <p:ext uri="{BB962C8B-B14F-4D97-AF65-F5344CB8AC3E}">
        <p14:creationId xmlns:p14="http://schemas.microsoft.com/office/powerpoint/2010/main" val="73250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Cenário: Alice envia mensagem a Bob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BB0805-EFC7-46B3-9BB0-D7D5A2482B0B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1412776"/>
            <a:ext cx="3810000" cy="321945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1) Alice usa AU para redigir mensagem “para” </a:t>
            </a:r>
            <a:r>
              <a:rPr lang="pt-BR" altLang="pt-BR" sz="2000" dirty="0">
                <a:latin typeface="Courier New" panose="02070309020205020404" pitchFamily="49" charset="0"/>
              </a:rPr>
              <a:t>bob@algumaescola.edu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2) O AU de Alice envia mensagem ao seu servidor de correio, que é colocada na fila de mensagens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pt-BR" altLang="pt-BR" sz="2000" dirty="0"/>
              <a:t>3) Lado cliente do SMTP abre conexão TCP com servidor de correio de Bob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AA6E279C-955C-4CE7-96BA-2DE25C274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1971" y="5119539"/>
          <a:ext cx="6223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AA6E279C-955C-4CE7-96BA-2DE25C274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971" y="5119539"/>
                        <a:ext cx="6223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">
            <a:extLst>
              <a:ext uri="{FF2B5EF4-FFF2-40B4-BE49-F238E27FC236}">
                <a16:creationId xmlns:a16="http://schemas.microsoft.com/office/drawing/2014/main" id="{66824607-74BB-45B8-A0E7-574AF4D6908A}"/>
              </a:ext>
            </a:extLst>
          </p:cNvPr>
          <p:cNvGrpSpPr>
            <a:grpSpLocks/>
          </p:cNvGrpSpPr>
          <p:nvPr/>
        </p:nvGrpSpPr>
        <p:grpSpPr bwMode="auto">
          <a:xfrm>
            <a:off x="1823071" y="5241776"/>
            <a:ext cx="862012" cy="581025"/>
            <a:chOff x="4200" y="817"/>
            <a:chExt cx="498" cy="366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51B697C-5245-4B71-9BA4-87032DF64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46"/>
              <a:ext cx="444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880D656E-F02B-4CCC-969A-72E48AC20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0" y="817"/>
              <a:ext cx="49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agente</a:t>
              </a:r>
              <a:br>
                <a:rPr lang="pt-BR" altLang="pt-BR" sz="1600"/>
              </a:br>
              <a:r>
                <a:rPr lang="pt-BR" altLang="pt-BR" sz="1600"/>
                <a:t>usuário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8C15B5-5AF7-4BE0-A563-6BD9BC2C7BCC}"/>
              </a:ext>
            </a:extLst>
          </p:cNvPr>
          <p:cNvGrpSpPr>
            <a:grpSpLocks/>
          </p:cNvGrpSpPr>
          <p:nvPr/>
        </p:nvGrpSpPr>
        <p:grpSpPr bwMode="auto">
          <a:xfrm>
            <a:off x="3669333" y="4560739"/>
            <a:ext cx="355600" cy="933450"/>
            <a:chOff x="4180" y="783"/>
            <a:chExt cx="150" cy="307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36B15F6B-EA0F-4FB3-848D-78682DFA4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A2446E-0C80-4A81-A5F9-C1B54D006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1497BA-8D7B-478F-A730-2B5F8D5D0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02852DAF-64EB-4B1F-AF45-592FCAC8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9F9A57F4-60B1-4DF0-9F00-48429CC7E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D63BD427-1D06-491B-956E-6499B6BBD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D0DD4D-BD38-4743-A038-659DD8BD4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87BBAC-2FC6-4F40-AB34-FE814EA53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399AEE-26DB-4411-A53D-C0BD8CC1F50B}"/>
              </a:ext>
            </a:extLst>
          </p:cNvPr>
          <p:cNvGrpSpPr>
            <a:grpSpLocks/>
          </p:cNvGrpSpPr>
          <p:nvPr/>
        </p:nvGrpSpPr>
        <p:grpSpPr bwMode="auto">
          <a:xfrm>
            <a:off x="3404221" y="5013176"/>
            <a:ext cx="866775" cy="1049338"/>
            <a:chOff x="4268" y="2627"/>
            <a:chExt cx="546" cy="6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CEE2961-87CB-4D00-B5E8-A5DB58A3A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25F9B383-CCF6-425D-8C9F-249CA9803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2627"/>
              <a:ext cx="54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serv.</a:t>
              </a:r>
              <a:br>
                <a:rPr lang="pt-BR" altLang="pt-BR" sz="1600"/>
              </a:br>
              <a:r>
                <a:rPr lang="pt-BR" altLang="pt-BR" sz="1600"/>
                <a:t>correio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54BEBE-B688-4361-BC1A-4E72BB41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02C6708B-283B-42F8-B4C7-94BF3A95E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99FF2FB5-5FDD-475D-B493-F503A7DAD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E4046A7C-12CA-44BF-8B02-BDBE3A9DB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5A4F9DDB-7E6E-47A5-9EB0-7183DF03C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35AA1E51-D4AC-41FB-BEB0-7835E7D49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7043295E-1830-47DD-9824-C92E43326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4A555D0E-45FC-4D42-A6B1-1F26F7EFC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DCBA4F-E711-4B0E-8E68-86C0597F4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5D999F-02FA-4909-B685-59B48B76D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0EA3B46-4EFC-4EDF-A105-A65AD1F3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A0B8F51-A10F-471B-B278-EAF980745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0F520E-7BB0-4871-BDEE-60D1CF956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</p:grpSp>
      <p:pic>
        <p:nvPicPr>
          <p:cNvPr id="37" name="Picture 36" descr="Alice">
            <a:extLst>
              <a:ext uri="{FF2B5EF4-FFF2-40B4-BE49-F238E27FC236}">
                <a16:creationId xmlns:a16="http://schemas.microsoft.com/office/drawing/2014/main" id="{783783A6-CC18-4A0D-AD2F-30F2C1D9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178276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Line 69">
            <a:extLst>
              <a:ext uri="{FF2B5EF4-FFF2-40B4-BE49-F238E27FC236}">
                <a16:creationId xmlns:a16="http://schemas.microsoft.com/office/drawing/2014/main" id="{C4BD6ADF-CCB4-4249-8147-314B3AF89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9196" y="5551339"/>
            <a:ext cx="892175" cy="14605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9" name="Oval 72">
            <a:extLst>
              <a:ext uri="{FF2B5EF4-FFF2-40B4-BE49-F238E27FC236}">
                <a16:creationId xmlns:a16="http://schemas.microsoft.com/office/drawing/2014/main" id="{27C428A0-B1A0-49A0-AEC4-CE05ECB22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833" y="49274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pt-BR" altLang="pt-BR" sz="1600"/>
              <a:t>1</a:t>
            </a:r>
            <a:endParaRPr lang="pt-BR" altLang="pt-BR" sz="2400"/>
          </a:p>
        </p:txBody>
      </p:sp>
      <p:sp>
        <p:nvSpPr>
          <p:cNvPr id="40" name="Oval 74">
            <a:extLst>
              <a:ext uri="{FF2B5EF4-FFF2-40B4-BE49-F238E27FC236}">
                <a16:creationId xmlns:a16="http://schemas.microsoft.com/office/drawing/2014/main" id="{764BD4EA-D84E-4EEA-96D3-B1F1F2B9E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908" y="5495776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pt-BR" altLang="pt-BR" sz="1600"/>
              <a:t>2</a:t>
            </a:r>
            <a:endParaRPr lang="pt-BR" altLang="pt-BR" sz="2400"/>
          </a:p>
        </p:txBody>
      </p:sp>
      <p:sp>
        <p:nvSpPr>
          <p:cNvPr id="41" name="Oval 75">
            <a:extLst>
              <a:ext uri="{FF2B5EF4-FFF2-40B4-BE49-F238E27FC236}">
                <a16:creationId xmlns:a16="http://schemas.microsoft.com/office/drawing/2014/main" id="{97055793-243C-454D-9F0D-D1735271D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446" y="55751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pt-BR" altLang="pt-BR" sz="1600"/>
              <a:t>3</a:t>
            </a:r>
            <a:endParaRPr lang="pt-BR" altLang="pt-BR" sz="2400"/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998EBCB5-8A7E-4D1D-80F1-E6403965C65C}"/>
              </a:ext>
            </a:extLst>
          </p:cNvPr>
          <p:cNvSpPr txBox="1">
            <a:spLocks noChangeArrowheads="1"/>
          </p:cNvSpPr>
          <p:nvPr/>
        </p:nvSpPr>
        <p:spPr>
          <a:xfrm>
            <a:off x="4981491" y="1411082"/>
            <a:ext cx="3810000" cy="3268662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ZapfDingbats" pitchFamily="82" charset="2"/>
              <a:buNone/>
            </a:pPr>
            <a:r>
              <a:rPr lang="pt-BR" altLang="pt-BR" sz="2000" dirty="0"/>
              <a:t>4) Cliente SMTP envia mensagem de Alice pela conexão TCP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dirty="0"/>
              <a:t>5) Servidor de correio de Bob coloca mensagem na caixa de correio de Bob</a:t>
            </a:r>
          </a:p>
          <a:p>
            <a:pPr>
              <a:buFont typeface="ZapfDingbats" pitchFamily="82" charset="2"/>
              <a:buNone/>
            </a:pPr>
            <a:r>
              <a:rPr lang="pt-BR" altLang="pt-BR" sz="2000" dirty="0"/>
              <a:t>6) Bob chama seu agente do usuário para ler mensagem</a:t>
            </a:r>
            <a:endParaRPr lang="pt-BR" altLang="pt-BR" sz="2400" dirty="0"/>
          </a:p>
          <a:p>
            <a:pPr>
              <a:buFont typeface="ZapfDingbats" pitchFamily="82" charset="2"/>
              <a:buNone/>
            </a:pPr>
            <a:endParaRPr lang="pt-BR" altLang="pt-BR" sz="2400" dirty="0"/>
          </a:p>
        </p:txBody>
      </p:sp>
      <p:pic>
        <p:nvPicPr>
          <p:cNvPr id="78" name="Picture 37" descr="Bob">
            <a:extLst>
              <a:ext uri="{FF2B5EF4-FFF2-40B4-BE49-F238E27FC236}">
                <a16:creationId xmlns:a16="http://schemas.microsoft.com/office/drawing/2014/main" id="{B6A080AC-E4A8-4045-BC8C-2DB1371B8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10" y="50260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Group 39">
            <a:extLst>
              <a:ext uri="{FF2B5EF4-FFF2-40B4-BE49-F238E27FC236}">
                <a16:creationId xmlns:a16="http://schemas.microsoft.com/office/drawing/2014/main" id="{D166B768-B6B1-48EB-9D37-9E525BDD381D}"/>
              </a:ext>
            </a:extLst>
          </p:cNvPr>
          <p:cNvGrpSpPr>
            <a:grpSpLocks/>
          </p:cNvGrpSpPr>
          <p:nvPr/>
        </p:nvGrpSpPr>
        <p:grpSpPr bwMode="auto">
          <a:xfrm>
            <a:off x="5867772" y="4449763"/>
            <a:ext cx="355600" cy="933450"/>
            <a:chOff x="4180" y="783"/>
            <a:chExt cx="150" cy="307"/>
          </a:xfrm>
        </p:grpSpPr>
        <p:sp>
          <p:nvSpPr>
            <p:cNvPr id="80" name="AutoShape 40">
              <a:extLst>
                <a:ext uri="{FF2B5EF4-FFF2-40B4-BE49-F238E27FC236}">
                  <a16:creationId xmlns:a16="http://schemas.microsoft.com/office/drawing/2014/main" id="{A09DA108-34CD-48D6-A0C6-A15FD4CC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F2DE8BDE-88DE-4739-A14E-F4AE396BA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82" name="Rectangle 42">
              <a:extLst>
                <a:ext uri="{FF2B5EF4-FFF2-40B4-BE49-F238E27FC236}">
                  <a16:creationId xmlns:a16="http://schemas.microsoft.com/office/drawing/2014/main" id="{2C6CCB76-EF7B-490B-A069-AEC942DB1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83" name="AutoShape 43">
              <a:extLst>
                <a:ext uri="{FF2B5EF4-FFF2-40B4-BE49-F238E27FC236}">
                  <a16:creationId xmlns:a16="http://schemas.microsoft.com/office/drawing/2014/main" id="{9CC0B623-EE43-4727-8E3A-6F8C43BB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84" name="Line 44">
              <a:extLst>
                <a:ext uri="{FF2B5EF4-FFF2-40B4-BE49-F238E27FC236}">
                  <a16:creationId xmlns:a16="http://schemas.microsoft.com/office/drawing/2014/main" id="{932F9034-8CB3-41D5-A859-2C6CD1FEB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5" name="Line 45">
              <a:extLst>
                <a:ext uri="{FF2B5EF4-FFF2-40B4-BE49-F238E27FC236}">
                  <a16:creationId xmlns:a16="http://schemas.microsoft.com/office/drawing/2014/main" id="{3709A6AE-7862-48F1-9D3D-F4BE3147A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6" name="Rectangle 46">
              <a:extLst>
                <a:ext uri="{FF2B5EF4-FFF2-40B4-BE49-F238E27FC236}">
                  <a16:creationId xmlns:a16="http://schemas.microsoft.com/office/drawing/2014/main" id="{15BA35AD-FDCB-4E65-ABC7-07F98F2B1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87" name="Rectangle 47">
              <a:extLst>
                <a:ext uri="{FF2B5EF4-FFF2-40B4-BE49-F238E27FC236}">
                  <a16:creationId xmlns:a16="http://schemas.microsoft.com/office/drawing/2014/main" id="{9ADF2B6B-568E-4922-8C73-4FF7C69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</p:grpSp>
      <p:grpSp>
        <p:nvGrpSpPr>
          <p:cNvPr id="88" name="Group 48">
            <a:extLst>
              <a:ext uri="{FF2B5EF4-FFF2-40B4-BE49-F238E27FC236}">
                <a16:creationId xmlns:a16="http://schemas.microsoft.com/office/drawing/2014/main" id="{00972610-217F-4031-9BF1-853CB661DFCB}"/>
              </a:ext>
            </a:extLst>
          </p:cNvPr>
          <p:cNvGrpSpPr>
            <a:grpSpLocks/>
          </p:cNvGrpSpPr>
          <p:nvPr/>
        </p:nvGrpSpPr>
        <p:grpSpPr bwMode="auto">
          <a:xfrm>
            <a:off x="5602660" y="4902200"/>
            <a:ext cx="866775" cy="1049338"/>
            <a:chOff x="4268" y="2627"/>
            <a:chExt cx="546" cy="661"/>
          </a:xfrm>
        </p:grpSpPr>
        <p:sp>
          <p:nvSpPr>
            <p:cNvPr id="89" name="Rectangle 49">
              <a:extLst>
                <a:ext uri="{FF2B5EF4-FFF2-40B4-BE49-F238E27FC236}">
                  <a16:creationId xmlns:a16="http://schemas.microsoft.com/office/drawing/2014/main" id="{77BAE0A8-9108-4FC8-B176-33CCC45E2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90" name="Text Box 50">
              <a:extLst>
                <a:ext uri="{FF2B5EF4-FFF2-40B4-BE49-F238E27FC236}">
                  <a16:creationId xmlns:a16="http://schemas.microsoft.com/office/drawing/2014/main" id="{D8BFD69C-8C70-4674-9798-90B17A85E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2627"/>
              <a:ext cx="54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serv.</a:t>
              </a:r>
              <a:br>
                <a:rPr lang="pt-BR" altLang="pt-BR" sz="1600"/>
              </a:br>
              <a:r>
                <a:rPr lang="pt-BR" altLang="pt-BR" sz="1600"/>
                <a:t>correio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  <p:sp>
          <p:nvSpPr>
            <p:cNvPr id="91" name="Rectangle 51">
              <a:extLst>
                <a:ext uri="{FF2B5EF4-FFF2-40B4-BE49-F238E27FC236}">
                  <a16:creationId xmlns:a16="http://schemas.microsoft.com/office/drawing/2014/main" id="{20243125-8CC2-4EEC-BCC7-E1B134D1B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92" name="Line 52">
              <a:extLst>
                <a:ext uri="{FF2B5EF4-FFF2-40B4-BE49-F238E27FC236}">
                  <a16:creationId xmlns:a16="http://schemas.microsoft.com/office/drawing/2014/main" id="{34AFCA4F-15EE-484C-836B-BD1876F29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3" name="Line 53">
              <a:extLst>
                <a:ext uri="{FF2B5EF4-FFF2-40B4-BE49-F238E27FC236}">
                  <a16:creationId xmlns:a16="http://schemas.microsoft.com/office/drawing/2014/main" id="{EC08CE7E-2EE5-4724-9309-36011E5F6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" name="Line 54">
              <a:extLst>
                <a:ext uri="{FF2B5EF4-FFF2-40B4-BE49-F238E27FC236}">
                  <a16:creationId xmlns:a16="http://schemas.microsoft.com/office/drawing/2014/main" id="{E127EB68-9D73-4A33-8569-C44B7964E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5" name="Line 55">
              <a:extLst>
                <a:ext uri="{FF2B5EF4-FFF2-40B4-BE49-F238E27FC236}">
                  <a16:creationId xmlns:a16="http://schemas.microsoft.com/office/drawing/2014/main" id="{78EEAB0F-84E6-4D50-B0A6-C344241BD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6" name="Line 56">
              <a:extLst>
                <a:ext uri="{FF2B5EF4-FFF2-40B4-BE49-F238E27FC236}">
                  <a16:creationId xmlns:a16="http://schemas.microsoft.com/office/drawing/2014/main" id="{9B69AAAB-EC5C-42B7-8A25-7742DAFB8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7" name="Line 57">
              <a:extLst>
                <a:ext uri="{FF2B5EF4-FFF2-40B4-BE49-F238E27FC236}">
                  <a16:creationId xmlns:a16="http://schemas.microsoft.com/office/drawing/2014/main" id="{6F057A77-491B-46D7-9399-0F96A4821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8" name="Line 58">
              <a:extLst>
                <a:ext uri="{FF2B5EF4-FFF2-40B4-BE49-F238E27FC236}">
                  <a16:creationId xmlns:a16="http://schemas.microsoft.com/office/drawing/2014/main" id="{697340F9-BEC7-4B18-BC35-83DB582D2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9" name="Rectangle 59">
              <a:extLst>
                <a:ext uri="{FF2B5EF4-FFF2-40B4-BE49-F238E27FC236}">
                  <a16:creationId xmlns:a16="http://schemas.microsoft.com/office/drawing/2014/main" id="{26A04B3A-3D25-4522-BD9E-14CF4644D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00" name="Rectangle 60">
              <a:extLst>
                <a:ext uri="{FF2B5EF4-FFF2-40B4-BE49-F238E27FC236}">
                  <a16:creationId xmlns:a16="http://schemas.microsoft.com/office/drawing/2014/main" id="{30F8F656-F58D-4772-BB09-0639C397D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01" name="Rectangle 61">
              <a:extLst>
                <a:ext uri="{FF2B5EF4-FFF2-40B4-BE49-F238E27FC236}">
                  <a16:creationId xmlns:a16="http://schemas.microsoft.com/office/drawing/2014/main" id="{CACE3E81-F266-47BB-B07A-18EAA53EA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02" name="Rectangle 62">
              <a:extLst>
                <a:ext uri="{FF2B5EF4-FFF2-40B4-BE49-F238E27FC236}">
                  <a16:creationId xmlns:a16="http://schemas.microsoft.com/office/drawing/2014/main" id="{86032724-D3E2-4AA3-85FB-6E257052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03" name="Rectangle 63">
              <a:extLst>
                <a:ext uri="{FF2B5EF4-FFF2-40B4-BE49-F238E27FC236}">
                  <a16:creationId xmlns:a16="http://schemas.microsoft.com/office/drawing/2014/main" id="{8477C0D5-99BC-4000-9F4A-6913B99F2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</p:grpSp>
      <p:graphicFrame>
        <p:nvGraphicFramePr>
          <p:cNvPr id="104" name="Object 65">
            <a:extLst>
              <a:ext uri="{FF2B5EF4-FFF2-40B4-BE49-F238E27FC236}">
                <a16:creationId xmlns:a16="http://schemas.microsoft.com/office/drawing/2014/main" id="{BEAC4673-E1F9-4FD1-87F7-B2C10CBEE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9560" y="4946650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104" name="Object 65">
                        <a:extLst>
                          <a:ext uri="{FF2B5EF4-FFF2-40B4-BE49-F238E27FC236}">
                            <a16:creationId xmlns:a16="http://schemas.microsoft.com/office/drawing/2014/main" id="{BEAC4673-E1F9-4FD1-87F7-B2C10CBEE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560" y="4946650"/>
                        <a:ext cx="6223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" name="Group 66">
            <a:extLst>
              <a:ext uri="{FF2B5EF4-FFF2-40B4-BE49-F238E27FC236}">
                <a16:creationId xmlns:a16="http://schemas.microsoft.com/office/drawing/2014/main" id="{FAE6A179-6BF9-4F51-8749-1ECA8024D7E3}"/>
              </a:ext>
            </a:extLst>
          </p:cNvPr>
          <p:cNvGrpSpPr>
            <a:grpSpLocks/>
          </p:cNvGrpSpPr>
          <p:nvPr/>
        </p:nvGrpSpPr>
        <p:grpSpPr bwMode="auto">
          <a:xfrm>
            <a:off x="7413997" y="5068888"/>
            <a:ext cx="862013" cy="581025"/>
            <a:chOff x="4207" y="817"/>
            <a:chExt cx="485" cy="366"/>
          </a:xfrm>
        </p:grpSpPr>
        <p:sp>
          <p:nvSpPr>
            <p:cNvPr id="106" name="Rectangle 67">
              <a:extLst>
                <a:ext uri="{FF2B5EF4-FFF2-40B4-BE49-F238E27FC236}">
                  <a16:creationId xmlns:a16="http://schemas.microsoft.com/office/drawing/2014/main" id="{230E992A-E4BA-4A08-8652-9F6BF431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46"/>
              <a:ext cx="444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pt-BR" altLang="pt-BR" sz="2400"/>
            </a:p>
          </p:txBody>
        </p:sp>
        <p:sp>
          <p:nvSpPr>
            <p:cNvPr id="107" name="Text Box 68">
              <a:extLst>
                <a:ext uri="{FF2B5EF4-FFF2-40B4-BE49-F238E27FC236}">
                  <a16:creationId xmlns:a16="http://schemas.microsoft.com/office/drawing/2014/main" id="{2E012284-4B0B-49B0-A367-ED5A20810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" y="817"/>
              <a:ext cx="48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/>
                <a:t>agente</a:t>
              </a:r>
              <a:br>
                <a:rPr lang="pt-BR" altLang="pt-BR" sz="1600"/>
              </a:br>
              <a:r>
                <a:rPr lang="pt-BR" altLang="pt-BR" sz="1600"/>
                <a:t>usuário</a:t>
              </a:r>
              <a:endParaRPr lang="pt-BR" altLang="pt-BR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8" name="Line 70">
            <a:extLst>
              <a:ext uri="{FF2B5EF4-FFF2-40B4-BE49-F238E27FC236}">
                <a16:creationId xmlns:a16="http://schemas.microsoft.com/office/drawing/2014/main" id="{8DB5D73E-9D6E-492A-83E3-A91B93C3E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810" y="5629275"/>
            <a:ext cx="1379537" cy="219075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9" name="Line 71">
            <a:extLst>
              <a:ext uri="{FF2B5EF4-FFF2-40B4-BE49-F238E27FC236}">
                <a16:creationId xmlns:a16="http://schemas.microsoft.com/office/drawing/2014/main" id="{D4771BB7-CA7C-4DD8-8A77-15BC3F474F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9910" y="5408613"/>
            <a:ext cx="1027112" cy="427037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0" name="Oval 76">
            <a:extLst>
              <a:ext uri="{FF2B5EF4-FFF2-40B4-BE49-F238E27FC236}">
                <a16:creationId xmlns:a16="http://schemas.microsoft.com/office/drawing/2014/main" id="{83B8E547-A003-449E-8129-78EC783D5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385" y="56038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pt-BR" altLang="pt-BR" sz="1600"/>
              <a:t>4</a:t>
            </a:r>
            <a:endParaRPr lang="pt-BR" altLang="pt-BR" sz="2400"/>
          </a:p>
        </p:txBody>
      </p:sp>
      <p:sp>
        <p:nvSpPr>
          <p:cNvPr id="111" name="Oval 77">
            <a:extLst>
              <a:ext uri="{FF2B5EF4-FFF2-40B4-BE49-F238E27FC236}">
                <a16:creationId xmlns:a16="http://schemas.microsoft.com/office/drawing/2014/main" id="{79DD73B0-D293-4E49-9E5E-D20CD318D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735" y="570230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pt-BR" altLang="pt-BR" sz="1600"/>
              <a:t>5</a:t>
            </a:r>
            <a:endParaRPr lang="pt-BR" altLang="pt-BR" sz="2400"/>
          </a:p>
        </p:txBody>
      </p:sp>
      <p:sp>
        <p:nvSpPr>
          <p:cNvPr id="112" name="Oval 78">
            <a:extLst>
              <a:ext uri="{FF2B5EF4-FFF2-40B4-BE49-F238E27FC236}">
                <a16:creationId xmlns:a16="http://schemas.microsoft.com/office/drawing/2014/main" id="{7DA8E728-F518-4B4C-927F-D3047B40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622" y="5505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pt-BR" altLang="pt-BR" sz="1600"/>
              <a:t>6</a:t>
            </a:r>
            <a:endParaRPr lang="pt-BR" altLang="pt-BR" sz="2400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93432D31-74F8-4529-9637-38EEBFF6425B}"/>
              </a:ext>
            </a:extLst>
          </p:cNvPr>
          <p:cNvSpPr/>
          <p:nvPr/>
        </p:nvSpPr>
        <p:spPr>
          <a:xfrm>
            <a:off x="2659435" y="1420621"/>
            <a:ext cx="3810000" cy="3706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Posso usar o SMTP para a Alice enviar um e-mail diretamente para o Bob, sem passar por servidores intermediário?</a:t>
            </a:r>
          </a:p>
        </p:txBody>
      </p:sp>
    </p:spTree>
    <p:extLst>
      <p:ext uri="{BB962C8B-B14F-4D97-AF65-F5344CB8AC3E}">
        <p14:creationId xmlns:p14="http://schemas.microsoft.com/office/powerpoint/2010/main" val="36486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08" grpId="0" animBg="1"/>
      <p:bldP spid="109" grpId="0" animBg="1"/>
      <p:bldP spid="110" grpId="0" animBg="1"/>
      <p:bldP spid="111" grpId="0" animBg="1"/>
      <p:bldP spid="112" grpId="0" animBg="1"/>
      <p:bldP spid="7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ício">
  <a:themeElements>
    <a:clrScheme name="Personalizada 3">
      <a:dk1>
        <a:sysClr val="windowText" lastClr="000000"/>
      </a:dk1>
      <a:lt1>
        <a:sysClr val="window" lastClr="FFFFFF"/>
      </a:lt1>
      <a:dk2>
        <a:srgbClr val="4F271C"/>
      </a:dk2>
      <a:lt2>
        <a:srgbClr val="92D050"/>
      </a:lt2>
      <a:accent1>
        <a:srgbClr val="000000"/>
      </a:accent1>
      <a:accent2>
        <a:srgbClr val="FEB80A"/>
      </a:accent2>
      <a:accent3>
        <a:srgbClr val="C00000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19786</TotalTime>
  <Words>2353</Words>
  <Application>Microsoft Office PowerPoint</Application>
  <PresentationFormat>Apresentação na tela (4:3)</PresentationFormat>
  <Paragraphs>471</Paragraphs>
  <Slides>31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Solstício</vt:lpstr>
      <vt:lpstr>Camada de Aplicação</vt:lpstr>
      <vt:lpstr>Aula passada:</vt:lpstr>
      <vt:lpstr>Aula de hoje:</vt:lpstr>
      <vt:lpstr>Correio Eletrônico</vt:lpstr>
      <vt:lpstr>Correio Eletrônico</vt:lpstr>
      <vt:lpstr>Servidores de Correio Eletrônico</vt:lpstr>
      <vt:lpstr>Correio Eletrônico [RFC 2821]</vt:lpstr>
      <vt:lpstr>Cenário: Alice envia mensagem a Bob</vt:lpstr>
      <vt:lpstr>Cenário: Alice envia mensagem a Bob</vt:lpstr>
      <vt:lpstr>Cenário: Alice envia mensagem a Bob</vt:lpstr>
      <vt:lpstr>Exemplo de interação SMTP</vt:lpstr>
      <vt:lpstr>Ainda sobre SMTP</vt:lpstr>
      <vt:lpstr>Ainda sobre SMTP</vt:lpstr>
      <vt:lpstr>Formato da mensagem do SMTP</vt:lpstr>
      <vt:lpstr>Protocolo de acesso de correio</vt:lpstr>
      <vt:lpstr>Protocolo POP3</vt:lpstr>
      <vt:lpstr>Protocolo POP3 e IMAP</vt:lpstr>
      <vt:lpstr>Domain Name System - DNS</vt:lpstr>
      <vt:lpstr>DNS</vt:lpstr>
      <vt:lpstr>Banco de dados distribuídos, hierárquico</vt:lpstr>
      <vt:lpstr>DNS: Servidores raiz</vt:lpstr>
      <vt:lpstr>TLD e servidores autoritativos</vt:lpstr>
      <vt:lpstr>Servidores de nomes local</vt:lpstr>
      <vt:lpstr>Exemplo de resolução de nome DNS</vt:lpstr>
      <vt:lpstr>Exemplo de resolução de nome DNS</vt:lpstr>
      <vt:lpstr>DNS Caching e atualização de registro</vt:lpstr>
      <vt:lpstr>Registro DNS</vt:lpstr>
      <vt:lpstr>Protocolo DNS, mensagens</vt:lpstr>
      <vt:lpstr>Protocolo DNS, mensagens</vt:lpstr>
      <vt:lpstr>Inserindo registros no DNS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Modelagem de Sistemas</dc:title>
  <dc:creator>Rogério Diógenes</dc:creator>
  <cp:lastModifiedBy>carlabeatrizdasilva2203@gmail.com</cp:lastModifiedBy>
  <cp:revision>731</cp:revision>
  <cp:lastPrinted>2014-06-24T18:15:02Z</cp:lastPrinted>
  <dcterms:modified xsi:type="dcterms:W3CDTF">2022-08-31T03:40:59Z</dcterms:modified>
</cp:coreProperties>
</file>