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DDE73-7EED-493C-9E5E-657F15099F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780DF3A-6F81-48DF-8940-0C23415771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>
              <a:solidFill>
                <a:schemeClr val="tx1"/>
              </a:solidFill>
              <a:effectLst/>
            </a:rPr>
            <a:t>O projeto Fintrack é uma aplicação de gestão financeira projetada para oferecer aos usuários uma visão clara e organizada de suas finanças pessoais. Com ele, é possível monitorar o saldo atual, controlar os gastos mensais e visualizar as entradas e saídas de caixa através de gráficos interativos.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ED4AE943-6B49-49E6-BD7A-B30A006AB681}" type="parTrans" cxnId="{AA50BF97-07AF-44F0-AC69-4754D7A0202B}">
      <dgm:prSet/>
      <dgm:spPr/>
      <dgm:t>
        <a:bodyPr/>
        <a:lstStyle/>
        <a:p>
          <a:endParaRPr lang="en-US"/>
        </a:p>
      </dgm:t>
    </dgm:pt>
    <dgm:pt modelId="{E84FDB06-90C7-4C00-B754-95286F6B25EE}" type="sibTrans" cxnId="{AA50BF97-07AF-44F0-AC69-4754D7A0202B}">
      <dgm:prSet/>
      <dgm:spPr/>
      <dgm:t>
        <a:bodyPr/>
        <a:lstStyle/>
        <a:p>
          <a:endParaRPr lang="en-US"/>
        </a:p>
      </dgm:t>
    </dgm:pt>
    <dgm:pt modelId="{52EE4FDF-F41F-4BA7-853A-D1DB589EDCA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Seu sistema permite categorizar despesas e receitas, facilitando a análise financeira, e registrar transações de forma prática e eficiente. O Fintrack também oferece funcionalidades para o gerenciamento de orçamentos e a geração de relatórios detalhados, tornando-se uma ferramenta essencial para o controle financeiro pessoal.</a:t>
          </a:r>
          <a:endParaRPr lang="en-US" dirty="0"/>
        </a:p>
      </dgm:t>
    </dgm:pt>
    <dgm:pt modelId="{BB15539E-261F-493A-9B7E-22A674F582D7}" type="parTrans" cxnId="{FAA62BA0-9B96-49AB-87BF-6EADABE21D01}">
      <dgm:prSet/>
      <dgm:spPr/>
      <dgm:t>
        <a:bodyPr/>
        <a:lstStyle/>
        <a:p>
          <a:endParaRPr lang="en-US"/>
        </a:p>
      </dgm:t>
    </dgm:pt>
    <dgm:pt modelId="{A434B80F-E275-4D68-9ABC-3D71D903AAB4}" type="sibTrans" cxnId="{FAA62BA0-9B96-49AB-87BF-6EADABE21D01}">
      <dgm:prSet/>
      <dgm:spPr/>
      <dgm:t>
        <a:bodyPr/>
        <a:lstStyle/>
        <a:p>
          <a:endParaRPr lang="en-US"/>
        </a:p>
      </dgm:t>
    </dgm:pt>
    <dgm:pt modelId="{EBB86FF3-CBE8-4A4B-9470-B60A78C1456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Esse aplicativo foi desenvolvido para atender a um amplo espectro de usuários, desde aqueles que buscam uma maneira simples de monitorar suas finanças até indivíduos que necessitam de ferramentas mais avançadas para análise detalhada de gastos e planejamento financeiro.</a:t>
          </a:r>
          <a:endParaRPr lang="en-US"/>
        </a:p>
      </dgm:t>
    </dgm:pt>
    <dgm:pt modelId="{7B5046C5-2B9E-4273-AD82-CC90F1DF9EE8}" type="parTrans" cxnId="{87F5086C-197F-432E-A592-9CB2CF16C694}">
      <dgm:prSet/>
      <dgm:spPr/>
      <dgm:t>
        <a:bodyPr/>
        <a:lstStyle/>
        <a:p>
          <a:endParaRPr lang="en-US"/>
        </a:p>
      </dgm:t>
    </dgm:pt>
    <dgm:pt modelId="{453E2C99-C09E-483D-AD8D-A1450DC680AA}" type="sibTrans" cxnId="{87F5086C-197F-432E-A592-9CB2CF16C694}">
      <dgm:prSet/>
      <dgm:spPr/>
      <dgm:t>
        <a:bodyPr/>
        <a:lstStyle/>
        <a:p>
          <a:endParaRPr lang="en-US"/>
        </a:p>
      </dgm:t>
    </dgm:pt>
    <dgm:pt modelId="{92C8D48F-FCF7-4684-A498-C94EE3C481DA}" type="pres">
      <dgm:prSet presAssocID="{6B9DDE73-7EED-493C-9E5E-657F15099FA2}" presName="root" presStyleCnt="0">
        <dgm:presLayoutVars>
          <dgm:dir/>
          <dgm:resizeHandles val="exact"/>
        </dgm:presLayoutVars>
      </dgm:prSet>
      <dgm:spPr/>
    </dgm:pt>
    <dgm:pt modelId="{B9A37330-BB59-4BB9-9223-5D3D3EF31076}" type="pres">
      <dgm:prSet presAssocID="{8780DF3A-6F81-48DF-8940-0C234157710A}" presName="compNode" presStyleCnt="0"/>
      <dgm:spPr/>
    </dgm:pt>
    <dgm:pt modelId="{F854537C-E083-4B16-BC7A-A8DC3268E8B1}" type="pres">
      <dgm:prSet presAssocID="{8780DF3A-6F81-48DF-8940-0C234157710A}" presName="bgRect" presStyleLbl="bgShp" presStyleIdx="0" presStyleCnt="3"/>
      <dgm:spPr/>
    </dgm:pt>
    <dgm:pt modelId="{1B6BDFAE-7E1E-4683-8079-777A49B020E3}" type="pres">
      <dgm:prSet presAssocID="{8780DF3A-6F81-48DF-8940-0C23415771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BC02AA4-D81D-48C5-BFC1-D05C3BEEBCB7}" type="pres">
      <dgm:prSet presAssocID="{8780DF3A-6F81-48DF-8940-0C234157710A}" presName="spaceRect" presStyleCnt="0"/>
      <dgm:spPr/>
    </dgm:pt>
    <dgm:pt modelId="{853396E9-15B5-4917-A0FE-B4005E761FD2}" type="pres">
      <dgm:prSet presAssocID="{8780DF3A-6F81-48DF-8940-0C234157710A}" presName="parTx" presStyleLbl="revTx" presStyleIdx="0" presStyleCnt="3">
        <dgm:presLayoutVars>
          <dgm:chMax val="0"/>
          <dgm:chPref val="0"/>
        </dgm:presLayoutVars>
      </dgm:prSet>
      <dgm:spPr/>
    </dgm:pt>
    <dgm:pt modelId="{9B8358DD-3014-4FDD-8F32-2776A8C81F8B}" type="pres">
      <dgm:prSet presAssocID="{E84FDB06-90C7-4C00-B754-95286F6B25EE}" presName="sibTrans" presStyleCnt="0"/>
      <dgm:spPr/>
    </dgm:pt>
    <dgm:pt modelId="{B5ED50CC-8618-45EC-8210-2922A7A5A7BE}" type="pres">
      <dgm:prSet presAssocID="{52EE4FDF-F41F-4BA7-853A-D1DB589EDCA5}" presName="compNode" presStyleCnt="0"/>
      <dgm:spPr/>
    </dgm:pt>
    <dgm:pt modelId="{3CEA71C7-6D4F-4C4B-B350-C1680114FEF3}" type="pres">
      <dgm:prSet presAssocID="{52EE4FDF-F41F-4BA7-853A-D1DB589EDCA5}" presName="bgRect" presStyleLbl="bgShp" presStyleIdx="1" presStyleCnt="3"/>
      <dgm:spPr/>
    </dgm:pt>
    <dgm:pt modelId="{489EEF4A-08E6-4E5F-B434-56F15BEB9C14}" type="pres">
      <dgm:prSet presAssocID="{52EE4FDF-F41F-4BA7-853A-D1DB589EDC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E50A36F1-DA75-49D5-876F-95210A161824}" type="pres">
      <dgm:prSet presAssocID="{52EE4FDF-F41F-4BA7-853A-D1DB589EDCA5}" presName="spaceRect" presStyleCnt="0"/>
      <dgm:spPr/>
    </dgm:pt>
    <dgm:pt modelId="{AEE030BD-4BBB-46AC-A89F-7B4F83395949}" type="pres">
      <dgm:prSet presAssocID="{52EE4FDF-F41F-4BA7-853A-D1DB589EDCA5}" presName="parTx" presStyleLbl="revTx" presStyleIdx="1" presStyleCnt="3">
        <dgm:presLayoutVars>
          <dgm:chMax val="0"/>
          <dgm:chPref val="0"/>
        </dgm:presLayoutVars>
      </dgm:prSet>
      <dgm:spPr/>
    </dgm:pt>
    <dgm:pt modelId="{874D4195-A1B7-428E-8576-077D6139E747}" type="pres">
      <dgm:prSet presAssocID="{A434B80F-E275-4D68-9ABC-3D71D903AAB4}" presName="sibTrans" presStyleCnt="0"/>
      <dgm:spPr/>
    </dgm:pt>
    <dgm:pt modelId="{33DE1C5F-50DB-4520-8A47-C61A415A1CB5}" type="pres">
      <dgm:prSet presAssocID="{EBB86FF3-CBE8-4A4B-9470-B60A78C1456A}" presName="compNode" presStyleCnt="0"/>
      <dgm:spPr/>
    </dgm:pt>
    <dgm:pt modelId="{482CE3F2-52EF-4DDB-84C7-8F164D0C332E}" type="pres">
      <dgm:prSet presAssocID="{EBB86FF3-CBE8-4A4B-9470-B60A78C1456A}" presName="bgRect" presStyleLbl="bgShp" presStyleIdx="2" presStyleCnt="3"/>
      <dgm:spPr/>
    </dgm:pt>
    <dgm:pt modelId="{5F460FB9-BEE8-44E1-9F42-A509F08352C9}" type="pres">
      <dgm:prSet presAssocID="{EBB86FF3-CBE8-4A4B-9470-B60A78C145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3ED705A-9989-4F2A-95B7-68FA14DB4527}" type="pres">
      <dgm:prSet presAssocID="{EBB86FF3-CBE8-4A4B-9470-B60A78C1456A}" presName="spaceRect" presStyleCnt="0"/>
      <dgm:spPr/>
    </dgm:pt>
    <dgm:pt modelId="{159F6644-C7F2-4B62-AE65-AB8F07F4D0C3}" type="pres">
      <dgm:prSet presAssocID="{EBB86FF3-CBE8-4A4B-9470-B60A78C145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21153A-8604-40BE-974C-6ED821795D78}" type="presOf" srcId="{8780DF3A-6F81-48DF-8940-0C234157710A}" destId="{853396E9-15B5-4917-A0FE-B4005E761FD2}" srcOrd="0" destOrd="0" presId="urn:microsoft.com/office/officeart/2018/2/layout/IconVerticalSolidList"/>
    <dgm:cxn modelId="{87F5086C-197F-432E-A592-9CB2CF16C694}" srcId="{6B9DDE73-7EED-493C-9E5E-657F15099FA2}" destId="{EBB86FF3-CBE8-4A4B-9470-B60A78C1456A}" srcOrd="2" destOrd="0" parTransId="{7B5046C5-2B9E-4273-AD82-CC90F1DF9EE8}" sibTransId="{453E2C99-C09E-483D-AD8D-A1450DC680AA}"/>
    <dgm:cxn modelId="{901A8F5A-BF68-4C98-9877-9F0013353B62}" type="presOf" srcId="{6B9DDE73-7EED-493C-9E5E-657F15099FA2}" destId="{92C8D48F-FCF7-4684-A498-C94EE3C481DA}" srcOrd="0" destOrd="0" presId="urn:microsoft.com/office/officeart/2018/2/layout/IconVerticalSolidList"/>
    <dgm:cxn modelId="{AA50BF97-07AF-44F0-AC69-4754D7A0202B}" srcId="{6B9DDE73-7EED-493C-9E5E-657F15099FA2}" destId="{8780DF3A-6F81-48DF-8940-0C234157710A}" srcOrd="0" destOrd="0" parTransId="{ED4AE943-6B49-49E6-BD7A-B30A006AB681}" sibTransId="{E84FDB06-90C7-4C00-B754-95286F6B25EE}"/>
    <dgm:cxn modelId="{FAA62BA0-9B96-49AB-87BF-6EADABE21D01}" srcId="{6B9DDE73-7EED-493C-9E5E-657F15099FA2}" destId="{52EE4FDF-F41F-4BA7-853A-D1DB589EDCA5}" srcOrd="1" destOrd="0" parTransId="{BB15539E-261F-493A-9B7E-22A674F582D7}" sibTransId="{A434B80F-E275-4D68-9ABC-3D71D903AAB4}"/>
    <dgm:cxn modelId="{ED340FC8-4D58-4710-A291-D180B0AAE149}" type="presOf" srcId="{EBB86FF3-CBE8-4A4B-9470-B60A78C1456A}" destId="{159F6644-C7F2-4B62-AE65-AB8F07F4D0C3}" srcOrd="0" destOrd="0" presId="urn:microsoft.com/office/officeart/2018/2/layout/IconVerticalSolidList"/>
    <dgm:cxn modelId="{1A4E18E4-D73D-4B16-AE58-277A16167AD2}" type="presOf" srcId="{52EE4FDF-F41F-4BA7-853A-D1DB589EDCA5}" destId="{AEE030BD-4BBB-46AC-A89F-7B4F83395949}" srcOrd="0" destOrd="0" presId="urn:microsoft.com/office/officeart/2018/2/layout/IconVerticalSolidList"/>
    <dgm:cxn modelId="{0AA6BCDF-A459-411A-8AC5-8F42F055E014}" type="presParOf" srcId="{92C8D48F-FCF7-4684-A498-C94EE3C481DA}" destId="{B9A37330-BB59-4BB9-9223-5D3D3EF31076}" srcOrd="0" destOrd="0" presId="urn:microsoft.com/office/officeart/2018/2/layout/IconVerticalSolidList"/>
    <dgm:cxn modelId="{BB697C00-E151-4D8F-B1F8-089643E16981}" type="presParOf" srcId="{B9A37330-BB59-4BB9-9223-5D3D3EF31076}" destId="{F854537C-E083-4B16-BC7A-A8DC3268E8B1}" srcOrd="0" destOrd="0" presId="urn:microsoft.com/office/officeart/2018/2/layout/IconVerticalSolidList"/>
    <dgm:cxn modelId="{063C98E6-1220-4E8A-81ED-7676E8CAB522}" type="presParOf" srcId="{B9A37330-BB59-4BB9-9223-5D3D3EF31076}" destId="{1B6BDFAE-7E1E-4683-8079-777A49B020E3}" srcOrd="1" destOrd="0" presId="urn:microsoft.com/office/officeart/2018/2/layout/IconVerticalSolidList"/>
    <dgm:cxn modelId="{C5C783AA-0A93-425C-A808-90BF4B7CA53C}" type="presParOf" srcId="{B9A37330-BB59-4BB9-9223-5D3D3EF31076}" destId="{CBC02AA4-D81D-48C5-BFC1-D05C3BEEBCB7}" srcOrd="2" destOrd="0" presId="urn:microsoft.com/office/officeart/2018/2/layout/IconVerticalSolidList"/>
    <dgm:cxn modelId="{95CCBB4D-696E-4CBC-9E6F-7C39E34241C9}" type="presParOf" srcId="{B9A37330-BB59-4BB9-9223-5D3D3EF31076}" destId="{853396E9-15B5-4917-A0FE-B4005E761FD2}" srcOrd="3" destOrd="0" presId="urn:microsoft.com/office/officeart/2018/2/layout/IconVerticalSolidList"/>
    <dgm:cxn modelId="{7FCA1579-181D-4B03-8D4D-1D62A1651478}" type="presParOf" srcId="{92C8D48F-FCF7-4684-A498-C94EE3C481DA}" destId="{9B8358DD-3014-4FDD-8F32-2776A8C81F8B}" srcOrd="1" destOrd="0" presId="urn:microsoft.com/office/officeart/2018/2/layout/IconVerticalSolidList"/>
    <dgm:cxn modelId="{563D51E7-1D6F-4FBC-A532-AC0B9C19E8EA}" type="presParOf" srcId="{92C8D48F-FCF7-4684-A498-C94EE3C481DA}" destId="{B5ED50CC-8618-45EC-8210-2922A7A5A7BE}" srcOrd="2" destOrd="0" presId="urn:microsoft.com/office/officeart/2018/2/layout/IconVerticalSolidList"/>
    <dgm:cxn modelId="{EC00BB8A-2B85-49CB-BD8C-90BEB0142052}" type="presParOf" srcId="{B5ED50CC-8618-45EC-8210-2922A7A5A7BE}" destId="{3CEA71C7-6D4F-4C4B-B350-C1680114FEF3}" srcOrd="0" destOrd="0" presId="urn:microsoft.com/office/officeart/2018/2/layout/IconVerticalSolidList"/>
    <dgm:cxn modelId="{20B949AB-E742-4EF1-A5B9-19DA2C0455B7}" type="presParOf" srcId="{B5ED50CC-8618-45EC-8210-2922A7A5A7BE}" destId="{489EEF4A-08E6-4E5F-B434-56F15BEB9C14}" srcOrd="1" destOrd="0" presId="urn:microsoft.com/office/officeart/2018/2/layout/IconVerticalSolidList"/>
    <dgm:cxn modelId="{482813A7-6397-4365-9B17-53578ADEF639}" type="presParOf" srcId="{B5ED50CC-8618-45EC-8210-2922A7A5A7BE}" destId="{E50A36F1-DA75-49D5-876F-95210A161824}" srcOrd="2" destOrd="0" presId="urn:microsoft.com/office/officeart/2018/2/layout/IconVerticalSolidList"/>
    <dgm:cxn modelId="{5C951804-C7FA-433C-B0AC-A992C1E82C6A}" type="presParOf" srcId="{B5ED50CC-8618-45EC-8210-2922A7A5A7BE}" destId="{AEE030BD-4BBB-46AC-A89F-7B4F83395949}" srcOrd="3" destOrd="0" presId="urn:microsoft.com/office/officeart/2018/2/layout/IconVerticalSolidList"/>
    <dgm:cxn modelId="{61F112E9-0BA2-47F8-8614-C2A947C21475}" type="presParOf" srcId="{92C8D48F-FCF7-4684-A498-C94EE3C481DA}" destId="{874D4195-A1B7-428E-8576-077D6139E747}" srcOrd="3" destOrd="0" presId="urn:microsoft.com/office/officeart/2018/2/layout/IconVerticalSolidList"/>
    <dgm:cxn modelId="{0B594CCE-D711-411C-A067-C40D286112DE}" type="presParOf" srcId="{92C8D48F-FCF7-4684-A498-C94EE3C481DA}" destId="{33DE1C5F-50DB-4520-8A47-C61A415A1CB5}" srcOrd="4" destOrd="0" presId="urn:microsoft.com/office/officeart/2018/2/layout/IconVerticalSolidList"/>
    <dgm:cxn modelId="{04C595D2-66F8-47A6-BD5F-24B20FAED468}" type="presParOf" srcId="{33DE1C5F-50DB-4520-8A47-C61A415A1CB5}" destId="{482CE3F2-52EF-4DDB-84C7-8F164D0C332E}" srcOrd="0" destOrd="0" presId="urn:microsoft.com/office/officeart/2018/2/layout/IconVerticalSolidList"/>
    <dgm:cxn modelId="{78020F7C-E3E1-49BE-8154-F305F8BBD345}" type="presParOf" srcId="{33DE1C5F-50DB-4520-8A47-C61A415A1CB5}" destId="{5F460FB9-BEE8-44E1-9F42-A509F08352C9}" srcOrd="1" destOrd="0" presId="urn:microsoft.com/office/officeart/2018/2/layout/IconVerticalSolidList"/>
    <dgm:cxn modelId="{1A728977-4B55-465A-AAA3-B9062E9F74FC}" type="presParOf" srcId="{33DE1C5F-50DB-4520-8A47-C61A415A1CB5}" destId="{73ED705A-9989-4F2A-95B7-68FA14DB4527}" srcOrd="2" destOrd="0" presId="urn:microsoft.com/office/officeart/2018/2/layout/IconVerticalSolidList"/>
    <dgm:cxn modelId="{5C8C1971-3444-4842-85EA-746BB11FECEC}" type="presParOf" srcId="{33DE1C5F-50DB-4520-8A47-C61A415A1CB5}" destId="{159F6644-C7F2-4B62-AE65-AB8F07F4D0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537C-E083-4B16-BC7A-A8DC3268E8B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DFAE-7E1E-4683-8079-777A49B020E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396E9-15B5-4917-A0FE-B4005E761FD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tx1"/>
              </a:solidFill>
              <a:effectLst/>
            </a:rPr>
            <a:t>O projeto Fintrack é uma aplicação de gestão financeira projetada para oferecer aos usuários uma visão clara e organizada de suas finanças pessoais. Com ele, é possível monitorar o saldo atual, controlar os gastos mensais e visualizar as entradas e saídas de caixa através de gráficos interativos.</a:t>
          </a:r>
          <a:endParaRPr lang="en-US" sz="1400" kern="1200" dirty="0">
            <a:solidFill>
              <a:schemeClr val="tx1"/>
            </a:solidFill>
            <a:effectLst/>
          </a:endParaRPr>
        </a:p>
      </dsp:txBody>
      <dsp:txXfrm>
        <a:off x="1435590" y="531"/>
        <a:ext cx="9080009" cy="1242935"/>
      </dsp:txXfrm>
    </dsp:sp>
    <dsp:sp modelId="{3CEA71C7-6D4F-4C4B-B350-C1680114FEF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EEF4A-08E6-4E5F-B434-56F15BEB9C1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030BD-4BBB-46AC-A89F-7B4F8339594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Seu sistema permite categorizar despesas e receitas, facilitando a análise financeira, e registrar transações de forma prática e eficiente. O Fintrack também oferece funcionalidades para o gerenciamento de orçamentos e a geração de relatórios detalhados, tornando-se uma ferramenta essencial para o controle financeiro pessoal.</a:t>
          </a:r>
          <a:endParaRPr lang="en-US" sz="1400" kern="1200" dirty="0"/>
        </a:p>
      </dsp:txBody>
      <dsp:txXfrm>
        <a:off x="1435590" y="1554201"/>
        <a:ext cx="9080009" cy="1242935"/>
      </dsp:txXfrm>
    </dsp:sp>
    <dsp:sp modelId="{482CE3F2-52EF-4DDB-84C7-8F164D0C332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60FB9-BEE8-44E1-9F42-A509F08352C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F6644-C7F2-4B62-AE65-AB8F07F4D0C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Esse aplicativo foi desenvolvido para atender a um amplo espectro de usuários, desde aqueles que buscam uma maneira simples de monitorar suas finanças até indivíduos que necessitam de ferramentas mais avançadas para análise detalhada de gastos e planejamento financeiro.</a:t>
          </a:r>
          <a:endParaRPr lang="en-US" sz="14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4:08:02.2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84.13477"/>
      <inkml:brushProperty name="anchorY" value="-5413.13477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4:08:04.7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54.13477"/>
      <inkml:brushProperty name="anchorY" value="-6683.13477"/>
      <inkml:brushProperty name="scaleFactor" value="0.5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4:08:05.8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524.13477"/>
      <inkml:brushProperty name="anchorY" value="-7953.13477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4:08:07.6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94.13574"/>
      <inkml:brushProperty name="anchorY" value="-9223.13477"/>
      <inkml:brushProperty name="scaleFactor" value="0.5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4:08:08.2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64.13574"/>
      <inkml:brushProperty name="anchorY" value="-10493.13477"/>
      <inkml:brushProperty name="scaleFactor" value="0.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4:08:09.4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334.13574"/>
      <inkml:brushProperty name="anchorY" value="-11763.13477"/>
      <inkml:brushProperty name="scaleFactor" value="0.5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6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26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3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43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7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64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34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6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" Type="http://schemas.openxmlformats.org/officeDocument/2006/relationships/diagramData" Target="../diagrams/data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E0B5C3-6CF5-691F-BCF9-185A915A5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8841" y="3048113"/>
            <a:ext cx="6306640" cy="1285429"/>
          </a:xfrm>
        </p:spPr>
        <p:txBody>
          <a:bodyPr anchor="b">
            <a:normAutofit/>
          </a:bodyPr>
          <a:lstStyle/>
          <a:p>
            <a:pPr algn="ctr"/>
            <a:r>
              <a:rPr lang="pt-BR" sz="6600" dirty="0">
                <a:solidFill>
                  <a:srgbClr val="FFFFFF"/>
                </a:solidFill>
              </a:rPr>
              <a:t>Fintrack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ABB830-1B20-BD26-8154-D9080D40B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6554" y="4001854"/>
            <a:ext cx="4655761" cy="663377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Gerenciamento Financeiro Pessoal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3BAA5A6-B79E-B621-1B23-EF7FDD612A7B}"/>
              </a:ext>
            </a:extLst>
          </p:cNvPr>
          <p:cNvSpPr txBox="1">
            <a:spLocks/>
          </p:cNvSpPr>
          <p:nvPr/>
        </p:nvSpPr>
        <p:spPr>
          <a:xfrm>
            <a:off x="7051141" y="5798521"/>
            <a:ext cx="4655761" cy="66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rgbClr val="FFFFFF"/>
                </a:solidFill>
              </a:rPr>
              <a:t>Carla Mozena &amp; Leticia Hofman</a:t>
            </a:r>
          </a:p>
          <a:p>
            <a:pPr algn="ctr"/>
            <a:r>
              <a:rPr lang="pt-BR" dirty="0">
                <a:solidFill>
                  <a:srgbClr val="FFFFFF"/>
                </a:solidFill>
              </a:rPr>
              <a:t>Senai Jaguariúna-SP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940F9DB1-46B3-85FF-87DC-A0444B804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96" y="1199909"/>
            <a:ext cx="2799529" cy="20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A25E7-4181-9A23-7A32-1C954EC0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e Justificativas: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4B5599A0-4E60-A446-E6F0-4871369CC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190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D793D65-CA9B-226A-1640-D772FA137EE2}"/>
                  </a:ext>
                </a:extLst>
              </p14:cNvPr>
              <p14:cNvContentPartPr/>
              <p14:nvPr/>
            </p14:nvContentPartPr>
            <p14:xfrm>
              <a:off x="6527303" y="2579985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D793D65-CA9B-226A-1640-D772FA137E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8303" y="2570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255A990-5D42-4BAC-5CDD-F852BB23CEBC}"/>
                  </a:ext>
                </a:extLst>
              </p14:cNvPr>
              <p14:cNvContentPartPr/>
              <p14:nvPr/>
            </p14:nvContentPartPr>
            <p14:xfrm>
              <a:off x="5703263" y="3946905"/>
              <a:ext cx="36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255A990-5D42-4BAC-5CDD-F852BB23CE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94263" y="39379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C832CE6E-87AE-39BA-582A-50356BCAE488}"/>
                  </a:ext>
                </a:extLst>
              </p14:cNvPr>
              <p14:cNvContentPartPr/>
              <p14:nvPr/>
            </p14:nvContentPartPr>
            <p14:xfrm>
              <a:off x="5666903" y="3865545"/>
              <a:ext cx="360" cy="36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C832CE6E-87AE-39BA-582A-50356BCAE4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7903" y="38565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A241AF5-990C-CA68-E2E9-F8118F77FC89}"/>
                  </a:ext>
                </a:extLst>
              </p14:cNvPr>
              <p14:cNvContentPartPr/>
              <p14:nvPr/>
            </p14:nvContentPartPr>
            <p14:xfrm>
              <a:off x="1394063" y="1439038"/>
              <a:ext cx="360" cy="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A241AF5-990C-CA68-E2E9-F8118F77FC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5063" y="14300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D2541F16-BDD8-52FA-F655-CC9A0192690B}"/>
                  </a:ext>
                </a:extLst>
              </p14:cNvPr>
              <p14:cNvContentPartPr/>
              <p14:nvPr/>
            </p14:nvContentPartPr>
            <p14:xfrm>
              <a:off x="2018663" y="3186585"/>
              <a:ext cx="360" cy="36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D2541F16-BDD8-52FA-F655-CC9A019269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09663" y="31775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F4F65F4-5D65-53CA-7E4C-0B1B76F95E83}"/>
                  </a:ext>
                </a:extLst>
              </p14:cNvPr>
              <p14:cNvContentPartPr/>
              <p14:nvPr/>
            </p14:nvContentPartPr>
            <p14:xfrm>
              <a:off x="11561183" y="2480265"/>
              <a:ext cx="360" cy="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F4F65F4-5D65-53CA-7E4C-0B1B76F95E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52183" y="24712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90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Gill Sans Nova</vt:lpstr>
      <vt:lpstr>Univers</vt:lpstr>
      <vt:lpstr>GradientVTI</vt:lpstr>
      <vt:lpstr>Fintrack </vt:lpstr>
      <vt:lpstr>Objetivos e Justificativas: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Desenvolvimento</dc:creator>
  <cp:lastModifiedBy>Desenvolvimento</cp:lastModifiedBy>
  <cp:revision>1</cp:revision>
  <dcterms:created xsi:type="dcterms:W3CDTF">2024-09-02T13:57:38Z</dcterms:created>
  <dcterms:modified xsi:type="dcterms:W3CDTF">2024-09-02T14:21:56Z</dcterms:modified>
</cp:coreProperties>
</file>