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8" r:id="rId3"/>
    <p:sldId id="259" r:id="rId4"/>
    <p:sldId id="263" r:id="rId5"/>
    <p:sldId id="264" r:id="rId6"/>
    <p:sldId id="265" r:id="rId7"/>
    <p:sldId id="266" r:id="rId8"/>
    <p:sldId id="260" r:id="rId9"/>
    <p:sldId id="261" r:id="rId10"/>
    <p:sldId id="267"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053EFB-7C68-6E44-861A-3F24754C5CE2}" v="17" dt="2024-08-07T08:44:40.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42"/>
    <p:restoredTop sz="90360"/>
  </p:normalViewPr>
  <p:slideViewPr>
    <p:cSldViewPr snapToGrid="0">
      <p:cViewPr varScale="1">
        <p:scale>
          <a:sx n="136" d="100"/>
          <a:sy n="136" d="100"/>
        </p:scale>
        <p:origin x="17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A477D-9386-874C-8377-9FE791D9320E}" type="datetimeFigureOut">
              <a:rPr lang="en-US" smtClean="0"/>
              <a:t>8/7/24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19068-1BF2-C942-BE57-F6CD9B2CE1CB}" type="slidenum">
              <a:rPr lang="en-US" smtClean="0"/>
              <a:t>‹#›</a:t>
            </a:fld>
            <a:endParaRPr lang="en-US"/>
          </a:p>
        </p:txBody>
      </p:sp>
    </p:spTree>
    <p:extLst>
      <p:ext uri="{BB962C8B-B14F-4D97-AF65-F5344CB8AC3E}">
        <p14:creationId xmlns:p14="http://schemas.microsoft.com/office/powerpoint/2010/main" val="1106087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19068-1BF2-C942-BE57-F6CD9B2CE1CB}" type="slidenum">
              <a:rPr lang="en-US" smtClean="0"/>
              <a:t>1</a:t>
            </a:fld>
            <a:endParaRPr lang="en-US"/>
          </a:p>
        </p:txBody>
      </p:sp>
    </p:spTree>
    <p:extLst>
      <p:ext uri="{BB962C8B-B14F-4D97-AF65-F5344CB8AC3E}">
        <p14:creationId xmlns:p14="http://schemas.microsoft.com/office/powerpoint/2010/main" val="346208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19068-1BF2-C942-BE57-F6CD9B2CE1CB}" type="slidenum">
              <a:rPr lang="en-US" smtClean="0"/>
              <a:t>3</a:t>
            </a:fld>
            <a:endParaRPr lang="en-US"/>
          </a:p>
        </p:txBody>
      </p:sp>
    </p:spTree>
    <p:extLst>
      <p:ext uri="{BB962C8B-B14F-4D97-AF65-F5344CB8AC3E}">
        <p14:creationId xmlns:p14="http://schemas.microsoft.com/office/powerpoint/2010/main" val="2920782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819068-1BF2-C942-BE57-F6CD9B2CE1CB}" type="slidenum">
              <a:rPr lang="en-US" smtClean="0"/>
              <a:t>5</a:t>
            </a:fld>
            <a:endParaRPr lang="en-US"/>
          </a:p>
        </p:txBody>
      </p:sp>
    </p:spTree>
    <p:extLst>
      <p:ext uri="{BB962C8B-B14F-4D97-AF65-F5344CB8AC3E}">
        <p14:creationId xmlns:p14="http://schemas.microsoft.com/office/powerpoint/2010/main" val="357471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819068-1BF2-C942-BE57-F6CD9B2CE1CB}" type="slidenum">
              <a:rPr lang="en-US" smtClean="0"/>
              <a:t>8</a:t>
            </a:fld>
            <a:endParaRPr lang="en-US"/>
          </a:p>
        </p:txBody>
      </p:sp>
    </p:spTree>
    <p:extLst>
      <p:ext uri="{BB962C8B-B14F-4D97-AF65-F5344CB8AC3E}">
        <p14:creationId xmlns:p14="http://schemas.microsoft.com/office/powerpoint/2010/main" val="145947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endParaRPr lang="en-US" dirty="0"/>
          </a:p>
          <a:p>
            <a:endParaRPr lang="en-US" dirty="0"/>
          </a:p>
        </p:txBody>
      </p:sp>
      <p:sp>
        <p:nvSpPr>
          <p:cNvPr id="4" name="Slide Number Placeholder 3"/>
          <p:cNvSpPr>
            <a:spLocks noGrp="1"/>
          </p:cNvSpPr>
          <p:nvPr>
            <p:ph type="sldNum" sz="quarter" idx="5"/>
          </p:nvPr>
        </p:nvSpPr>
        <p:spPr/>
        <p:txBody>
          <a:bodyPr/>
          <a:lstStyle/>
          <a:p>
            <a:fld id="{07819068-1BF2-C942-BE57-F6CD9B2CE1CB}" type="slidenum">
              <a:rPr lang="en-US" smtClean="0"/>
              <a:t>11</a:t>
            </a:fld>
            <a:endParaRPr lang="en-US"/>
          </a:p>
        </p:txBody>
      </p:sp>
    </p:spTree>
    <p:extLst>
      <p:ext uri="{BB962C8B-B14F-4D97-AF65-F5344CB8AC3E}">
        <p14:creationId xmlns:p14="http://schemas.microsoft.com/office/powerpoint/2010/main" val="223845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5972-85F0-25B3-053F-CB88D734616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CBDBFF9-0270-7313-4114-09ECCF689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7172621-E4EA-C7C5-17D8-D2753D536E04}"/>
              </a:ext>
            </a:extLst>
          </p:cNvPr>
          <p:cNvSpPr>
            <a:spLocks noGrp="1"/>
          </p:cNvSpPr>
          <p:nvPr>
            <p:ph type="dt" sz="half" idx="10"/>
          </p:nvPr>
        </p:nvSpPr>
        <p:spPr/>
        <p:txBody>
          <a:bodyPr/>
          <a:lstStyle/>
          <a:p>
            <a:fld id="{A11E224C-6F8D-E74B-9D8E-3A412F2C4C87}" type="datetimeFigureOut">
              <a:rPr lang="en-US" smtClean="0"/>
              <a:t>8/7/24</a:t>
            </a:fld>
            <a:endParaRPr lang="en-US"/>
          </a:p>
        </p:txBody>
      </p:sp>
      <p:sp>
        <p:nvSpPr>
          <p:cNvPr id="5" name="Footer Placeholder 4">
            <a:extLst>
              <a:ext uri="{FF2B5EF4-FFF2-40B4-BE49-F238E27FC236}">
                <a16:creationId xmlns:a16="http://schemas.microsoft.com/office/drawing/2014/main" id="{266A41BF-8AC4-9ABC-568E-C91828F79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B618D-2EDD-C208-43CC-45575BE1A76B}"/>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3501534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6455-9B3C-7FE7-F18D-1C11EF86136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CFD8A66-AE39-DA9E-B58E-CD380912B9F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186A4F-E4B5-DD67-75D4-5D024073FB9D}"/>
              </a:ext>
            </a:extLst>
          </p:cNvPr>
          <p:cNvSpPr>
            <a:spLocks noGrp="1"/>
          </p:cNvSpPr>
          <p:nvPr>
            <p:ph type="dt" sz="half" idx="10"/>
          </p:nvPr>
        </p:nvSpPr>
        <p:spPr/>
        <p:txBody>
          <a:bodyPr/>
          <a:lstStyle/>
          <a:p>
            <a:fld id="{A11E224C-6F8D-E74B-9D8E-3A412F2C4C87}" type="datetimeFigureOut">
              <a:rPr lang="en-US" smtClean="0"/>
              <a:t>8/7/24</a:t>
            </a:fld>
            <a:endParaRPr lang="en-US"/>
          </a:p>
        </p:txBody>
      </p:sp>
      <p:sp>
        <p:nvSpPr>
          <p:cNvPr id="5" name="Footer Placeholder 4">
            <a:extLst>
              <a:ext uri="{FF2B5EF4-FFF2-40B4-BE49-F238E27FC236}">
                <a16:creationId xmlns:a16="http://schemas.microsoft.com/office/drawing/2014/main" id="{1EAE0FDF-DBD2-1C96-296C-3AD8F630D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B8CC5-3831-B0EF-E8C4-961C4D114482}"/>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69274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41E9E0-FB68-8C96-7415-C9391A8D0BF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06C985D-AF5F-7D6A-0075-E4F6B67C920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6E0900-A7F6-C721-51C8-312D01F3FF3B}"/>
              </a:ext>
            </a:extLst>
          </p:cNvPr>
          <p:cNvSpPr>
            <a:spLocks noGrp="1"/>
          </p:cNvSpPr>
          <p:nvPr>
            <p:ph type="dt" sz="half" idx="10"/>
          </p:nvPr>
        </p:nvSpPr>
        <p:spPr/>
        <p:txBody>
          <a:bodyPr/>
          <a:lstStyle/>
          <a:p>
            <a:fld id="{A11E224C-6F8D-E74B-9D8E-3A412F2C4C87}" type="datetimeFigureOut">
              <a:rPr lang="en-US" smtClean="0"/>
              <a:t>8/7/24</a:t>
            </a:fld>
            <a:endParaRPr lang="en-US"/>
          </a:p>
        </p:txBody>
      </p:sp>
      <p:sp>
        <p:nvSpPr>
          <p:cNvPr id="5" name="Footer Placeholder 4">
            <a:extLst>
              <a:ext uri="{FF2B5EF4-FFF2-40B4-BE49-F238E27FC236}">
                <a16:creationId xmlns:a16="http://schemas.microsoft.com/office/drawing/2014/main" id="{B68ED63D-75CD-EAC5-F28D-6412F7630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5B453C-98D8-180E-4AB7-115AB61C2113}"/>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269773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C56C-838C-CC06-4E27-4663B71245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311107-6139-E255-3516-2599740E503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CEAFEDB-B35E-2170-F12D-56290FCFDF4D}"/>
              </a:ext>
            </a:extLst>
          </p:cNvPr>
          <p:cNvSpPr>
            <a:spLocks noGrp="1"/>
          </p:cNvSpPr>
          <p:nvPr>
            <p:ph type="dt" sz="half" idx="10"/>
          </p:nvPr>
        </p:nvSpPr>
        <p:spPr/>
        <p:txBody>
          <a:bodyPr/>
          <a:lstStyle/>
          <a:p>
            <a:fld id="{A11E224C-6F8D-E74B-9D8E-3A412F2C4C87}" type="datetimeFigureOut">
              <a:rPr lang="en-US" smtClean="0"/>
              <a:t>8/7/24</a:t>
            </a:fld>
            <a:endParaRPr lang="en-US"/>
          </a:p>
        </p:txBody>
      </p:sp>
      <p:sp>
        <p:nvSpPr>
          <p:cNvPr id="5" name="Footer Placeholder 4">
            <a:extLst>
              <a:ext uri="{FF2B5EF4-FFF2-40B4-BE49-F238E27FC236}">
                <a16:creationId xmlns:a16="http://schemas.microsoft.com/office/drawing/2014/main" id="{C73AB25A-85FC-3B10-AEE1-5D1E1DE59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9306B-9DF2-74D5-73DC-B2937D39C698}"/>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417318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53A2-961C-C72A-DC60-DCF4A02CE8B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61C299-687F-C5C2-875C-403C729B2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C685B5B-E6AA-1D1C-2F75-BE938C40E95E}"/>
              </a:ext>
            </a:extLst>
          </p:cNvPr>
          <p:cNvSpPr>
            <a:spLocks noGrp="1"/>
          </p:cNvSpPr>
          <p:nvPr>
            <p:ph type="dt" sz="half" idx="10"/>
          </p:nvPr>
        </p:nvSpPr>
        <p:spPr/>
        <p:txBody>
          <a:bodyPr/>
          <a:lstStyle/>
          <a:p>
            <a:fld id="{A11E224C-6F8D-E74B-9D8E-3A412F2C4C87}" type="datetimeFigureOut">
              <a:rPr lang="en-US" smtClean="0"/>
              <a:t>8/7/24</a:t>
            </a:fld>
            <a:endParaRPr lang="en-US"/>
          </a:p>
        </p:txBody>
      </p:sp>
      <p:sp>
        <p:nvSpPr>
          <p:cNvPr id="5" name="Footer Placeholder 4">
            <a:extLst>
              <a:ext uri="{FF2B5EF4-FFF2-40B4-BE49-F238E27FC236}">
                <a16:creationId xmlns:a16="http://schemas.microsoft.com/office/drawing/2014/main" id="{7B4371F8-D530-1B2B-618F-E469F56C0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A63E4-7696-BDDC-23B0-80378C2EA809}"/>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1017862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2D184-4E6D-7EE9-974B-A6CB0954B7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C4DD74-B9F5-863F-3DBC-FEBB1C138D6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1A337DC-0C06-C68F-04DB-3B64C272AC6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EAEC682-1684-084F-BED7-1D8658F1165E}"/>
              </a:ext>
            </a:extLst>
          </p:cNvPr>
          <p:cNvSpPr>
            <a:spLocks noGrp="1"/>
          </p:cNvSpPr>
          <p:nvPr>
            <p:ph type="dt" sz="half" idx="10"/>
          </p:nvPr>
        </p:nvSpPr>
        <p:spPr/>
        <p:txBody>
          <a:bodyPr/>
          <a:lstStyle/>
          <a:p>
            <a:fld id="{A11E224C-6F8D-E74B-9D8E-3A412F2C4C87}" type="datetimeFigureOut">
              <a:rPr lang="en-US" smtClean="0"/>
              <a:t>8/7/24</a:t>
            </a:fld>
            <a:endParaRPr lang="en-US"/>
          </a:p>
        </p:txBody>
      </p:sp>
      <p:sp>
        <p:nvSpPr>
          <p:cNvPr id="6" name="Footer Placeholder 5">
            <a:extLst>
              <a:ext uri="{FF2B5EF4-FFF2-40B4-BE49-F238E27FC236}">
                <a16:creationId xmlns:a16="http://schemas.microsoft.com/office/drawing/2014/main" id="{912CE65E-09A7-0525-17DE-63B004AB5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4E13C-4F17-0D25-36C4-E616E9E34EFE}"/>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325587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74F1-C146-F1A2-177B-6C529182000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4904A8-F5B5-4B75-F18A-CBC399182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EB6B9A-6BC1-DA29-0EC4-2E7A64DA797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2E1DB88-2723-CA8B-AA40-2FF982B5C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E694D41-C407-7BC3-660E-83504B762C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90E052B-A4C0-5A1B-21DA-71FE558A470C}"/>
              </a:ext>
            </a:extLst>
          </p:cNvPr>
          <p:cNvSpPr>
            <a:spLocks noGrp="1"/>
          </p:cNvSpPr>
          <p:nvPr>
            <p:ph type="dt" sz="half" idx="10"/>
          </p:nvPr>
        </p:nvSpPr>
        <p:spPr/>
        <p:txBody>
          <a:bodyPr/>
          <a:lstStyle/>
          <a:p>
            <a:fld id="{A11E224C-6F8D-E74B-9D8E-3A412F2C4C87}" type="datetimeFigureOut">
              <a:rPr lang="en-US" smtClean="0"/>
              <a:t>8/7/24</a:t>
            </a:fld>
            <a:endParaRPr lang="en-US"/>
          </a:p>
        </p:txBody>
      </p:sp>
      <p:sp>
        <p:nvSpPr>
          <p:cNvPr id="8" name="Footer Placeholder 7">
            <a:extLst>
              <a:ext uri="{FF2B5EF4-FFF2-40B4-BE49-F238E27FC236}">
                <a16:creationId xmlns:a16="http://schemas.microsoft.com/office/drawing/2014/main" id="{33F8B719-E756-6312-4AF6-A773FC676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E2F9F-652B-07D9-75A3-EC0C440903B4}"/>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1978906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C985-E49F-9C2D-E5A0-F3AB1CCB91E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6650379-A92B-6B1A-8B54-4E872E56452F}"/>
              </a:ext>
            </a:extLst>
          </p:cNvPr>
          <p:cNvSpPr>
            <a:spLocks noGrp="1"/>
          </p:cNvSpPr>
          <p:nvPr>
            <p:ph type="dt" sz="half" idx="10"/>
          </p:nvPr>
        </p:nvSpPr>
        <p:spPr/>
        <p:txBody>
          <a:bodyPr/>
          <a:lstStyle/>
          <a:p>
            <a:fld id="{A11E224C-6F8D-E74B-9D8E-3A412F2C4C87}" type="datetimeFigureOut">
              <a:rPr lang="en-US" smtClean="0"/>
              <a:t>8/7/24</a:t>
            </a:fld>
            <a:endParaRPr lang="en-US"/>
          </a:p>
        </p:txBody>
      </p:sp>
      <p:sp>
        <p:nvSpPr>
          <p:cNvPr id="4" name="Footer Placeholder 3">
            <a:extLst>
              <a:ext uri="{FF2B5EF4-FFF2-40B4-BE49-F238E27FC236}">
                <a16:creationId xmlns:a16="http://schemas.microsoft.com/office/drawing/2014/main" id="{80319D2F-2E75-CB54-EAA9-23A7524BAD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829A78-C2BF-D2DF-3E90-F69D9AF4163F}"/>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238017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7C665E-9FA5-0AA2-4E59-FBE7C885E6EE}"/>
              </a:ext>
            </a:extLst>
          </p:cNvPr>
          <p:cNvSpPr>
            <a:spLocks noGrp="1"/>
          </p:cNvSpPr>
          <p:nvPr>
            <p:ph type="dt" sz="half" idx="10"/>
          </p:nvPr>
        </p:nvSpPr>
        <p:spPr/>
        <p:txBody>
          <a:bodyPr/>
          <a:lstStyle/>
          <a:p>
            <a:fld id="{A11E224C-6F8D-E74B-9D8E-3A412F2C4C87}" type="datetimeFigureOut">
              <a:rPr lang="en-US" smtClean="0"/>
              <a:t>8/7/24</a:t>
            </a:fld>
            <a:endParaRPr lang="en-US"/>
          </a:p>
        </p:txBody>
      </p:sp>
      <p:sp>
        <p:nvSpPr>
          <p:cNvPr id="3" name="Footer Placeholder 2">
            <a:extLst>
              <a:ext uri="{FF2B5EF4-FFF2-40B4-BE49-F238E27FC236}">
                <a16:creationId xmlns:a16="http://schemas.microsoft.com/office/drawing/2014/main" id="{83459356-F1CD-BBF7-6678-D89D17D3B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D26BB8-90D0-10BC-FFBB-E6B4B76B21D5}"/>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413363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C435-79BA-C647-257F-8FCEA1E089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367011C-A940-1EAA-4FAC-21A0E7F90D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43682A0-B190-AE83-9E43-2D78B8E5E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BB9AB4-7DCA-5D2E-B000-4B4443CBA51F}"/>
              </a:ext>
            </a:extLst>
          </p:cNvPr>
          <p:cNvSpPr>
            <a:spLocks noGrp="1"/>
          </p:cNvSpPr>
          <p:nvPr>
            <p:ph type="dt" sz="half" idx="10"/>
          </p:nvPr>
        </p:nvSpPr>
        <p:spPr/>
        <p:txBody>
          <a:bodyPr/>
          <a:lstStyle/>
          <a:p>
            <a:fld id="{A11E224C-6F8D-E74B-9D8E-3A412F2C4C87}" type="datetimeFigureOut">
              <a:rPr lang="en-US" smtClean="0"/>
              <a:t>8/7/24</a:t>
            </a:fld>
            <a:endParaRPr lang="en-US"/>
          </a:p>
        </p:txBody>
      </p:sp>
      <p:sp>
        <p:nvSpPr>
          <p:cNvPr id="6" name="Footer Placeholder 5">
            <a:extLst>
              <a:ext uri="{FF2B5EF4-FFF2-40B4-BE49-F238E27FC236}">
                <a16:creationId xmlns:a16="http://schemas.microsoft.com/office/drawing/2014/main" id="{8624B36D-2659-B8A2-786B-F54DF958D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384B4-B6FB-6E0D-64A1-FAB93F0C8EB6}"/>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34203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2838-8088-BEF4-C6B7-ED8D102D17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A62C1EF-CB92-C69E-8ADF-BA9A8409C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48361B-05FC-0C17-5233-8EE455CD3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EC055-EDDA-3F76-726E-1C625C77A187}"/>
              </a:ext>
            </a:extLst>
          </p:cNvPr>
          <p:cNvSpPr>
            <a:spLocks noGrp="1"/>
          </p:cNvSpPr>
          <p:nvPr>
            <p:ph type="dt" sz="half" idx="10"/>
          </p:nvPr>
        </p:nvSpPr>
        <p:spPr/>
        <p:txBody>
          <a:bodyPr/>
          <a:lstStyle/>
          <a:p>
            <a:fld id="{A11E224C-6F8D-E74B-9D8E-3A412F2C4C87}" type="datetimeFigureOut">
              <a:rPr lang="en-US" smtClean="0"/>
              <a:t>8/7/24</a:t>
            </a:fld>
            <a:endParaRPr lang="en-US"/>
          </a:p>
        </p:txBody>
      </p:sp>
      <p:sp>
        <p:nvSpPr>
          <p:cNvPr id="6" name="Footer Placeholder 5">
            <a:extLst>
              <a:ext uri="{FF2B5EF4-FFF2-40B4-BE49-F238E27FC236}">
                <a16:creationId xmlns:a16="http://schemas.microsoft.com/office/drawing/2014/main" id="{ADEF0EED-DE5E-3D15-71C3-88ED273C3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829F1-2D39-D163-E1C1-96C88818BA67}"/>
              </a:ext>
            </a:extLst>
          </p:cNvPr>
          <p:cNvSpPr>
            <a:spLocks noGrp="1"/>
          </p:cNvSpPr>
          <p:nvPr>
            <p:ph type="sldNum" sz="quarter" idx="12"/>
          </p:nvPr>
        </p:nvSpPr>
        <p:spPr/>
        <p:txBody>
          <a:bodyPr/>
          <a:lstStyle/>
          <a:p>
            <a:fld id="{E52A536D-3A65-E04B-98D6-7EDB389BBE23}" type="slidenum">
              <a:rPr lang="en-US" smtClean="0"/>
              <a:t>‹#›</a:t>
            </a:fld>
            <a:endParaRPr lang="en-US"/>
          </a:p>
        </p:txBody>
      </p:sp>
    </p:spTree>
    <p:extLst>
      <p:ext uri="{BB962C8B-B14F-4D97-AF65-F5344CB8AC3E}">
        <p14:creationId xmlns:p14="http://schemas.microsoft.com/office/powerpoint/2010/main" val="239087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3C1E4-E687-A00D-0A75-808409505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975F8C3-F7B6-4A03-7AFD-B0E7C10CC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CAAA69-9FAE-CB8B-2B23-E392A6193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E224C-6F8D-E74B-9D8E-3A412F2C4C87}" type="datetimeFigureOut">
              <a:rPr lang="en-US" smtClean="0"/>
              <a:t>8/7/24</a:t>
            </a:fld>
            <a:endParaRPr lang="en-US"/>
          </a:p>
        </p:txBody>
      </p:sp>
      <p:sp>
        <p:nvSpPr>
          <p:cNvPr id="5" name="Footer Placeholder 4">
            <a:extLst>
              <a:ext uri="{FF2B5EF4-FFF2-40B4-BE49-F238E27FC236}">
                <a16:creationId xmlns:a16="http://schemas.microsoft.com/office/drawing/2014/main" id="{BD8795FF-F922-8CD5-BFBB-6E93704F8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C31313-7A38-FCB0-69F8-A9E4B6FCA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A536D-3A65-E04B-98D6-7EDB389BBE23}" type="slidenum">
              <a:rPr lang="en-US" smtClean="0"/>
              <a:t>‹#›</a:t>
            </a:fld>
            <a:endParaRPr lang="en-US"/>
          </a:p>
        </p:txBody>
      </p:sp>
    </p:spTree>
    <p:extLst>
      <p:ext uri="{BB962C8B-B14F-4D97-AF65-F5344CB8AC3E}">
        <p14:creationId xmlns:p14="http://schemas.microsoft.com/office/powerpoint/2010/main" val="71707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1007/s12243-022-00938-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109/JIOT.2020.303085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x.doi.org/10.1109/MNET.2024.335380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109/MWC.011.220031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E5706C-1123-CC01-DD62-7F3C4FD1EF1C}"/>
              </a:ext>
            </a:extLst>
          </p:cNvPr>
          <p:cNvSpPr>
            <a:spLocks noGrp="1"/>
          </p:cNvSpPr>
          <p:nvPr>
            <p:ph type="title"/>
          </p:nvPr>
        </p:nvSpPr>
        <p:spPr>
          <a:xfrm>
            <a:off x="5297762" y="329184"/>
            <a:ext cx="6251110" cy="1783080"/>
          </a:xfrm>
        </p:spPr>
        <p:txBody>
          <a:bodyPr anchor="b">
            <a:normAutofit/>
          </a:bodyPr>
          <a:lstStyle/>
          <a:p>
            <a:r>
              <a:rPr lang="en-US" altLang="zh-TW" sz="5400" dirty="0"/>
              <a:t>Week3</a:t>
            </a:r>
            <a:endParaRPr lang="en-US" sz="5400" dirty="0"/>
          </a:p>
        </p:txBody>
      </p:sp>
      <p:pic>
        <p:nvPicPr>
          <p:cNvPr id="5" name="Picture 4" descr="Sphere of mesh and nodes">
            <a:extLst>
              <a:ext uri="{FF2B5EF4-FFF2-40B4-BE49-F238E27FC236}">
                <a16:creationId xmlns:a16="http://schemas.microsoft.com/office/drawing/2014/main" id="{9ABD958F-66FE-85DE-04AB-74D03DEDF4E4}"/>
              </a:ext>
            </a:extLst>
          </p:cNvPr>
          <p:cNvPicPr>
            <a:picLocks noChangeAspect="1"/>
          </p:cNvPicPr>
          <p:nvPr/>
        </p:nvPicPr>
        <p:blipFill>
          <a:blip r:embed="rId3"/>
          <a:srcRect l="40028" r="9039"/>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9A2105-B06A-684C-5F47-8D9BC54ED980}"/>
              </a:ext>
            </a:extLst>
          </p:cNvPr>
          <p:cNvSpPr>
            <a:spLocks noGrp="1"/>
          </p:cNvSpPr>
          <p:nvPr>
            <p:ph idx="1"/>
          </p:nvPr>
        </p:nvSpPr>
        <p:spPr>
          <a:xfrm>
            <a:off x="5297762" y="2706624"/>
            <a:ext cx="6251110" cy="3483864"/>
          </a:xfrm>
        </p:spPr>
        <p:txBody>
          <a:bodyPr>
            <a:normAutofit/>
          </a:bodyPr>
          <a:lstStyle/>
          <a:p>
            <a:r>
              <a:rPr lang="en-AU" sz="2200" b="0" i="0" u="none" strike="noStrike" dirty="0">
                <a:effectLst/>
                <a:latin typeface="-apple-system"/>
              </a:rPr>
              <a:t>Integration of LEO Satellite Networks with 5G and 6G Terrestrial Networks.</a:t>
            </a:r>
            <a:endParaRPr lang="en-US" altLang="zh-TW" sz="2200" dirty="0"/>
          </a:p>
          <a:p>
            <a:r>
              <a:rPr lang="en-US" altLang="zh-TW" sz="2200" dirty="0"/>
              <a:t>YI-CHEN</a:t>
            </a:r>
            <a:r>
              <a:rPr lang="zh-TW" altLang="en-US" sz="2200" dirty="0"/>
              <a:t> </a:t>
            </a:r>
            <a:r>
              <a:rPr lang="en-US" altLang="zh-TW" sz="2200" dirty="0"/>
              <a:t>CHEN</a:t>
            </a:r>
          </a:p>
          <a:p>
            <a:r>
              <a:rPr lang="en-US" altLang="zh-TW" sz="2200" dirty="0"/>
              <a:t>Cybersecurity</a:t>
            </a:r>
            <a:r>
              <a:rPr lang="zh-TW" altLang="en-US" sz="2200" dirty="0"/>
              <a:t> </a:t>
            </a:r>
            <a:endParaRPr lang="en-AU" altLang="zh-TW" sz="2200" dirty="0"/>
          </a:p>
          <a:p>
            <a:r>
              <a:rPr lang="en-AU" sz="2200" b="0" i="0" u="none" strike="noStrike" dirty="0">
                <a:effectLst/>
                <a:latin typeface="-apple-system"/>
              </a:rPr>
              <a:t>Supervisor</a:t>
            </a:r>
            <a:r>
              <a:rPr lang="zh-TW" altLang="en-US" sz="2200" b="0" i="0" u="none" strike="noStrike" dirty="0">
                <a:effectLst/>
                <a:latin typeface="-apple-system"/>
              </a:rPr>
              <a:t> </a:t>
            </a:r>
            <a:r>
              <a:rPr lang="en-US" altLang="zh-TW" sz="2200" b="0" i="0" u="none" strike="noStrike" dirty="0">
                <a:effectLst/>
                <a:latin typeface="-apple-system"/>
              </a:rPr>
              <a:t>Muhammad</a:t>
            </a:r>
            <a:r>
              <a:rPr lang="en-AU" sz="2200" b="0" i="0" u="none" strike="noStrike" dirty="0">
                <a:effectLst/>
                <a:latin typeface="-apple-system"/>
              </a:rPr>
              <a:t> Furqan</a:t>
            </a:r>
            <a:endParaRPr lang="en-US" altLang="zh-TW" sz="2200" dirty="0"/>
          </a:p>
          <a:p>
            <a:r>
              <a:rPr lang="en-US" altLang="zh-TW" sz="2200" dirty="0"/>
              <a:t>Cluster</a:t>
            </a:r>
            <a:r>
              <a:rPr lang="zh-TW" altLang="en-US" sz="2200" dirty="0"/>
              <a:t> </a:t>
            </a:r>
            <a:r>
              <a:rPr lang="en-US" altLang="zh-TW" sz="2200" dirty="0"/>
              <a:t>6</a:t>
            </a:r>
          </a:p>
          <a:p>
            <a:endParaRPr lang="en-US" sz="2200" dirty="0"/>
          </a:p>
        </p:txBody>
      </p:sp>
    </p:spTree>
    <p:extLst>
      <p:ext uri="{BB962C8B-B14F-4D97-AF65-F5344CB8AC3E}">
        <p14:creationId xmlns:p14="http://schemas.microsoft.com/office/powerpoint/2010/main" val="2601001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769AE-0470-CEB5-77F2-0A8DEEFDDF01}"/>
              </a:ext>
            </a:extLst>
          </p:cNvPr>
          <p:cNvSpPr>
            <a:spLocks noGrp="1"/>
          </p:cNvSpPr>
          <p:nvPr>
            <p:ph type="title"/>
          </p:nvPr>
        </p:nvSpPr>
        <p:spPr>
          <a:xfrm>
            <a:off x="190707" y="148315"/>
            <a:ext cx="11807537" cy="1412197"/>
          </a:xfrm>
        </p:spPr>
        <p:txBody>
          <a:bodyPr>
            <a:noAutofit/>
          </a:bodyPr>
          <a:lstStyle/>
          <a:p>
            <a:r>
              <a:rPr lang="en-AU" sz="3600" b="1" i="0" u="none" strike="noStrike" dirty="0">
                <a:effectLst/>
                <a:latin typeface="Times New Roman" panose="02020603050405020304" pitchFamily="18" charset="0"/>
                <a:cs typeface="Times New Roman" panose="02020603050405020304" pitchFamily="18" charset="0"/>
              </a:rPr>
              <a:t>3. LEO/VLEO Satellite Communications in 6G and Beyond Networks: Technologies, Applications, and Challenges</a:t>
            </a:r>
            <a:endParaRPr lang="en-US" sz="3600" b="1" dirty="0">
              <a:latin typeface="Times New Roman" panose="02020603050405020304" pitchFamily="18" charset="0"/>
              <a:cs typeface="Times New Roman" panose="02020603050405020304" pitchFamily="18" charset="0"/>
            </a:endParaRP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851669-818E-7E8C-D0D4-D71D2A8FF3C0}"/>
              </a:ext>
            </a:extLst>
          </p:cNvPr>
          <p:cNvSpPr>
            <a:spLocks noGrp="1"/>
          </p:cNvSpPr>
          <p:nvPr>
            <p:ph idx="1"/>
          </p:nvPr>
        </p:nvSpPr>
        <p:spPr>
          <a:xfrm>
            <a:off x="838200" y="1929383"/>
            <a:ext cx="10515600" cy="4808914"/>
          </a:xfrm>
        </p:spPr>
        <p:txBody>
          <a:bodyPr>
            <a:normAutofit/>
          </a:bodyPr>
          <a:lstStyle/>
          <a:p>
            <a:pPr marL="0" indent="0">
              <a:buNone/>
            </a:pPr>
            <a:r>
              <a:rPr lang="en-AU" sz="1400" b="1" i="0" u="none" strike="noStrike" dirty="0">
                <a:effectLst/>
                <a:latin typeface="Times New Roman" panose="02020603050405020304" pitchFamily="18" charset="0"/>
                <a:cs typeface="Times New Roman" panose="02020603050405020304" pitchFamily="18" charset="0"/>
              </a:rPr>
              <a:t>Solutions/Tools</a:t>
            </a:r>
            <a:endParaRPr lang="en-AU" sz="1400" b="0" i="0" u="none" strike="noStrike"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Software-defined networks (SDN) and network function virtualization (NFV) for efficient resource management.</a:t>
            </a: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Cell-free massive MIMO systems for improved connectivity and performance.</a:t>
            </a: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Advanced remote sensing technologies for real-time earth observations.</a:t>
            </a:r>
          </a:p>
          <a:p>
            <a:pPr marL="0" indent="0">
              <a:buNone/>
            </a:pPr>
            <a:r>
              <a:rPr lang="en-AU" sz="1400" b="1" i="0" u="none" strike="noStrike" dirty="0">
                <a:effectLst/>
                <a:latin typeface="Times New Roman" panose="02020603050405020304" pitchFamily="18" charset="0"/>
                <a:cs typeface="Times New Roman" panose="02020603050405020304" pitchFamily="18" charset="0"/>
              </a:rPr>
              <a:t>Main Findings and Conclusions</a:t>
            </a:r>
            <a:endParaRPr lang="en-AU" sz="1400" b="0" i="0" u="none" strike="noStrike"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LEO satellites can significantly enhance reliability and data rates in 6G networks.</a:t>
            </a: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Efficient resource management through SDN and NFV is critical for high-density satellite constellations.</a:t>
            </a: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Advanced technologies can support diverse applications and improve network performance.</a:t>
            </a:r>
          </a:p>
          <a:p>
            <a:pPr marL="0" indent="0">
              <a:buNone/>
            </a:pPr>
            <a:r>
              <a:rPr lang="en-AU" sz="1400" b="1" i="0" u="none" strike="noStrike" dirty="0">
                <a:effectLst/>
                <a:latin typeface="Times New Roman" panose="02020603050405020304" pitchFamily="18" charset="0"/>
                <a:cs typeface="Times New Roman" panose="02020603050405020304" pitchFamily="18" charset="0"/>
              </a:rPr>
              <a:t>Strengths</a:t>
            </a:r>
            <a:endParaRPr lang="en-AU" sz="1400" b="0" i="0" u="none" strike="noStrike"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Comprehensive coverage of technical requirements and applications in LEO satellite communications.</a:t>
            </a: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Detailed discussion on the role of advanced technologies like SDN, NFV, and massive MIMO.</a:t>
            </a:r>
          </a:p>
          <a:p>
            <a:pPr marL="0" indent="0">
              <a:buNone/>
            </a:pPr>
            <a:r>
              <a:rPr lang="en-AU" sz="1400" b="1" i="0" u="none" strike="noStrike" dirty="0">
                <a:effectLst/>
                <a:latin typeface="Times New Roman" panose="02020603050405020304" pitchFamily="18" charset="0"/>
                <a:cs typeface="Times New Roman" panose="02020603050405020304" pitchFamily="18" charset="0"/>
              </a:rPr>
              <a:t>Weaknesses</a:t>
            </a:r>
            <a:endParaRPr lang="en-AU" sz="1400" b="0" i="0" u="none" strike="noStrike"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General overview without specific focus on empirical validation.</a:t>
            </a: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Some proposed solutions may require further research to validate practical feasibility.</a:t>
            </a:r>
          </a:p>
        </p:txBody>
      </p:sp>
    </p:spTree>
    <p:extLst>
      <p:ext uri="{BB962C8B-B14F-4D97-AF65-F5344CB8AC3E}">
        <p14:creationId xmlns:p14="http://schemas.microsoft.com/office/powerpoint/2010/main" val="2984258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6E41E-21F6-CF1F-D424-CCB08EB8976A}"/>
              </a:ext>
            </a:extLst>
          </p:cNvPr>
          <p:cNvSpPr>
            <a:spLocks noGrp="1"/>
          </p:cNvSpPr>
          <p:nvPr>
            <p:ph type="title"/>
          </p:nvPr>
        </p:nvSpPr>
        <p:spPr>
          <a:xfrm>
            <a:off x="572493" y="238539"/>
            <a:ext cx="11018520" cy="1434415"/>
          </a:xfrm>
        </p:spPr>
        <p:txBody>
          <a:bodyPr anchor="b">
            <a:normAutofit/>
          </a:bodyPr>
          <a:lstStyle/>
          <a:p>
            <a:r>
              <a:rPr lang="en-AU" sz="5400" b="1" i="0" u="none" strike="noStrike" dirty="0">
                <a:effectLst/>
                <a:latin typeface="Times New Roman" panose="02020603050405020304" pitchFamily="18" charset="0"/>
                <a:cs typeface="Times New Roman" panose="02020603050405020304" pitchFamily="18" charset="0"/>
              </a:rPr>
              <a:t>Gaps</a:t>
            </a:r>
            <a:endParaRPr lang="en-US" sz="5400" dirty="0"/>
          </a:p>
        </p:txBody>
      </p:sp>
      <p:sp>
        <p:nvSpPr>
          <p:cNvPr id="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18F347-3732-9F7D-6D6A-9CD2ED5EC774}"/>
              </a:ext>
            </a:extLst>
          </p:cNvPr>
          <p:cNvSpPr>
            <a:spLocks noGrp="1"/>
          </p:cNvSpPr>
          <p:nvPr>
            <p:ph idx="1"/>
          </p:nvPr>
        </p:nvSpPr>
        <p:spPr>
          <a:xfrm>
            <a:off x="572493" y="2071316"/>
            <a:ext cx="6713552" cy="4119172"/>
          </a:xfrm>
        </p:spPr>
        <p:txBody>
          <a:bodyPr anchor="t">
            <a:normAutofit/>
          </a:bodyPr>
          <a:lstStyle/>
          <a:p>
            <a:pPr marL="0" indent="0">
              <a:buNone/>
            </a:pPr>
            <a:endParaRPr lang="en-AU" sz="1500" b="1" i="0" u="none" strike="noStrike" dirty="0">
              <a:effectLst/>
              <a:latin typeface="Times New Roman" panose="02020603050405020304" pitchFamily="18" charset="0"/>
              <a:cs typeface="Times New Roman" panose="02020603050405020304" pitchFamily="18" charset="0"/>
            </a:endParaRPr>
          </a:p>
          <a:p>
            <a:pPr>
              <a:buFont typeface="+mj-lt"/>
              <a:buAutoNum type="arabicPeriod"/>
            </a:pPr>
            <a:r>
              <a:rPr lang="en-AU" sz="1500" b="1" i="0" u="none" strike="noStrike" dirty="0">
                <a:effectLst/>
                <a:latin typeface="Times New Roman" panose="02020603050405020304" pitchFamily="18" charset="0"/>
                <a:cs typeface="Times New Roman" panose="02020603050405020304" pitchFamily="18" charset="0"/>
              </a:rPr>
              <a:t>Integration Challenges</a:t>
            </a:r>
            <a:endParaRPr lang="en-AU" sz="1500" b="0" i="0" u="none" strike="noStrike" dirty="0">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AU" sz="1500" b="0" i="0" u="none" strike="noStrike" dirty="0">
                <a:effectLst/>
                <a:latin typeface="Times New Roman" panose="02020603050405020304" pitchFamily="18" charset="0"/>
                <a:cs typeface="Times New Roman" panose="02020603050405020304" pitchFamily="18" charset="0"/>
              </a:rPr>
              <a:t>Detailed understanding and solutions for the technical challenges of integrating LEO satellites with 5G and 6G networks, such as managing the physical resources, handling high-speed mobility, and ensuring reliable communication.</a:t>
            </a:r>
          </a:p>
          <a:p>
            <a:pPr>
              <a:buFont typeface="+mj-lt"/>
              <a:buAutoNum type="arabicPeriod"/>
            </a:pPr>
            <a:r>
              <a:rPr lang="en-AU" sz="1500" b="1" i="0" u="none" strike="noStrike" dirty="0">
                <a:effectLst/>
                <a:latin typeface="Times New Roman" panose="02020603050405020304" pitchFamily="18" charset="0"/>
                <a:cs typeface="Times New Roman" panose="02020603050405020304" pitchFamily="18" charset="0"/>
              </a:rPr>
              <a:t>Performance Metrics</a:t>
            </a:r>
            <a:endParaRPr lang="en-AU" sz="1500" b="0" i="0" u="none" strike="noStrike" dirty="0">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AU" sz="1500" b="0" i="0" u="none" strike="noStrike" dirty="0">
                <a:effectLst/>
                <a:latin typeface="Times New Roman" panose="02020603050405020304" pitchFamily="18" charset="0"/>
                <a:cs typeface="Times New Roman" panose="02020603050405020304" pitchFamily="18" charset="0"/>
              </a:rPr>
              <a:t>Quantitative analysis of the performance impacts (throughput, latency, reliability) of integrating satellite and terrestrial networks.</a:t>
            </a:r>
          </a:p>
          <a:p>
            <a:pPr marL="742950" lvl="1" indent="-285750">
              <a:buFont typeface="+mj-lt"/>
              <a:buAutoNum type="arabicPeriod"/>
            </a:pPr>
            <a:r>
              <a:rPr lang="en-AU" sz="1500" b="0" i="0" u="none" strike="noStrike" dirty="0">
                <a:effectLst/>
                <a:latin typeface="Times New Roman" panose="02020603050405020304" pitchFamily="18" charset="0"/>
                <a:cs typeface="Times New Roman" panose="02020603050405020304" pitchFamily="18" charset="0"/>
              </a:rPr>
              <a:t>Lack of empirical data and simulations to validate theoretical models and proposed solutions.</a:t>
            </a:r>
          </a:p>
          <a:p>
            <a:pPr>
              <a:buFont typeface="+mj-lt"/>
              <a:buAutoNum type="arabicPeriod"/>
            </a:pPr>
            <a:r>
              <a:rPr lang="en-AU" sz="1500" b="1" i="0" u="none" strike="noStrike" dirty="0">
                <a:effectLst/>
                <a:latin typeface="Times New Roman" panose="02020603050405020304" pitchFamily="18" charset="0"/>
                <a:cs typeface="Times New Roman" panose="02020603050405020304" pitchFamily="18" charset="0"/>
              </a:rPr>
              <a:t>Cost-Effective Deployment</a:t>
            </a:r>
            <a:endParaRPr lang="en-AU" sz="1500" b="0" i="0" u="none" strike="noStrike" dirty="0">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AU" sz="1500" b="0" i="0" u="none" strike="noStrike" dirty="0">
                <a:effectLst/>
                <a:latin typeface="Times New Roman" panose="02020603050405020304" pitchFamily="18" charset="0"/>
                <a:cs typeface="Times New Roman" panose="02020603050405020304" pitchFamily="18" charset="0"/>
              </a:rPr>
              <a:t>Strategies for cost-effective deployment of integrated satellite-terrestrial networks, especially in low-income countries.</a:t>
            </a:r>
          </a:p>
          <a:p>
            <a:pPr marL="742950" lvl="1" indent="-285750">
              <a:buFont typeface="+mj-lt"/>
              <a:buAutoNum type="arabicPeriod"/>
            </a:pPr>
            <a:r>
              <a:rPr lang="en-AU" sz="1500" b="0" i="0" u="none" strike="noStrike" dirty="0">
                <a:effectLst/>
                <a:latin typeface="Times New Roman" panose="02020603050405020304" pitchFamily="18" charset="0"/>
                <a:cs typeface="Times New Roman" panose="02020603050405020304" pitchFamily="18" charset="0"/>
              </a:rPr>
              <a:t>Consideration of affordability and regulatory barriers in the deployment of such networks.</a:t>
            </a:r>
          </a:p>
        </p:txBody>
      </p:sp>
      <p:pic>
        <p:nvPicPr>
          <p:cNvPr id="5" name="Picture 4" descr="A close-up of a network&#10;&#10;Description automatically generated">
            <a:extLst>
              <a:ext uri="{FF2B5EF4-FFF2-40B4-BE49-F238E27FC236}">
                <a16:creationId xmlns:a16="http://schemas.microsoft.com/office/drawing/2014/main" id="{976F600B-472E-00BC-8D18-8FFA7D9D21FD}"/>
              </a:ext>
            </a:extLst>
          </p:cNvPr>
          <p:cNvPicPr>
            <a:picLocks noChangeAspect="1"/>
          </p:cNvPicPr>
          <p:nvPr/>
        </p:nvPicPr>
        <p:blipFill>
          <a:blip r:embed="rId3"/>
          <a:srcRect l="35666" r="4447" b="1"/>
          <a:stretch/>
        </p:blipFill>
        <p:spPr>
          <a:xfrm>
            <a:off x="7675658" y="2093976"/>
            <a:ext cx="3941064" cy="4096512"/>
          </a:xfrm>
          <a:prstGeom prst="rect">
            <a:avLst/>
          </a:prstGeom>
        </p:spPr>
      </p:pic>
    </p:spTree>
    <p:extLst>
      <p:ext uri="{BB962C8B-B14F-4D97-AF65-F5344CB8AC3E}">
        <p14:creationId xmlns:p14="http://schemas.microsoft.com/office/powerpoint/2010/main" val="177770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50A3E-5164-3A4F-B0EA-A66E2B923A03}"/>
              </a:ext>
            </a:extLst>
          </p:cNvPr>
          <p:cNvSpPr>
            <a:spLocks noGrp="1"/>
          </p:cNvSpPr>
          <p:nvPr>
            <p:ph type="title"/>
          </p:nvPr>
        </p:nvSpPr>
        <p:spPr>
          <a:xfrm>
            <a:off x="761800" y="762001"/>
            <a:ext cx="5334197" cy="1708242"/>
          </a:xfrm>
        </p:spPr>
        <p:txBody>
          <a:bodyPr anchor="ctr">
            <a:normAutofit/>
          </a:bodyPr>
          <a:lstStyle/>
          <a:p>
            <a:r>
              <a:rPr lang="en-US" altLang="zh-TW" sz="4000" dirty="0">
                <a:latin typeface="Arial" panose="020B0604020202020204" pitchFamily="34" charset="0"/>
              </a:rPr>
              <a:t>R</a:t>
            </a:r>
            <a:r>
              <a:rPr lang="en-AU" sz="4000" b="0" i="0" u="none" strike="noStrike" dirty="0">
                <a:effectLst/>
                <a:latin typeface="Arial" panose="020B0604020202020204" pitchFamily="34" charset="0"/>
              </a:rPr>
              <a:t>esearch</a:t>
            </a:r>
            <a:r>
              <a:rPr lang="zh-TW" altLang="en-US" sz="4000" dirty="0">
                <a:latin typeface="Arial" panose="020B0604020202020204" pitchFamily="34" charset="0"/>
              </a:rPr>
              <a:t> </a:t>
            </a:r>
            <a:r>
              <a:rPr lang="en-AU" altLang="zh-TW" sz="4000" dirty="0">
                <a:latin typeface="Arial" panose="020B0604020202020204" pitchFamily="34" charset="0"/>
              </a:rPr>
              <a:t>P</a:t>
            </a:r>
            <a:r>
              <a:rPr lang="en-AU" sz="4000" b="0" i="0" u="none" strike="noStrike" dirty="0">
                <a:effectLst/>
                <a:latin typeface="Arial" panose="020B0604020202020204" pitchFamily="34" charset="0"/>
              </a:rPr>
              <a:t>roblem </a:t>
            </a:r>
            <a:r>
              <a:rPr lang="en-US" altLang="zh-TW" sz="4000" b="0" i="0" u="none" strike="noStrike" dirty="0">
                <a:effectLst/>
                <a:latin typeface="Arial" panose="020B0604020202020204" pitchFamily="34" charset="0"/>
              </a:rPr>
              <a:t>&amp;</a:t>
            </a:r>
            <a:r>
              <a:rPr lang="en-AU" sz="4000" b="0" i="0" u="none" strike="noStrike" dirty="0">
                <a:effectLst/>
                <a:latin typeface="Arial" panose="020B0604020202020204" pitchFamily="34" charset="0"/>
              </a:rPr>
              <a:t> Research </a:t>
            </a:r>
            <a:r>
              <a:rPr lang="en-AU" sz="4000" dirty="0">
                <a:latin typeface="Arial" panose="020B0604020202020204" pitchFamily="34" charset="0"/>
              </a:rPr>
              <a:t>Q</a:t>
            </a:r>
            <a:r>
              <a:rPr lang="en-AU" sz="4000" b="0" i="0" u="none" strike="noStrike" dirty="0">
                <a:effectLst/>
                <a:latin typeface="Arial" panose="020B0604020202020204" pitchFamily="34" charset="0"/>
              </a:rPr>
              <a:t>uestions</a:t>
            </a:r>
            <a:endParaRPr lang="en-US" sz="4000" dirty="0"/>
          </a:p>
        </p:txBody>
      </p:sp>
      <p:sp>
        <p:nvSpPr>
          <p:cNvPr id="3" name="Content Placeholder 2">
            <a:extLst>
              <a:ext uri="{FF2B5EF4-FFF2-40B4-BE49-F238E27FC236}">
                <a16:creationId xmlns:a16="http://schemas.microsoft.com/office/drawing/2014/main" id="{69C60AF1-1BBA-2927-69A8-6B952BA10907}"/>
              </a:ext>
            </a:extLst>
          </p:cNvPr>
          <p:cNvSpPr>
            <a:spLocks noGrp="1"/>
          </p:cNvSpPr>
          <p:nvPr>
            <p:ph idx="1"/>
          </p:nvPr>
        </p:nvSpPr>
        <p:spPr>
          <a:xfrm>
            <a:off x="761800" y="2470244"/>
            <a:ext cx="5334197" cy="3769835"/>
          </a:xfrm>
        </p:spPr>
        <p:txBody>
          <a:bodyPr anchor="ctr">
            <a:normAutofit/>
          </a:bodyPr>
          <a:lstStyle/>
          <a:p>
            <a:r>
              <a:rPr lang="en-US" altLang="zh-TW" sz="1700" dirty="0">
                <a:latin typeface="Times New Roman" panose="02020603050405020304" pitchFamily="18" charset="0"/>
                <a:cs typeface="Times New Roman" panose="02020603050405020304" pitchFamily="18" charset="0"/>
              </a:rPr>
              <a:t>Problem</a:t>
            </a:r>
          </a:p>
          <a:p>
            <a:pPr marL="342900" indent="-342900">
              <a:buFont typeface="+mj-lt"/>
              <a:buAutoNum type="arabicPeriod"/>
            </a:pPr>
            <a:r>
              <a:rPr lang="en-AU" sz="1700" dirty="0">
                <a:effectLst/>
                <a:latin typeface="Times New Roman" panose="02020603050405020304" pitchFamily="18" charset="0"/>
                <a:cs typeface="Times New Roman" panose="02020603050405020304" pitchFamily="18" charset="0"/>
              </a:rPr>
              <a:t>Integrating LEO satellite networks with 5G and 6G terrestrial networks presents technical challenges.</a:t>
            </a:r>
          </a:p>
          <a:p>
            <a:pPr marL="342900" indent="-342900">
              <a:buFont typeface="+mj-lt"/>
              <a:buAutoNum type="arabicPeriod"/>
            </a:pPr>
            <a:endParaRPr lang="en-AU" sz="1700" dirty="0">
              <a:effectLst/>
              <a:latin typeface="Times New Roman" panose="02020603050405020304" pitchFamily="18" charset="0"/>
              <a:cs typeface="Times New Roman" panose="02020603050405020304" pitchFamily="18" charset="0"/>
            </a:endParaRPr>
          </a:p>
          <a:p>
            <a:r>
              <a:rPr lang="en-US" altLang="zh-TW" sz="1700" dirty="0">
                <a:latin typeface="Times New Roman" panose="02020603050405020304" pitchFamily="18" charset="0"/>
                <a:cs typeface="Times New Roman" panose="02020603050405020304" pitchFamily="18" charset="0"/>
              </a:rPr>
              <a:t>Question</a:t>
            </a:r>
            <a:r>
              <a:rPr lang="zh-TW" altLang="en-US" sz="1700" dirty="0">
                <a:latin typeface="Times New Roman" panose="02020603050405020304" pitchFamily="18" charset="0"/>
                <a:cs typeface="Times New Roman" panose="02020603050405020304" pitchFamily="18" charset="0"/>
              </a:rPr>
              <a:t> </a:t>
            </a:r>
            <a:endParaRPr lang="en-US" altLang="zh-TW" sz="1700" dirty="0">
              <a:latin typeface="Times New Roman" panose="02020603050405020304" pitchFamily="18" charset="0"/>
              <a:cs typeface="Times New Roman" panose="02020603050405020304" pitchFamily="18" charset="0"/>
            </a:endParaRPr>
          </a:p>
          <a:p>
            <a:pPr>
              <a:buFont typeface="+mj-lt"/>
              <a:buAutoNum type="arabicPeriod"/>
            </a:pPr>
            <a:r>
              <a:rPr lang="en-AU" sz="1700" dirty="0">
                <a:effectLst/>
                <a:latin typeface="Times New Roman" panose="02020603050405020304" pitchFamily="18" charset="0"/>
                <a:cs typeface="Times New Roman" panose="02020603050405020304" pitchFamily="18" charset="0"/>
              </a:rPr>
              <a:t>What are the key challenges in integrating LEO satellite networks with 5G and 6G terrestrial networks? </a:t>
            </a:r>
          </a:p>
          <a:p>
            <a:pPr>
              <a:buFont typeface="+mj-lt"/>
              <a:buAutoNum type="arabicPeriod"/>
            </a:pPr>
            <a:r>
              <a:rPr lang="en-AU" sz="1700" dirty="0">
                <a:effectLst/>
                <a:latin typeface="Times New Roman" panose="02020603050405020304" pitchFamily="18" charset="0"/>
                <a:cs typeface="Times New Roman" panose="02020603050405020304" pitchFamily="18" charset="0"/>
              </a:rPr>
              <a:t>What are the performance impacts of integrating satellite and terrestrial networks on throughput, latency, and reliability?</a:t>
            </a:r>
          </a:p>
          <a:p>
            <a:endParaRPr lang="en-US" sz="1700" dirty="0"/>
          </a:p>
        </p:txBody>
      </p:sp>
      <p:pic>
        <p:nvPicPr>
          <p:cNvPr id="5" name="Picture 4" descr="Lines and dots connected representing a network">
            <a:extLst>
              <a:ext uri="{FF2B5EF4-FFF2-40B4-BE49-F238E27FC236}">
                <a16:creationId xmlns:a16="http://schemas.microsoft.com/office/drawing/2014/main" id="{6F74B7B3-6F86-F3B9-AE0E-7CAF14228431}"/>
              </a:ext>
            </a:extLst>
          </p:cNvPr>
          <p:cNvPicPr>
            <a:picLocks noChangeAspect="1"/>
          </p:cNvPicPr>
          <p:nvPr/>
        </p:nvPicPr>
        <p:blipFill>
          <a:blip r:embed="rId2"/>
          <a:srcRect l="29539" r="2677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7428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98DD-10DB-60F0-F709-FCFDB48A1789}"/>
              </a:ext>
            </a:extLst>
          </p:cNvPr>
          <p:cNvSpPr>
            <a:spLocks noGrp="1"/>
          </p:cNvSpPr>
          <p:nvPr>
            <p:ph type="title"/>
          </p:nvPr>
        </p:nvSpPr>
        <p:spPr>
          <a:xfrm>
            <a:off x="783624" y="1411462"/>
            <a:ext cx="10703011" cy="1482209"/>
          </a:xfrm>
        </p:spPr>
        <p:txBody>
          <a:bodyPr>
            <a:normAutofit/>
          </a:bodyPr>
          <a:lstStyle/>
          <a:p>
            <a:pPr>
              <a:spcBef>
                <a:spcPts val="1000"/>
              </a:spcBef>
              <a:defRPr/>
            </a:pPr>
            <a:r>
              <a:rPr kumimoji="0" lang="en-US" altLang="zh-TW" sz="2000" b="0" i="1" u="none" strike="noStrike" kern="1200" cap="none" spc="0" normalizeH="0" baseline="0" noProof="0" dirty="0">
                <a:ln>
                  <a:noFill/>
                </a:ln>
                <a:solidFill>
                  <a:srgbClr val="000000"/>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1.</a:t>
            </a:r>
            <a:r>
              <a:rPr kumimoji="0" lang="zh-TW" altLang="en-US" sz="2000" b="0" i="1" u="none" strike="noStrike" kern="1200" cap="none" spc="0" normalizeH="0" baseline="0" noProof="0" dirty="0">
                <a:ln>
                  <a:noFill/>
                </a:ln>
                <a:solidFill>
                  <a:srgbClr val="000000"/>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 </a:t>
            </a:r>
            <a:r>
              <a:rPr kumimoji="0" lang="en-AU" sz="2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Position, Navigation, and Timing (PNT) through Low Earth Orbit (LEO) satellites: a survey on current status, challenges, and opportunities</a:t>
            </a:r>
            <a:r>
              <a:rPr kumimoji="0" lang="en-AU"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(2022). IEEE Journals &amp; Magazine | IEEE Xplore. DOI: 10.1109/ACCESS.2022.3194050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FA1E46-A1D5-1412-27FF-EAB0FDE512ED}"/>
              </a:ext>
            </a:extLst>
          </p:cNvPr>
          <p:cNvSpPr>
            <a:spLocks noGrp="1"/>
          </p:cNvSpPr>
          <p:nvPr>
            <p:ph idx="1"/>
          </p:nvPr>
        </p:nvSpPr>
        <p:spPr>
          <a:xfrm>
            <a:off x="783624" y="2842054"/>
            <a:ext cx="10515600" cy="3756455"/>
          </a:xfrm>
        </p:spPr>
        <p:txBody>
          <a:bodyPr>
            <a:normAutofit/>
          </a:bodyPr>
          <a:lstStyle/>
          <a:p>
            <a:pPr lvl="1"/>
            <a:endParaRPr lang="en-US" altLang="zh-TW" sz="2000" b="0" i="0" u="none" strike="noStrike" dirty="0">
              <a:solidFill>
                <a:srgbClr val="000000"/>
              </a:solidFill>
              <a:effectLst/>
              <a:latin typeface="Times New Roman" panose="02020603050405020304" pitchFamily="18" charset="0"/>
              <a:cs typeface="Times New Roman" panose="02020603050405020304" pitchFamily="18" charset="0"/>
            </a:endParaRPr>
          </a:p>
          <a:p>
            <a:pPr lvl="1"/>
            <a:r>
              <a:rPr lang="en-US" altLang="zh-TW" sz="2000" b="0" i="0" u="none" strike="noStrike" dirty="0">
                <a:solidFill>
                  <a:srgbClr val="000000"/>
                </a:solidFill>
                <a:effectLst/>
                <a:latin typeface="Times New Roman" panose="02020603050405020304" pitchFamily="18" charset="0"/>
                <a:cs typeface="Times New Roman" panose="02020603050405020304" pitchFamily="18" charset="0"/>
              </a:rPr>
              <a:t>Latest</a:t>
            </a:r>
            <a:r>
              <a:rPr lang="zh-TW" alt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altLang="zh-TW" sz="2000" b="0" i="0" u="none" strike="noStrike" dirty="0">
                <a:solidFill>
                  <a:srgbClr val="000000"/>
                </a:solidFill>
                <a:effectLst/>
                <a:latin typeface="Times New Roman" panose="02020603050405020304" pitchFamily="18" charset="0"/>
                <a:cs typeface="Times New Roman" panose="02020603050405020304" pitchFamily="18" charset="0"/>
              </a:rPr>
              <a:t>information</a:t>
            </a:r>
            <a:r>
              <a:rPr lang="zh-TW" alt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altLang="zh-TW" sz="2000" b="0" i="0" u="none" strike="noStrike" dirty="0">
                <a:solidFill>
                  <a:srgbClr val="000000"/>
                </a:solidFill>
                <a:effectLst/>
                <a:latin typeface="Times New Roman" panose="02020603050405020304" pitchFamily="18" charset="0"/>
                <a:cs typeface="Times New Roman" panose="02020603050405020304" pitchFamily="18" charset="0"/>
              </a:rPr>
              <a:t>about</a:t>
            </a:r>
            <a:r>
              <a:rPr lang="zh-TW" alt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altLang="zh-TW" sz="2000" dirty="0">
                <a:solidFill>
                  <a:srgbClr val="000000"/>
                </a:solidFill>
                <a:latin typeface="Times New Roman" panose="02020603050405020304" pitchFamily="18" charset="0"/>
                <a:cs typeface="Times New Roman" panose="02020603050405020304" pitchFamily="18" charset="0"/>
              </a:rPr>
              <a:t>Low</a:t>
            </a:r>
            <a:r>
              <a:rPr lang="zh-TW" altLang="en-US" sz="2000" dirty="0">
                <a:solidFill>
                  <a:srgbClr val="000000"/>
                </a:solidFill>
                <a:latin typeface="Times New Roman" panose="02020603050405020304" pitchFamily="18" charset="0"/>
                <a:cs typeface="Times New Roman" panose="02020603050405020304" pitchFamily="18" charset="0"/>
              </a:rPr>
              <a:t> </a:t>
            </a:r>
            <a:r>
              <a:rPr lang="en-US" altLang="zh-TW" sz="2000" dirty="0">
                <a:solidFill>
                  <a:srgbClr val="000000"/>
                </a:solidFill>
                <a:latin typeface="Times New Roman" panose="02020603050405020304" pitchFamily="18" charset="0"/>
                <a:cs typeface="Times New Roman" panose="02020603050405020304" pitchFamily="18" charset="0"/>
              </a:rPr>
              <a:t>Earth</a:t>
            </a:r>
            <a:r>
              <a:rPr lang="zh-TW" altLang="en-US" sz="2000" dirty="0">
                <a:solidFill>
                  <a:srgbClr val="000000"/>
                </a:solidFill>
                <a:latin typeface="Times New Roman" panose="02020603050405020304" pitchFamily="18" charset="0"/>
                <a:cs typeface="Times New Roman" panose="02020603050405020304" pitchFamily="18" charset="0"/>
              </a:rPr>
              <a:t> </a:t>
            </a:r>
            <a:r>
              <a:rPr lang="en-US" altLang="zh-TW" sz="2000" dirty="0">
                <a:solidFill>
                  <a:srgbClr val="000000"/>
                </a:solidFill>
                <a:latin typeface="Times New Roman" panose="02020603050405020304" pitchFamily="18" charset="0"/>
                <a:cs typeface="Times New Roman" panose="02020603050405020304" pitchFamily="18" charset="0"/>
              </a:rPr>
              <a:t>Orbit</a:t>
            </a:r>
            <a:r>
              <a:rPr lang="zh-TW" altLang="en-US" sz="2000" dirty="0">
                <a:solidFill>
                  <a:srgbClr val="000000"/>
                </a:solidFill>
                <a:latin typeface="Times New Roman" panose="02020603050405020304" pitchFamily="18" charset="0"/>
                <a:cs typeface="Times New Roman" panose="02020603050405020304" pitchFamily="18" charset="0"/>
              </a:rPr>
              <a:t> </a:t>
            </a:r>
            <a:r>
              <a:rPr lang="en-US" altLang="zh-TW" sz="2000" dirty="0">
                <a:solidFill>
                  <a:srgbClr val="000000"/>
                </a:solidFill>
                <a:latin typeface="Times New Roman" panose="02020603050405020304" pitchFamily="18" charset="0"/>
                <a:cs typeface="Times New Roman" panose="02020603050405020304" pitchFamily="18" charset="0"/>
              </a:rPr>
              <a:t>satellites</a:t>
            </a:r>
            <a:r>
              <a:rPr lang="zh-TW" altLang="en-US" sz="2000" dirty="0">
                <a:solidFill>
                  <a:srgbClr val="000000"/>
                </a:solidFill>
                <a:latin typeface="Times New Roman" panose="02020603050405020304" pitchFamily="18" charset="0"/>
                <a:cs typeface="Times New Roman" panose="02020603050405020304" pitchFamily="18" charset="0"/>
              </a:rPr>
              <a:t> </a:t>
            </a:r>
            <a:endParaRPr lang="en-AU" altLang="zh-TW" sz="2000" dirty="0">
              <a:solidFill>
                <a:srgbClr val="000000"/>
              </a:solidFill>
              <a:latin typeface="Times New Roman" panose="02020603050405020304" pitchFamily="18" charset="0"/>
              <a:cs typeface="Times New Roman" panose="02020603050405020304" pitchFamily="18" charset="0"/>
            </a:endParaRPr>
          </a:p>
          <a:p>
            <a:pPr lvl="1"/>
            <a:r>
              <a:rPr lang="en-US" altLang="zh-TW" sz="2000" dirty="0">
                <a:solidFill>
                  <a:srgbClr val="000000"/>
                </a:solidFill>
                <a:latin typeface="Times New Roman" panose="02020603050405020304" pitchFamily="18" charset="0"/>
                <a:cs typeface="Times New Roman" panose="02020603050405020304" pitchFamily="18" charset="0"/>
              </a:rPr>
              <a:t>Complete</a:t>
            </a:r>
            <a:r>
              <a:rPr lang="zh-TW" altLang="en-US" sz="2000" dirty="0">
                <a:solidFill>
                  <a:srgbClr val="000000"/>
                </a:solidFill>
                <a:latin typeface="Times New Roman" panose="02020603050405020304" pitchFamily="18" charset="0"/>
                <a:cs typeface="Times New Roman" panose="02020603050405020304" pitchFamily="18" charset="0"/>
              </a:rPr>
              <a:t> </a:t>
            </a:r>
            <a:r>
              <a:rPr lang="en-US" altLang="zh-TW" sz="2000" dirty="0">
                <a:solidFill>
                  <a:srgbClr val="000000"/>
                </a:solidFill>
                <a:latin typeface="Times New Roman" panose="02020603050405020304" pitchFamily="18" charset="0"/>
                <a:cs typeface="Times New Roman" panose="02020603050405020304" pitchFamily="18" charset="0"/>
              </a:rPr>
              <a:t>by</a:t>
            </a:r>
            <a:r>
              <a:rPr lang="zh-TW" altLang="en-US" sz="2000" dirty="0">
                <a:solidFill>
                  <a:srgbClr val="000000"/>
                </a:solidFill>
                <a:latin typeface="Times New Roman" panose="02020603050405020304" pitchFamily="18" charset="0"/>
                <a:cs typeface="Times New Roman" panose="02020603050405020304" pitchFamily="18" charset="0"/>
              </a:rPr>
              <a:t> </a:t>
            </a:r>
            <a:r>
              <a:rPr lang="en-US" altLang="zh-TW" sz="2000" dirty="0">
                <a:solidFill>
                  <a:srgbClr val="000000"/>
                </a:solidFill>
                <a:latin typeface="Times New Roman" panose="02020603050405020304" pitchFamily="18" charset="0"/>
                <a:cs typeface="Times New Roman" panose="02020603050405020304" pitchFamily="18" charset="0"/>
              </a:rPr>
              <a:t>19</a:t>
            </a:r>
            <a:r>
              <a:rPr lang="zh-TW" altLang="en-US" sz="2000" dirty="0">
                <a:solidFill>
                  <a:srgbClr val="000000"/>
                </a:solidFill>
                <a:latin typeface="Times New Roman" panose="02020603050405020304" pitchFamily="18" charset="0"/>
                <a:cs typeface="Times New Roman" panose="02020603050405020304" pitchFamily="18" charset="0"/>
              </a:rPr>
              <a:t> </a:t>
            </a:r>
            <a:r>
              <a:rPr lang="en-US" altLang="zh-TW" sz="2000" dirty="0">
                <a:solidFill>
                  <a:srgbClr val="000000"/>
                </a:solidFill>
                <a:latin typeface="Times New Roman" panose="02020603050405020304" pitchFamily="18" charset="0"/>
                <a:cs typeface="Times New Roman" panose="02020603050405020304" pitchFamily="18" charset="0"/>
              </a:rPr>
              <a:t>researchers</a:t>
            </a:r>
            <a:r>
              <a:rPr lang="zh-TW" altLang="en-US" sz="2000" dirty="0">
                <a:solidFill>
                  <a:srgbClr val="000000"/>
                </a:solidFill>
                <a:latin typeface="Times New Roman" panose="02020603050405020304" pitchFamily="18" charset="0"/>
                <a:cs typeface="Times New Roman" panose="02020603050405020304" pitchFamily="18" charset="0"/>
              </a:rPr>
              <a:t> </a:t>
            </a:r>
            <a:r>
              <a:rPr lang="en-US" altLang="zh-TW" sz="2000" dirty="0">
                <a:solidFill>
                  <a:srgbClr val="000000"/>
                </a:solidFill>
                <a:latin typeface="Times New Roman" panose="02020603050405020304" pitchFamily="18" charset="0"/>
                <a:cs typeface="Times New Roman" panose="02020603050405020304" pitchFamily="18" charset="0"/>
              </a:rPr>
              <a:t>from</a:t>
            </a:r>
            <a:r>
              <a:rPr lang="zh-TW" altLang="en-US" sz="2000" dirty="0">
                <a:solidFill>
                  <a:srgbClr val="000000"/>
                </a:solidFill>
                <a:latin typeface="Times New Roman" panose="02020603050405020304" pitchFamily="18" charset="0"/>
                <a:cs typeface="Times New Roman" panose="02020603050405020304" pitchFamily="18" charset="0"/>
              </a:rPr>
              <a:t> </a:t>
            </a:r>
            <a:r>
              <a:rPr lang="en-US" altLang="zh-TW" sz="2000" dirty="0">
                <a:solidFill>
                  <a:srgbClr val="000000"/>
                </a:solidFill>
                <a:latin typeface="Times New Roman" panose="02020603050405020304" pitchFamily="18" charset="0"/>
                <a:cs typeface="Times New Roman" panose="02020603050405020304" pitchFamily="18" charset="0"/>
              </a:rPr>
              <a:t>different</a:t>
            </a:r>
            <a:r>
              <a:rPr lang="zh-TW" altLang="en-US" sz="2000" dirty="0">
                <a:solidFill>
                  <a:srgbClr val="000000"/>
                </a:solidFill>
                <a:latin typeface="Times New Roman" panose="02020603050405020304" pitchFamily="18" charset="0"/>
                <a:cs typeface="Times New Roman" panose="02020603050405020304" pitchFamily="18" charset="0"/>
              </a:rPr>
              <a:t> </a:t>
            </a:r>
            <a:r>
              <a:rPr lang="en-US" altLang="zh-TW" sz="2000" dirty="0">
                <a:solidFill>
                  <a:srgbClr val="000000"/>
                </a:solidFill>
                <a:latin typeface="Times New Roman" panose="02020603050405020304" pitchFamily="18" charset="0"/>
                <a:cs typeface="Times New Roman" panose="02020603050405020304" pitchFamily="18" charset="0"/>
              </a:rPr>
              <a:t>professional</a:t>
            </a:r>
            <a:r>
              <a:rPr lang="zh-TW" altLang="en-US" sz="2000" dirty="0">
                <a:solidFill>
                  <a:srgbClr val="000000"/>
                </a:solidFill>
                <a:latin typeface="Times New Roman" panose="02020603050405020304" pitchFamily="18" charset="0"/>
                <a:cs typeface="Times New Roman" panose="02020603050405020304" pitchFamily="18" charset="0"/>
              </a:rPr>
              <a:t> </a:t>
            </a:r>
            <a:r>
              <a:rPr lang="en-US" altLang="zh-TW" sz="2000" dirty="0">
                <a:solidFill>
                  <a:srgbClr val="000000"/>
                </a:solidFill>
                <a:latin typeface="Times New Roman" panose="02020603050405020304" pitchFamily="18" charset="0"/>
                <a:cs typeface="Times New Roman" panose="02020603050405020304" pitchFamily="18" charset="0"/>
              </a:rPr>
              <a:t>background</a:t>
            </a:r>
            <a:r>
              <a:rPr lang="zh-TW" altLang="en-US" sz="2000" dirty="0">
                <a:solidFill>
                  <a:srgbClr val="000000"/>
                </a:solidFill>
                <a:latin typeface="Times New Roman" panose="02020603050405020304" pitchFamily="18" charset="0"/>
                <a:cs typeface="Times New Roman" panose="02020603050405020304" pitchFamily="18" charset="0"/>
              </a:rPr>
              <a:t> </a:t>
            </a:r>
            <a:r>
              <a:rPr lang="en-US" altLang="zh-TW" sz="2000" dirty="0">
                <a:solidFill>
                  <a:srgbClr val="000000"/>
                </a:solidFill>
                <a:latin typeface="Times New Roman" panose="02020603050405020304" pitchFamily="18" charset="0"/>
                <a:cs typeface="Times New Roman" panose="02020603050405020304" pitchFamily="18" charset="0"/>
              </a:rPr>
              <a:t>and</a:t>
            </a:r>
            <a:r>
              <a:rPr lang="zh-TW" altLang="en-US" sz="2000" dirty="0">
                <a:solidFill>
                  <a:srgbClr val="000000"/>
                </a:solidFill>
                <a:latin typeface="Times New Roman" panose="02020603050405020304" pitchFamily="18" charset="0"/>
                <a:cs typeface="Times New Roman" panose="02020603050405020304" pitchFamily="18" charset="0"/>
              </a:rPr>
              <a:t> </a:t>
            </a:r>
            <a:r>
              <a:rPr lang="en-US" altLang="zh-TW" sz="2000" dirty="0">
                <a:solidFill>
                  <a:srgbClr val="000000"/>
                </a:solidFill>
                <a:latin typeface="Times New Roman" panose="02020603050405020304" pitchFamily="18" charset="0"/>
                <a:cs typeface="Times New Roman" panose="02020603050405020304" pitchFamily="18" charset="0"/>
              </a:rPr>
              <a:t>nationality</a:t>
            </a:r>
            <a:r>
              <a:rPr lang="zh-TW" altLang="en-US" sz="2000" dirty="0">
                <a:solidFill>
                  <a:srgbClr val="000000"/>
                </a:solidFill>
                <a:latin typeface="Times New Roman" panose="02020603050405020304" pitchFamily="18" charset="0"/>
                <a:cs typeface="Times New Roman" panose="02020603050405020304" pitchFamily="18" charset="0"/>
              </a:rPr>
              <a:t>  </a:t>
            </a:r>
            <a:endParaRPr lang="en-AU" altLang="zh-TW" sz="2000" dirty="0">
              <a:solidFill>
                <a:srgbClr val="000000"/>
              </a:solidFill>
              <a:latin typeface="Times New Roman" panose="02020603050405020304" pitchFamily="18" charset="0"/>
              <a:cs typeface="Times New Roman" panose="02020603050405020304" pitchFamily="18" charset="0"/>
            </a:endParaRPr>
          </a:p>
          <a:p>
            <a:pPr lvl="1"/>
            <a:r>
              <a:rPr lang="en-US" altLang="zh-TW" sz="2000" b="0" i="0" u="none" strike="noStrike" dirty="0">
                <a:solidFill>
                  <a:srgbClr val="333333"/>
                </a:solidFill>
                <a:effectLst/>
                <a:latin typeface="Times New Roman" panose="02020603050405020304" pitchFamily="18" charset="0"/>
                <a:cs typeface="Times New Roman" panose="02020603050405020304" pitchFamily="18" charset="0"/>
              </a:rPr>
              <a:t>“</a:t>
            </a:r>
            <a:r>
              <a:rPr lang="en-AU" sz="2000" b="0" i="0" u="none" strike="noStrike" dirty="0">
                <a:solidFill>
                  <a:srgbClr val="333333"/>
                </a:solidFill>
                <a:effectLst/>
                <a:latin typeface="Times New Roman" panose="02020603050405020304" pitchFamily="18" charset="0"/>
                <a:cs typeface="Times New Roman" panose="02020603050405020304" pitchFamily="18" charset="0"/>
              </a:rPr>
              <a:t>all satellite-based navigation systems from MEO and GEO nowadays have orbits at least 19,100 km above sea level, which makes their signals reach Earth with a high attenuation due to inherent distance-based path losses during the satellite-to-ground wireless signal propagation.</a:t>
            </a:r>
            <a:r>
              <a:rPr lang="en-US" altLang="zh-TW" sz="2000" b="0" i="0" u="none" strike="noStrike" dirty="0">
                <a:solidFill>
                  <a:srgbClr val="333333"/>
                </a:solidFill>
                <a:effectLst/>
                <a:latin typeface="Times New Roman" panose="02020603050405020304" pitchFamily="18" charset="0"/>
                <a:cs typeface="Times New Roman" panose="02020603050405020304" pitchFamily="18" charset="0"/>
              </a:rPr>
              <a:t>”</a:t>
            </a:r>
            <a:r>
              <a:rPr lang="zh-TW" altLang="en-US" sz="2000" b="0" i="0" u="none" strike="noStrike" dirty="0">
                <a:solidFill>
                  <a:srgbClr val="333333"/>
                </a:solidFill>
                <a:effectLst/>
                <a:latin typeface="Times New Roman" panose="02020603050405020304" pitchFamily="18" charset="0"/>
                <a:cs typeface="Times New Roman" panose="02020603050405020304" pitchFamily="18" charset="0"/>
              </a:rPr>
              <a:t>  </a:t>
            </a:r>
            <a:r>
              <a:rPr lang="en-US" altLang="zh-TW" sz="2000" b="1" i="0" u="none" strike="noStrike" dirty="0">
                <a:solidFill>
                  <a:srgbClr val="333333"/>
                </a:solidFill>
                <a:effectLst/>
                <a:latin typeface="Times New Roman" panose="02020603050405020304" pitchFamily="18" charset="0"/>
                <a:cs typeface="Times New Roman" panose="02020603050405020304" pitchFamily="18" charset="0"/>
              </a:rPr>
              <a:t>--q1)</a:t>
            </a:r>
            <a:r>
              <a:rPr lang="zh-TW" altLang="en-US" sz="2000" b="1" i="0" u="none" strike="noStrike" dirty="0">
                <a:solidFill>
                  <a:srgbClr val="333333"/>
                </a:solidFill>
                <a:effectLst/>
                <a:latin typeface="Times New Roman" panose="02020603050405020304" pitchFamily="18" charset="0"/>
                <a:cs typeface="Times New Roman" panose="02020603050405020304" pitchFamily="18" charset="0"/>
              </a:rPr>
              <a:t> </a:t>
            </a:r>
            <a:r>
              <a:rPr lang="en-AU" sz="1800" b="1" dirty="0">
                <a:effectLst/>
                <a:latin typeface="Calibri" panose="020F0502020204030204" pitchFamily="34" charset="0"/>
              </a:rPr>
              <a:t>challenges in integrating LEO satellite </a:t>
            </a:r>
            <a:endParaRPr lang="en-AU" altLang="zh-TW" sz="2000" b="1" i="0" u="none" strike="noStrike" dirty="0">
              <a:solidFill>
                <a:srgbClr val="333333"/>
              </a:solidFill>
              <a:effectLst/>
              <a:latin typeface="Times New Roman" panose="02020603050405020304" pitchFamily="18" charset="0"/>
              <a:cs typeface="Times New Roman" panose="02020603050405020304" pitchFamily="18" charset="0"/>
            </a:endParaRPr>
          </a:p>
          <a:p>
            <a:pPr lvl="1"/>
            <a:r>
              <a:rPr lang="en-US" altLang="zh-TW" sz="2000" b="0" i="0" u="none" strike="noStrike" dirty="0">
                <a:solidFill>
                  <a:srgbClr val="333333"/>
                </a:solidFill>
                <a:effectLst/>
                <a:latin typeface="Times New Roman" panose="02020603050405020304" pitchFamily="18" charset="0"/>
                <a:cs typeface="Times New Roman" panose="02020603050405020304" pitchFamily="18" charset="0"/>
              </a:rPr>
              <a:t>“</a:t>
            </a:r>
            <a:r>
              <a:rPr lang="en-AU" sz="2000" b="0" i="0" u="none" strike="noStrike" dirty="0">
                <a:solidFill>
                  <a:srgbClr val="333333"/>
                </a:solidFill>
                <a:effectLst/>
                <a:latin typeface="Times New Roman" panose="02020603050405020304" pitchFamily="18" charset="0"/>
                <a:cs typeface="Times New Roman" panose="02020603050405020304" pitchFamily="18" charset="0"/>
              </a:rPr>
              <a:t>Later on, LEO-based broadband constellations, such as </a:t>
            </a:r>
            <a:r>
              <a:rPr lang="en-AU" sz="2000" b="0" i="0" u="none" strike="noStrike" dirty="0" err="1">
                <a:solidFill>
                  <a:srgbClr val="333333"/>
                </a:solidFill>
                <a:effectLst/>
                <a:latin typeface="Times New Roman" panose="02020603050405020304" pitchFamily="18" charset="0"/>
                <a:cs typeface="Times New Roman" panose="02020603050405020304" pitchFamily="18" charset="0"/>
              </a:rPr>
              <a:t>OneWeb</a:t>
            </a:r>
            <a:r>
              <a:rPr lang="en-AU" sz="2000" b="0" i="0" u="none" strike="noStrike" dirty="0">
                <a:solidFill>
                  <a:srgbClr val="333333"/>
                </a:solidFill>
                <a:effectLst/>
                <a:latin typeface="Times New Roman" panose="02020603050405020304" pitchFamily="18" charset="0"/>
                <a:cs typeface="Times New Roman" panose="02020603050405020304" pitchFamily="18" charset="0"/>
              </a:rPr>
              <a:t>, </a:t>
            </a:r>
            <a:r>
              <a:rPr lang="en-AU" sz="2000" b="0" i="0" u="none" strike="noStrike" dirty="0" err="1">
                <a:solidFill>
                  <a:srgbClr val="333333"/>
                </a:solidFill>
                <a:effectLst/>
                <a:latin typeface="Times New Roman" panose="02020603050405020304" pitchFamily="18" charset="0"/>
                <a:cs typeface="Times New Roman" panose="02020603050405020304" pitchFamily="18" charset="0"/>
              </a:rPr>
              <a:t>Starlink</a:t>
            </a:r>
            <a:r>
              <a:rPr lang="en-AU" sz="2000" b="0" i="0" u="none" strike="noStrike" dirty="0">
                <a:solidFill>
                  <a:srgbClr val="333333"/>
                </a:solidFill>
                <a:effectLst/>
                <a:latin typeface="Times New Roman" panose="02020603050405020304" pitchFamily="18" charset="0"/>
                <a:cs typeface="Times New Roman" panose="02020603050405020304" pitchFamily="18" charset="0"/>
              </a:rPr>
              <a:t>, and Kuiper emerged and aimed to offer high-capacity wireless connectivity globally, especially in remote areas that are hard to access via a terrestrial infrastructure.</a:t>
            </a:r>
            <a:r>
              <a:rPr lang="en-US" altLang="zh-TW" sz="2000" b="0" i="0" u="none" strike="noStrike" dirty="0">
                <a:solidFill>
                  <a:srgbClr val="333333"/>
                </a:solidFill>
                <a:effectLst/>
                <a:latin typeface="Times New Roman" panose="02020603050405020304" pitchFamily="18" charset="0"/>
                <a:cs typeface="Times New Roman" panose="02020603050405020304" pitchFamily="18" charset="0"/>
              </a:rPr>
              <a:t>”</a:t>
            </a:r>
            <a:r>
              <a:rPr lang="zh-TW" altLang="en-US" sz="2000" b="0" i="0" u="none" strike="noStrike" dirty="0">
                <a:solidFill>
                  <a:srgbClr val="333333"/>
                </a:solidFill>
                <a:effectLst/>
                <a:latin typeface="Times New Roman" panose="02020603050405020304" pitchFamily="18" charset="0"/>
                <a:cs typeface="Times New Roman" panose="02020603050405020304" pitchFamily="18" charset="0"/>
              </a:rPr>
              <a:t>  </a:t>
            </a:r>
            <a:r>
              <a:rPr lang="en-US" altLang="zh-TW" sz="2000" b="1" i="0" u="none" strike="noStrike" dirty="0">
                <a:solidFill>
                  <a:srgbClr val="333333"/>
                </a:solidFill>
                <a:effectLst/>
                <a:latin typeface="Times New Roman" panose="02020603050405020304" pitchFamily="18" charset="0"/>
                <a:cs typeface="Times New Roman" panose="02020603050405020304" pitchFamily="18" charset="0"/>
              </a:rPr>
              <a:t>--q2)</a:t>
            </a:r>
            <a:r>
              <a:rPr lang="zh-TW" altLang="en-US" sz="2000" b="1" i="0" u="none" strike="noStrike" dirty="0">
                <a:solidFill>
                  <a:srgbClr val="333333"/>
                </a:solidFill>
                <a:effectLst/>
                <a:latin typeface="Times New Roman" panose="02020603050405020304" pitchFamily="18" charset="0"/>
                <a:cs typeface="Times New Roman" panose="02020603050405020304" pitchFamily="18" charset="0"/>
              </a:rPr>
              <a:t> </a:t>
            </a:r>
            <a:r>
              <a:rPr lang="en-AU" sz="1800" b="1" dirty="0">
                <a:effectLst/>
                <a:latin typeface="Calibri" panose="020F0502020204030204" pitchFamily="34" charset="0"/>
              </a:rPr>
              <a:t>the performance impacts of integrating satellite </a:t>
            </a:r>
            <a:endParaRPr lang="en-AU" altLang="zh-TW" sz="2000" b="1" dirty="0">
              <a:solidFill>
                <a:srgbClr val="000000"/>
              </a:solidFill>
              <a:latin typeface="Times New Roman" panose="02020603050405020304" pitchFamily="18" charset="0"/>
              <a:cs typeface="Times New Roman" panose="02020603050405020304" pitchFamily="18" charset="0"/>
            </a:endParaRPr>
          </a:p>
          <a:p>
            <a:pPr lvl="1"/>
            <a:endParaRPr lang="en-AU"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1A5A043-0100-A9DF-3094-BC873CA3215F}"/>
              </a:ext>
            </a:extLst>
          </p:cNvPr>
          <p:cNvSpPr txBox="1"/>
          <p:nvPr/>
        </p:nvSpPr>
        <p:spPr>
          <a:xfrm>
            <a:off x="783624" y="323573"/>
            <a:ext cx="4010713" cy="646331"/>
          </a:xfrm>
          <a:prstGeom prst="rect">
            <a:avLst/>
          </a:prstGeom>
          <a:noFill/>
        </p:spPr>
        <p:txBody>
          <a:bodyPr wrap="none" rtlCol="0">
            <a:spAutoFit/>
          </a:bodyPr>
          <a:lstStyle/>
          <a:p>
            <a:r>
              <a:rPr lang="en-US" altLang="zh-TW" sz="3600" b="1" dirty="0">
                <a:latin typeface="Times New Roman" panose="02020603050405020304" pitchFamily="18" charset="0"/>
                <a:cs typeface="Times New Roman" panose="02020603050405020304" pitchFamily="18" charset="0"/>
              </a:rPr>
              <a:t>Five-related</a:t>
            </a:r>
            <a:r>
              <a:rPr lang="zh-TW" altLang="en-US" sz="3600" b="1" dirty="0">
                <a:latin typeface="Times New Roman" panose="02020603050405020304" pitchFamily="18" charset="0"/>
                <a:cs typeface="Times New Roman" panose="02020603050405020304" pitchFamily="18" charset="0"/>
              </a:rPr>
              <a:t> </a:t>
            </a:r>
            <a:r>
              <a:rPr lang="en-US" altLang="zh-TW" sz="3600" b="1" dirty="0">
                <a:latin typeface="Times New Roman" panose="02020603050405020304" pitchFamily="18" charset="0"/>
                <a:cs typeface="Times New Roman" panose="02020603050405020304" pitchFamily="18" charset="0"/>
              </a:rPr>
              <a:t>papers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36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402C-A680-22EE-8119-3CE043083174}"/>
              </a:ext>
            </a:extLst>
          </p:cNvPr>
          <p:cNvSpPr>
            <a:spLocks noGrp="1"/>
          </p:cNvSpPr>
          <p:nvPr>
            <p:ph type="title"/>
          </p:nvPr>
        </p:nvSpPr>
        <p:spPr>
          <a:xfrm>
            <a:off x="732138" y="1375571"/>
            <a:ext cx="11147854" cy="1325563"/>
          </a:xfrm>
        </p:spPr>
        <p:txBody>
          <a:bodyPr>
            <a:normAutofit/>
          </a:bodyPr>
          <a:lstStyle/>
          <a:p>
            <a:pPr marL="0" marR="0" lvl="0" indent="0" defTabSz="914400" rtl="0" eaLnBrk="1" fontAlgn="auto" latinLnBrk="0" hangingPunct="1">
              <a:lnSpc>
                <a:spcPct val="90000"/>
              </a:lnSpc>
              <a:spcBef>
                <a:spcPts val="1000"/>
              </a:spcBef>
              <a:spcAft>
                <a:spcPts val="0"/>
              </a:spcAft>
              <a:tabLst/>
              <a:defRPr/>
            </a:pPr>
            <a:r>
              <a:rPr kumimoji="0" lang="en-US" altLang="zh-TW" sz="2000" b="0" i="1"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2.</a:t>
            </a:r>
            <a:r>
              <a:rPr kumimoji="0" lang="zh-TW" altLang="en-US" sz="2000" b="0" i="1"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 </a:t>
            </a:r>
            <a:r>
              <a:rPr kumimoji="0" lang="en-AU" sz="2000" b="0" i="1"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Salahdine</a:t>
            </a:r>
            <a:r>
              <a:rPr kumimoji="0" lang="en-AU" sz="2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 Han, T., &amp; Zhang, N. (2023). 5G, 6G, and Beyond: Recent advances and future challenges. Annals of Telecommunications, 78(9), 525-549. </a:t>
            </a:r>
            <a:r>
              <a:rPr kumimoji="0" lang="en-AU" sz="2000" b="0" i="0" u="none" strike="noStrike" kern="1200" cap="none" spc="0" normalizeH="0" baseline="0" noProof="0" dirty="0">
                <a:ln>
                  <a:noFill/>
                </a:ln>
                <a:solidFill>
                  <a:srgbClr val="232323"/>
                </a:solidFill>
                <a:effectLst/>
                <a:uLnTx/>
                <a:uFillTx/>
                <a:latin typeface="Times New Roman" panose="02020603050405020304" pitchFamily="18" charset="0"/>
                <a:ea typeface="+mn-ea"/>
                <a:cs typeface="Times New Roman" panose="02020603050405020304" pitchFamily="18" charset="0"/>
                <a:hlinkClick r:id="rId2"/>
              </a:rPr>
              <a:t>https://doi.org/10.1007/s12243-022-00938-3</a:t>
            </a:r>
            <a:r>
              <a:rPr kumimoji="0" lang="zh-TW" altLang="en-US" sz="2000" b="0" i="0" u="none" strike="noStrike" kern="1200" cap="none" spc="0" normalizeH="0" baseline="0" noProof="0" dirty="0">
                <a:ln>
                  <a:noFill/>
                </a:ln>
                <a:solidFill>
                  <a:srgbClr val="232323"/>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D629ECED-CB15-DBA5-2319-1B0A299E1362}"/>
              </a:ext>
            </a:extLst>
          </p:cNvPr>
          <p:cNvSpPr>
            <a:spLocks noGrp="1"/>
          </p:cNvSpPr>
          <p:nvPr>
            <p:ph idx="1"/>
          </p:nvPr>
        </p:nvSpPr>
        <p:spPr>
          <a:xfrm>
            <a:off x="838200" y="3163313"/>
            <a:ext cx="10515600" cy="3228289"/>
          </a:xfrm>
        </p:spPr>
        <p:txBody>
          <a:bodyPr>
            <a:normAutofit/>
          </a:bodyPr>
          <a:lstStyle/>
          <a:p>
            <a:pPr marL="0" indent="0">
              <a:buNone/>
            </a:pPr>
            <a:endParaRPr lang="en-AU" sz="1800" dirty="0">
              <a:effectLst/>
              <a:latin typeface="SymbolMT"/>
            </a:endParaRPr>
          </a:p>
          <a:p>
            <a:r>
              <a:rPr lang="en-US" altLang="zh-TW" sz="2000" dirty="0">
                <a:latin typeface="Times New Roman" panose="02020603050405020304" pitchFamily="18" charset="0"/>
                <a:cs typeface="Times New Roman" panose="02020603050405020304" pitchFamily="18" charset="0"/>
              </a:rPr>
              <a:t>Full</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overview</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of</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latest</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5G</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&amp;</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6G</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technology</a:t>
            </a:r>
          </a:p>
          <a:p>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r>
              <a:rPr lang="en-AU" sz="2000" b="0" i="0" u="none" strike="noStrike" dirty="0">
                <a:solidFill>
                  <a:srgbClr val="232323"/>
                </a:solidFill>
                <a:effectLst/>
                <a:latin typeface="Times New Roman" panose="02020603050405020304" pitchFamily="18" charset="0"/>
                <a:cs typeface="Times New Roman" panose="02020603050405020304" pitchFamily="18" charset="0"/>
              </a:rPr>
              <a:t>It is also the year predicted to introduce quantum computers powerful enough to break current cryptography algorithms. Cryptography remains the mainstay of securing the Internet and the 6G networks. Post quantum cryptography (PQC) algorithms are currently under development and standardization by the NIST (National Institute of Standards and Technology) and other regulatory agencies. PQC deployment will make the 6G goals of very low latency and low cost almost unachievable</a:t>
            </a:r>
            <a:r>
              <a:rPr lang="en-US" altLang="zh-TW" sz="2000" b="0" i="0" u="none" strike="noStrike" dirty="0">
                <a:solidFill>
                  <a:srgbClr val="232323"/>
                </a:solidFill>
                <a:effectLst/>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rPr>
              <a:t>”</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--q1)</a:t>
            </a:r>
            <a:r>
              <a:rPr lang="zh-TW" altLang="en-US" sz="2000" dirty="0">
                <a:latin typeface="Times New Roman" panose="02020603050405020304" pitchFamily="18" charset="0"/>
                <a:cs typeface="Times New Roman" panose="02020603050405020304" pitchFamily="18" charset="0"/>
              </a:rPr>
              <a:t> </a:t>
            </a:r>
            <a:r>
              <a:rPr lang="en-AU" sz="2000" b="1" dirty="0">
                <a:effectLst/>
                <a:latin typeface="Calibri" panose="020F0502020204030204" pitchFamily="34" charset="0"/>
              </a:rPr>
              <a:t>challenges in integrating LEO satellite </a:t>
            </a:r>
            <a:r>
              <a:rPr lang="en-US" altLang="zh-TW" sz="2000" dirty="0">
                <a:latin typeface="Times New Roman" panose="02020603050405020304" pitchFamily="18" charset="0"/>
                <a:cs typeface="Times New Roman" panose="02020603050405020304" pitchFamily="18" charset="0"/>
              </a:rPr>
              <a:t>&amp;</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q2)</a:t>
            </a:r>
            <a:r>
              <a:rPr lang="zh-TW" altLang="en-US" sz="2000" dirty="0">
                <a:latin typeface="Times New Roman" panose="02020603050405020304" pitchFamily="18" charset="0"/>
                <a:cs typeface="Times New Roman" panose="02020603050405020304" pitchFamily="18" charset="0"/>
              </a:rPr>
              <a:t> </a:t>
            </a:r>
            <a:r>
              <a:rPr lang="en-AU" sz="2000" b="1" dirty="0">
                <a:effectLst/>
                <a:latin typeface="Calibri" panose="020F0502020204030204" pitchFamily="34" charset="0"/>
              </a:rPr>
              <a:t>the performance impacts of integrating satellite</a:t>
            </a:r>
            <a:r>
              <a:rPr lang="zh-TW" altLang="en-US" sz="2000" b="1" dirty="0">
                <a:effectLst/>
                <a:latin typeface="Calibri" panose="020F0502020204030204" pitchFamily="34" charset="0"/>
              </a:rPr>
              <a:t> </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D056496-CCD0-FE3A-DAB4-F6FFC9F984CB}"/>
              </a:ext>
            </a:extLst>
          </p:cNvPr>
          <p:cNvSpPr txBox="1"/>
          <p:nvPr/>
        </p:nvSpPr>
        <p:spPr>
          <a:xfrm>
            <a:off x="732138" y="466398"/>
            <a:ext cx="6098058" cy="646331"/>
          </a:xfrm>
          <a:prstGeom prst="rect">
            <a:avLst/>
          </a:prstGeom>
          <a:noFill/>
        </p:spPr>
        <p:txBody>
          <a:bodyPr wrap="square">
            <a:spAutoFit/>
          </a:bodyPr>
          <a:lstStyle/>
          <a:p>
            <a:r>
              <a:rPr lang="en-US" altLang="zh-TW" sz="3600" b="1" dirty="0">
                <a:latin typeface="Times New Roman" panose="02020603050405020304" pitchFamily="18" charset="0"/>
                <a:cs typeface="Times New Roman" panose="02020603050405020304" pitchFamily="18" charset="0"/>
              </a:rPr>
              <a:t>Five-related</a:t>
            </a:r>
            <a:r>
              <a:rPr lang="zh-TW" altLang="en-US" sz="3600" b="1" dirty="0">
                <a:latin typeface="Times New Roman" panose="02020603050405020304" pitchFamily="18" charset="0"/>
                <a:cs typeface="Times New Roman" panose="02020603050405020304" pitchFamily="18" charset="0"/>
              </a:rPr>
              <a:t> </a:t>
            </a:r>
            <a:r>
              <a:rPr lang="en-US" altLang="zh-TW" sz="3600" b="1" dirty="0">
                <a:latin typeface="Times New Roman" panose="02020603050405020304" pitchFamily="18" charset="0"/>
                <a:cs typeface="Times New Roman" panose="02020603050405020304" pitchFamily="18" charset="0"/>
              </a:rPr>
              <a:t>papers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06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DD4F-41D3-D996-59E5-95ABA7537509}"/>
              </a:ext>
            </a:extLst>
          </p:cNvPr>
          <p:cNvSpPr>
            <a:spLocks noGrp="1"/>
          </p:cNvSpPr>
          <p:nvPr>
            <p:ph type="title"/>
          </p:nvPr>
        </p:nvSpPr>
        <p:spPr>
          <a:xfrm>
            <a:off x="627106" y="1461202"/>
            <a:ext cx="10515600" cy="1325563"/>
          </a:xfrm>
        </p:spPr>
        <p:txBody>
          <a:bodyPr>
            <a:normAutofit/>
          </a:bodyPr>
          <a:lstStyle/>
          <a:p>
            <a:pPr marL="0" marR="0" lvl="0" indent="0" defTabSz="914400" rtl="0" eaLnBrk="1" fontAlgn="auto" latinLnBrk="0" hangingPunct="1">
              <a:lnSpc>
                <a:spcPct val="90000"/>
              </a:lnSpc>
              <a:spcBef>
                <a:spcPts val="1000"/>
              </a:spcBef>
              <a:spcAft>
                <a:spcPts val="0"/>
              </a:spcAft>
              <a:tabLst/>
              <a:defRPr/>
            </a:pPr>
            <a:r>
              <a:rPr kumimoji="0" lang="en-US" altLang="zh-TW" sz="2000" b="1" i="1"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3.</a:t>
            </a:r>
            <a:r>
              <a:rPr kumimoji="0" lang="zh-TW" altLang="en-US" sz="2000" b="1" i="1"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 </a:t>
            </a:r>
            <a:r>
              <a:rPr kumimoji="0" lang="en-AU"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Zhen, L., Bashir, A. K., Yu, K., Al-</a:t>
            </a:r>
            <a:r>
              <a:rPr kumimoji="0" lang="en-AU" sz="20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Otaibi</a:t>
            </a:r>
            <a:r>
              <a:rPr kumimoji="0" lang="en-AU"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 D., </a:t>
            </a:r>
            <a:r>
              <a:rPr kumimoji="0" lang="en-AU" sz="20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Foh</a:t>
            </a:r>
            <a:r>
              <a:rPr kumimoji="0" lang="en-AU"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 H., &amp; Xiao, P. (2020). Energy-efficient random access for LEO satellite-assisted 6G internet of remote things. </a:t>
            </a:r>
            <a:r>
              <a:rPr kumimoji="0" lang="en-AU"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IEEE Internet of Things Journal</a:t>
            </a:r>
            <a:r>
              <a:rPr kumimoji="0" lang="en-AU"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AU"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8</a:t>
            </a:r>
            <a:r>
              <a:rPr kumimoji="0" lang="en-AU"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(7), 5114- 5128. </a:t>
            </a:r>
            <a:r>
              <a:rPr kumimoji="0" lang="en-AU"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DOI: </a:t>
            </a:r>
            <a:r>
              <a:rPr kumimoji="0" lang="en-AU"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3"/>
              </a:rPr>
              <a:t>https://doi.org/10.1109/JIOT.2020.3030856</a:t>
            </a:r>
            <a:endParaRPr lang="en-US" dirty="0"/>
          </a:p>
        </p:txBody>
      </p:sp>
      <p:sp>
        <p:nvSpPr>
          <p:cNvPr id="3" name="Content Placeholder 2">
            <a:extLst>
              <a:ext uri="{FF2B5EF4-FFF2-40B4-BE49-F238E27FC236}">
                <a16:creationId xmlns:a16="http://schemas.microsoft.com/office/drawing/2014/main" id="{3C449F3E-0FD8-1768-7C6E-AF9B5F79B6A0}"/>
              </a:ext>
            </a:extLst>
          </p:cNvPr>
          <p:cNvSpPr>
            <a:spLocks noGrp="1"/>
          </p:cNvSpPr>
          <p:nvPr>
            <p:ph idx="1"/>
          </p:nvPr>
        </p:nvSpPr>
        <p:spPr>
          <a:xfrm>
            <a:off x="838200" y="3651658"/>
            <a:ext cx="10515600" cy="2153251"/>
          </a:xfrm>
        </p:spPr>
        <p:txBody>
          <a:bodyPr/>
          <a:lstStyle/>
          <a:p>
            <a:r>
              <a:rPr lang="en-US" altLang="zh-TW" sz="2000" dirty="0">
                <a:latin typeface="Times New Roman" panose="02020603050405020304" pitchFamily="18" charset="0"/>
                <a:cs typeface="Times New Roman" panose="02020603050405020304" pitchFamily="18" charset="0"/>
              </a:rPr>
              <a:t>“</a:t>
            </a:r>
            <a:r>
              <a:rPr lang="en-AU" sz="2000" b="0" i="0" u="none" strike="noStrike" dirty="0">
                <a:solidFill>
                  <a:srgbClr val="333333"/>
                </a:solidFill>
                <a:effectLst/>
                <a:latin typeface="Times New Roman" panose="02020603050405020304" pitchFamily="18" charset="0"/>
                <a:cs typeface="Times New Roman" panose="02020603050405020304" pitchFamily="18" charset="0"/>
              </a:rPr>
              <a:t>Due to unique characteristics of satellite environment, one of the main challenges in this system is to accommodate massive random access (RA) requests of IoT devices while minimizing their energy consumptions.</a:t>
            </a:r>
            <a:r>
              <a:rPr lang="en-US" altLang="zh-TW" sz="2000" dirty="0">
                <a:latin typeface="Times New Roman" panose="02020603050405020304" pitchFamily="18" charset="0"/>
                <a:cs typeface="Times New Roman" panose="02020603050405020304" pitchFamily="18" charset="0"/>
              </a:rPr>
              <a:t>”</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--q1)</a:t>
            </a:r>
            <a:r>
              <a:rPr lang="zh-TW" altLang="en-US" sz="2000" dirty="0">
                <a:latin typeface="Times New Roman" panose="02020603050405020304" pitchFamily="18" charset="0"/>
                <a:cs typeface="Times New Roman" panose="02020603050405020304" pitchFamily="18" charset="0"/>
              </a:rPr>
              <a:t> </a:t>
            </a:r>
            <a:r>
              <a:rPr lang="en-AU" sz="2000" b="1" dirty="0">
                <a:effectLst/>
                <a:latin typeface="Times New Roman" panose="02020603050405020304" pitchFamily="18" charset="0"/>
                <a:cs typeface="Times New Roman" panose="02020603050405020304" pitchFamily="18" charset="0"/>
              </a:rPr>
              <a:t>challenges in integrating LEO satellite </a:t>
            </a:r>
          </a:p>
          <a:p>
            <a:r>
              <a:rPr lang="en-US" altLang="zh-TW" sz="2000" dirty="0">
                <a:latin typeface="Times New Roman" panose="02020603050405020304" pitchFamily="18" charset="0"/>
                <a:cs typeface="Times New Roman" panose="02020603050405020304" pitchFamily="18" charset="0"/>
              </a:rPr>
              <a:t>“</a:t>
            </a:r>
            <a:r>
              <a:rPr lang="en-AU" sz="2000" b="0" i="0" u="none" strike="noStrike" dirty="0">
                <a:solidFill>
                  <a:srgbClr val="333333"/>
                </a:solidFill>
                <a:effectLst/>
                <a:latin typeface="Times New Roman" panose="02020603050405020304" pitchFamily="18" charset="0"/>
                <a:cs typeface="Times New Roman" panose="02020603050405020304" pitchFamily="18" charset="0"/>
              </a:rPr>
              <a:t>To avoid additional </a:t>
            </a:r>
            <a:r>
              <a:rPr lang="en-AU" sz="2000" b="0" i="0" u="none" strike="noStrike" dirty="0" err="1">
                <a:solidFill>
                  <a:srgbClr val="333333"/>
                </a:solidFill>
                <a:effectLst/>
                <a:latin typeface="Times New Roman" panose="02020603050405020304" pitchFamily="18" charset="0"/>
                <a:cs typeface="Times New Roman" panose="02020603050405020304" pitchFamily="18" charset="0"/>
              </a:rPr>
              <a:t>signaling</a:t>
            </a:r>
            <a:r>
              <a:rPr lang="en-AU" sz="2000" b="0" i="0" u="none" strike="noStrike" dirty="0">
                <a:solidFill>
                  <a:srgbClr val="333333"/>
                </a:solidFill>
                <a:effectLst/>
                <a:latin typeface="Times New Roman" panose="02020603050405020304" pitchFamily="18" charset="0"/>
                <a:cs typeface="Times New Roman" panose="02020603050405020304" pitchFamily="18" charset="0"/>
              </a:rPr>
              <a:t> overhead and detection process, a long preamble sequence is constructed by concatenating the conjugated and circularly shifted replicas of a single root </a:t>
            </a:r>
            <a:r>
              <a:rPr lang="en-AU" sz="2000" b="0" i="0" u="none" strike="noStrike" dirty="0" err="1">
                <a:solidFill>
                  <a:srgbClr val="333333"/>
                </a:solidFill>
                <a:effectLst/>
                <a:latin typeface="Times New Roman" panose="02020603050405020304" pitchFamily="18" charset="0"/>
                <a:cs typeface="Times New Roman" panose="02020603050405020304" pitchFamily="18" charset="0"/>
              </a:rPr>
              <a:t>Zadoff</a:t>
            </a:r>
            <a:r>
              <a:rPr lang="en-AU" sz="2000" b="0" i="0" u="none" strike="noStrike" dirty="0">
                <a:solidFill>
                  <a:srgbClr val="333333"/>
                </a:solidFill>
                <a:effectLst/>
                <a:latin typeface="Times New Roman" panose="02020603050405020304" pitchFamily="18" charset="0"/>
                <a:cs typeface="Times New Roman" panose="02020603050405020304" pitchFamily="18" charset="0"/>
              </a:rPr>
              <a:t>-Chu (ZC) sequence in RA procedure.</a:t>
            </a:r>
            <a:r>
              <a:rPr lang="en-US" altLang="zh-TW" sz="2000" dirty="0">
                <a:latin typeface="Times New Roman" panose="02020603050405020304" pitchFamily="18" charset="0"/>
                <a:cs typeface="Times New Roman" panose="02020603050405020304" pitchFamily="18" charset="0"/>
              </a:rPr>
              <a:t>”</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 q2)</a:t>
            </a:r>
            <a:r>
              <a:rPr lang="zh-TW" altLang="en-US" sz="2000" dirty="0">
                <a:latin typeface="Times New Roman" panose="02020603050405020304" pitchFamily="18" charset="0"/>
                <a:cs typeface="Times New Roman" panose="02020603050405020304" pitchFamily="18" charset="0"/>
              </a:rPr>
              <a:t> </a:t>
            </a:r>
            <a:r>
              <a:rPr lang="en-AU" sz="2000" b="1" dirty="0">
                <a:effectLst/>
                <a:latin typeface="Times New Roman" panose="02020603050405020304" pitchFamily="18" charset="0"/>
                <a:cs typeface="Times New Roman" panose="02020603050405020304" pitchFamily="18" charset="0"/>
              </a:rPr>
              <a:t>the performance impacts of integrating satellite</a:t>
            </a:r>
            <a:r>
              <a:rPr lang="zh-TW" altLang="en-US" sz="2000" b="1" dirty="0">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DC4E18-5ED9-43E1-2DA5-0A1EAF34BA1F}"/>
              </a:ext>
            </a:extLst>
          </p:cNvPr>
          <p:cNvSpPr txBox="1"/>
          <p:nvPr/>
        </p:nvSpPr>
        <p:spPr>
          <a:xfrm>
            <a:off x="627106" y="225837"/>
            <a:ext cx="6098058"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Five-related</a:t>
            </a:r>
            <a:r>
              <a:rPr kumimoji="0" lang="zh-TW" altLang="en-US" sz="3600" b="1"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 </a:t>
            </a:r>
            <a:r>
              <a:rPr kumimoji="0" lang="en-US" altLang="zh-TW" sz="3600" b="1"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papers</a:t>
            </a:r>
            <a:endPar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7046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C94C-E5A8-0392-617A-A4B6FDC03801}"/>
              </a:ext>
            </a:extLst>
          </p:cNvPr>
          <p:cNvSpPr>
            <a:spLocks noGrp="1"/>
          </p:cNvSpPr>
          <p:nvPr>
            <p:ph type="title"/>
          </p:nvPr>
        </p:nvSpPr>
        <p:spPr>
          <a:xfrm>
            <a:off x="838200" y="1623510"/>
            <a:ext cx="10515600" cy="1325563"/>
          </a:xfrm>
        </p:spPr>
        <p:txBody>
          <a:bodyPr>
            <a:normAutofit/>
          </a:bodyPr>
          <a:lstStyle/>
          <a:p>
            <a:pPr marL="0" marR="0" lvl="0" indent="0" defTabSz="914400" rtl="0" eaLnBrk="1" fontAlgn="auto" latinLnBrk="0" hangingPunct="1">
              <a:lnSpc>
                <a:spcPct val="90000"/>
              </a:lnSpc>
              <a:spcBef>
                <a:spcPts val="1000"/>
              </a:spcBef>
              <a:spcAft>
                <a:spcPts val="0"/>
              </a:spcAft>
              <a:tabLst/>
              <a:defRPr/>
            </a:pPr>
            <a:r>
              <a:rPr kumimoji="0" lang="en-US" altLang="zh-TW" sz="2000" b="1" i="1"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4.</a:t>
            </a:r>
            <a:r>
              <a:rPr kumimoji="0" lang="zh-TW" altLang="en-US" sz="2000" b="1" i="1"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 </a:t>
            </a:r>
            <a:r>
              <a:rPr kumimoji="0" lang="en-AU"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Luo, X., Chen, H. H., &amp; Guo, Q. (2024). LEO/VLEO Satellite Communications in 6G and Beyond Networks–Technologies, Applications and Challenges. </a:t>
            </a:r>
            <a:r>
              <a:rPr kumimoji="0" lang="en-AU" sz="20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IEEE Network</a:t>
            </a:r>
            <a:r>
              <a:rPr kumimoji="0" lang="en-AU"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zh-TW"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 </a:t>
            </a:r>
            <a:r>
              <a:rPr kumimoji="0" lang="en-AU" sz="2000" b="1" i="0" u="none" strike="noStrike" kern="1200" cap="none" spc="0" normalizeH="0" baseline="0" noProof="0" dirty="0">
                <a:ln>
                  <a:noFill/>
                </a:ln>
                <a:solidFill>
                  <a:srgbClr val="555555"/>
                </a:solidFill>
                <a:effectLst/>
                <a:uLnTx/>
                <a:uFillTx/>
                <a:latin typeface="Times New Roman" panose="02020603050405020304" pitchFamily="18" charset="0"/>
                <a:ea typeface="+mn-ea"/>
                <a:cs typeface="Times New Roman" panose="02020603050405020304" pitchFamily="18" charset="0"/>
              </a:rPr>
              <a:t>DOI:</a:t>
            </a:r>
            <a:r>
              <a:rPr kumimoji="0" lang="en-AU" sz="20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2"/>
              </a:rPr>
              <a:t>10.1109/MNET.2024.3353806</a:t>
            </a:r>
            <a:r>
              <a:rPr kumimoji="0" lang="zh-TW" altLang="en-US" sz="2000" b="1" i="0" u="sng"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 </a:t>
            </a:r>
            <a:endParaRPr lang="en-US" dirty="0"/>
          </a:p>
        </p:txBody>
      </p:sp>
      <p:sp>
        <p:nvSpPr>
          <p:cNvPr id="3" name="Content Placeholder 2">
            <a:extLst>
              <a:ext uri="{FF2B5EF4-FFF2-40B4-BE49-F238E27FC236}">
                <a16:creationId xmlns:a16="http://schemas.microsoft.com/office/drawing/2014/main" id="{C4181D0E-5E98-DAEC-3B62-BE012B0C2E4D}"/>
              </a:ext>
            </a:extLst>
          </p:cNvPr>
          <p:cNvSpPr>
            <a:spLocks noGrp="1"/>
          </p:cNvSpPr>
          <p:nvPr>
            <p:ph idx="1"/>
          </p:nvPr>
        </p:nvSpPr>
        <p:spPr>
          <a:xfrm>
            <a:off x="838200" y="3188044"/>
            <a:ext cx="10515600" cy="3036112"/>
          </a:xfrm>
        </p:spPr>
        <p:txBody>
          <a:bodyPr>
            <a:normAutofit/>
          </a:bodyPr>
          <a:lstStyle/>
          <a:p>
            <a:pPr marL="0" indent="0">
              <a:buNone/>
            </a:pPr>
            <a:endParaRPr lang="en-AU" altLang="zh-TW" sz="2000" b="0" i="0" u="sng" dirty="0">
              <a:effectLst/>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 </a:t>
            </a:r>
            <a:r>
              <a:rPr lang="en-AU" sz="2000" dirty="0">
                <a:latin typeface="Times New Roman" panose="02020603050405020304" pitchFamily="18" charset="0"/>
                <a:cs typeface="Times New Roman" panose="02020603050405020304" pitchFamily="18" charset="0"/>
              </a:rPr>
              <a:t>The terrestrial networks are severely constrained by high infrastructural costs, small coverage areas, and excessive deployment/maintenance investments, particularly in the remote regions such as the polar areas. Fortunately, satellites can be readily used to cover those places for providing high speed data services.’’ </a:t>
            </a:r>
            <a:r>
              <a:rPr lang="en-US" altLang="zh-TW" sz="2000" dirty="0">
                <a:latin typeface="Times New Roman" panose="02020603050405020304" pitchFamily="18" charset="0"/>
                <a:cs typeface="Times New Roman" panose="02020603050405020304" pitchFamily="18" charset="0"/>
              </a:rPr>
              <a:t>--q1)</a:t>
            </a:r>
            <a:r>
              <a:rPr lang="zh-TW" altLang="en-US" sz="2000" dirty="0">
                <a:latin typeface="Times New Roman" panose="02020603050405020304" pitchFamily="18" charset="0"/>
                <a:cs typeface="Times New Roman" panose="02020603050405020304" pitchFamily="18" charset="0"/>
              </a:rPr>
              <a:t> </a:t>
            </a:r>
            <a:r>
              <a:rPr lang="en-AU" sz="2000" b="1" dirty="0">
                <a:effectLst/>
                <a:latin typeface="Times New Roman" panose="02020603050405020304" pitchFamily="18" charset="0"/>
                <a:cs typeface="Times New Roman" panose="02020603050405020304" pitchFamily="18" charset="0"/>
              </a:rPr>
              <a:t>challenges in integrating LEO satellite </a:t>
            </a:r>
            <a:endParaRPr lang="en-AU" altLang="zh-TW" sz="2000" b="0" i="0" u="sng"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TW" sz="2000" dirty="0">
                <a:latin typeface="Times New Roman" panose="02020603050405020304" pitchFamily="18" charset="0"/>
                <a:cs typeface="Times New Roman" panose="02020603050405020304" pitchFamily="18" charset="0"/>
              </a:rPr>
              <a:t>“</a:t>
            </a:r>
            <a:r>
              <a:rPr lang="en-AU" sz="2000" dirty="0">
                <a:latin typeface="Times New Roman" panose="02020603050405020304" pitchFamily="18" charset="0"/>
                <a:cs typeface="Times New Roman" panose="02020603050405020304" pitchFamily="18" charset="0"/>
              </a:rPr>
              <a:t>Thanks to the advancements in waveform design and modulation technologies, the issue on the Doppler frequency shift and its impact on LEO satellite communications can be addressed effectively, together with a significantly extended data rate and coverage.</a:t>
            </a:r>
            <a:r>
              <a:rPr lang="en-US" altLang="zh-TW" sz="2000" dirty="0">
                <a:latin typeface="Times New Roman" panose="02020603050405020304" pitchFamily="18" charset="0"/>
                <a:cs typeface="Times New Roman" panose="02020603050405020304" pitchFamily="18" charset="0"/>
              </a:rPr>
              <a:t>”</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--q2)</a:t>
            </a:r>
            <a:r>
              <a:rPr lang="zh-TW" altLang="en-US" sz="2000" dirty="0">
                <a:latin typeface="Times New Roman" panose="02020603050405020304" pitchFamily="18" charset="0"/>
                <a:cs typeface="Times New Roman" panose="02020603050405020304" pitchFamily="18" charset="0"/>
              </a:rPr>
              <a:t> </a:t>
            </a:r>
            <a:r>
              <a:rPr lang="en-AU" sz="2000" b="1" dirty="0">
                <a:effectLst/>
                <a:latin typeface="Times New Roman" panose="02020603050405020304" pitchFamily="18" charset="0"/>
                <a:cs typeface="Times New Roman" panose="02020603050405020304" pitchFamily="18" charset="0"/>
              </a:rPr>
              <a:t>the performance impacts of integrating satellite</a:t>
            </a:r>
            <a:r>
              <a:rPr lang="zh-TW" altLang="en-US" sz="2000" b="1" dirty="0">
                <a:effectLst/>
                <a:latin typeface="Times New Roman" panose="02020603050405020304" pitchFamily="18" charset="0"/>
                <a:cs typeface="Times New Roman" panose="02020603050405020304" pitchFamily="18" charset="0"/>
              </a:rPr>
              <a:t> </a:t>
            </a:r>
            <a:endParaRPr lang="en-AU" altLang="zh-TW"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E41A53-9586-E977-0A42-6788F00EEEAD}"/>
              </a:ext>
            </a:extLst>
          </p:cNvPr>
          <p:cNvSpPr txBox="1"/>
          <p:nvPr/>
        </p:nvSpPr>
        <p:spPr>
          <a:xfrm>
            <a:off x="838200" y="352853"/>
            <a:ext cx="6098058"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Five-related</a:t>
            </a:r>
            <a:r>
              <a:rPr kumimoji="0" lang="zh-TW" altLang="en-US" sz="3600" b="1"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 </a:t>
            </a:r>
            <a:r>
              <a:rPr kumimoji="0" lang="en-US" altLang="zh-TW" sz="3600" b="1"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papers</a:t>
            </a:r>
            <a:endPar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2414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69B8-B41D-32EF-CB22-FCCC0747554C}"/>
              </a:ext>
            </a:extLst>
          </p:cNvPr>
          <p:cNvSpPr>
            <a:spLocks noGrp="1"/>
          </p:cNvSpPr>
          <p:nvPr>
            <p:ph type="title"/>
          </p:nvPr>
        </p:nvSpPr>
        <p:spPr>
          <a:xfrm>
            <a:off x="838200" y="1537129"/>
            <a:ext cx="10515600" cy="1031189"/>
          </a:xfrm>
        </p:spPr>
        <p:txBody>
          <a:bodyPr>
            <a:normAutofit/>
          </a:bodyPr>
          <a:lstStyle/>
          <a:p>
            <a:pPr marL="0" marR="0" lvl="0" indent="0" defTabSz="914400" rtl="0" eaLnBrk="1" fontAlgn="auto" latinLnBrk="0" hangingPunct="1">
              <a:lnSpc>
                <a:spcPct val="90000"/>
              </a:lnSpc>
              <a:spcBef>
                <a:spcPts val="1000"/>
              </a:spcBef>
              <a:spcAft>
                <a:spcPts val="0"/>
              </a:spcAft>
              <a:tabLst/>
              <a:defRPr/>
            </a:pPr>
            <a:r>
              <a:rPr kumimoji="0" lang="en-US" altLang="zh-TW" sz="2000" b="1"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5.</a:t>
            </a:r>
            <a:r>
              <a:rPr kumimoji="0" lang="zh-TW"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 </a:t>
            </a:r>
            <a:r>
              <a:rPr kumimoji="0" lang="en-AU" sz="20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LEO Satellite Access Network (LEO-SAN) toward 6G: Challenges and approaches</a:t>
            </a:r>
            <a:r>
              <a:rPr kumimoji="0" lang="en-AU"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(2024, April 1). IEEE Journals &amp; Magazine | IEEE Xplore. </a:t>
            </a:r>
            <a:r>
              <a:rPr kumimoji="0" lang="en-AU" sz="2000" b="1" i="0" u="none" strike="noStrike" kern="1200" cap="none" spc="0" normalizeH="0" baseline="0" noProof="0" dirty="0">
                <a:ln>
                  <a:noFill/>
                </a:ln>
                <a:solidFill>
                  <a:srgbClr val="333333"/>
                </a:solidFill>
                <a:effectLst/>
                <a:uLnTx/>
                <a:uFillTx/>
                <a:latin typeface="Times New Roman" panose="02020603050405020304" pitchFamily="18" charset="0"/>
                <a:ea typeface="+mn-ea"/>
                <a:cs typeface="Times New Roman" panose="02020603050405020304" pitchFamily="18" charset="0"/>
              </a:rPr>
              <a:t> DOI: </a:t>
            </a:r>
            <a:r>
              <a:rPr kumimoji="0" lang="en-AU" sz="2000" b="0" i="0" u="none" strike="noStrike" kern="1200" cap="none" spc="0" normalizeH="0" baseline="0" noProof="0" dirty="0">
                <a:ln>
                  <a:noFill/>
                </a:ln>
                <a:solidFill>
                  <a:srgbClr val="006699"/>
                </a:solidFill>
                <a:effectLst/>
                <a:uLnTx/>
                <a:uFillTx/>
                <a:latin typeface="Times New Roman" panose="02020603050405020304" pitchFamily="18" charset="0"/>
                <a:ea typeface="+mn-ea"/>
                <a:cs typeface="Times New Roman" panose="02020603050405020304" pitchFamily="18" charset="0"/>
                <a:hlinkClick r:id="rId2"/>
              </a:rPr>
              <a:t>10.1109/MWC.011.2200310</a:t>
            </a:r>
            <a:endParaRPr lang="en-US" dirty="0"/>
          </a:p>
        </p:txBody>
      </p:sp>
      <p:sp>
        <p:nvSpPr>
          <p:cNvPr id="3" name="Content Placeholder 2">
            <a:extLst>
              <a:ext uri="{FF2B5EF4-FFF2-40B4-BE49-F238E27FC236}">
                <a16:creationId xmlns:a16="http://schemas.microsoft.com/office/drawing/2014/main" id="{75B9EBF9-D929-1C79-74E1-AC7528926BF9}"/>
              </a:ext>
            </a:extLst>
          </p:cNvPr>
          <p:cNvSpPr>
            <a:spLocks noGrp="1"/>
          </p:cNvSpPr>
          <p:nvPr>
            <p:ph idx="1"/>
          </p:nvPr>
        </p:nvSpPr>
        <p:spPr>
          <a:xfrm>
            <a:off x="838200" y="2786322"/>
            <a:ext cx="10515600" cy="3228290"/>
          </a:xfrm>
        </p:spPr>
        <p:txBody>
          <a:bodyPr>
            <a:normAutofit/>
          </a:bodyPr>
          <a:lstStyle/>
          <a:p>
            <a:endParaRPr lang="en-AU"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a:t>
            </a:r>
            <a:r>
              <a:rPr lang="en-AU" sz="2000" dirty="0">
                <a:latin typeface="Times New Roman" panose="02020603050405020304" pitchFamily="18" charset="0"/>
                <a:cs typeface="Times New Roman" panose="02020603050405020304" pitchFamily="18" charset="0"/>
              </a:rPr>
              <a:t>In the aspect of the random access, the access architecture is also less flexible. Moreover, the highspeed moving satellite leads to the deterioration of the timeliness of the user’s access selection, which may severely affect the access of all kinds of service users</a:t>
            </a:r>
            <a:r>
              <a:rPr lang="en-US" altLang="zh-TW" sz="2000" dirty="0">
                <a:latin typeface="Times New Roman" panose="02020603050405020304" pitchFamily="18" charset="0"/>
                <a:cs typeface="Times New Roman" panose="02020603050405020304" pitchFamily="18" charset="0"/>
              </a:rPr>
              <a:t>”</a:t>
            </a:r>
            <a:r>
              <a:rPr lang="en-AU"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--q1)</a:t>
            </a:r>
            <a:r>
              <a:rPr lang="zh-TW" altLang="en-US" sz="2000" dirty="0">
                <a:latin typeface="Times New Roman" panose="02020603050405020304" pitchFamily="18" charset="0"/>
                <a:cs typeface="Times New Roman" panose="02020603050405020304" pitchFamily="18" charset="0"/>
              </a:rPr>
              <a:t> </a:t>
            </a:r>
            <a:r>
              <a:rPr lang="en-AU" sz="2000" b="1" dirty="0">
                <a:effectLst/>
                <a:latin typeface="Times New Roman" panose="02020603050405020304" pitchFamily="18" charset="0"/>
                <a:cs typeface="Times New Roman" panose="02020603050405020304" pitchFamily="18" charset="0"/>
              </a:rPr>
              <a:t>challenges in integrating LEO satellite </a:t>
            </a:r>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a:t>
            </a:r>
            <a:r>
              <a:rPr lang="en-AU" sz="2000" dirty="0">
                <a:latin typeface="Times New Roman" panose="02020603050405020304" pitchFamily="18" charset="0"/>
                <a:cs typeface="Times New Roman" panose="02020603050405020304" pitchFamily="18" charset="0"/>
              </a:rPr>
              <a:t>Additionally, the inter-satellite links are considered to play a pivotal role in LEO-SAN, since they can support flexible multi-hop data forwarding functions. More specifically, at certain regions (e.g., mountains or oceans) where ground base station can be hardly deployed, the feeder link is likely to be unavailable for the satellites within these regions.</a:t>
            </a:r>
            <a:r>
              <a:rPr lang="en-US" altLang="zh-TW" sz="2000" dirty="0">
                <a:latin typeface="Times New Roman" panose="02020603050405020304" pitchFamily="18" charset="0"/>
                <a:cs typeface="Times New Roman" panose="02020603050405020304" pitchFamily="18" charset="0"/>
              </a:rPr>
              <a:t>”</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--q2)</a:t>
            </a:r>
            <a:r>
              <a:rPr lang="zh-TW" altLang="en-US" sz="2000" dirty="0">
                <a:latin typeface="Times New Roman" panose="02020603050405020304" pitchFamily="18" charset="0"/>
                <a:cs typeface="Times New Roman" panose="02020603050405020304" pitchFamily="18" charset="0"/>
              </a:rPr>
              <a:t> </a:t>
            </a:r>
            <a:r>
              <a:rPr lang="en-AU" sz="2000" b="1" dirty="0">
                <a:effectLst/>
                <a:latin typeface="Times New Roman" panose="02020603050405020304" pitchFamily="18" charset="0"/>
                <a:cs typeface="Times New Roman" panose="02020603050405020304" pitchFamily="18" charset="0"/>
              </a:rPr>
              <a:t>the performance impacts of integrating satellite</a:t>
            </a:r>
            <a:r>
              <a:rPr lang="zh-TW" altLang="en-US" sz="2000" b="1" dirty="0">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DD098FA-B695-5ED0-FDB1-C02D411F1009}"/>
              </a:ext>
            </a:extLst>
          </p:cNvPr>
          <p:cNvSpPr txBox="1"/>
          <p:nvPr/>
        </p:nvSpPr>
        <p:spPr>
          <a:xfrm>
            <a:off x="838200" y="392240"/>
            <a:ext cx="6098058"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3600" b="1"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Five-related</a:t>
            </a:r>
            <a:r>
              <a:rPr kumimoji="0" lang="zh-TW" altLang="en-US" sz="3600" b="1"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 </a:t>
            </a:r>
            <a:r>
              <a:rPr kumimoji="0" lang="en-US" altLang="zh-TW" sz="3600" b="1"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papers</a:t>
            </a:r>
            <a:endParaRPr kumimoji="0" lang="en-US" sz="3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56658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85B1F-B7A0-ACD5-ABF4-09B135CE27C2}"/>
              </a:ext>
            </a:extLst>
          </p:cNvPr>
          <p:cNvSpPr>
            <a:spLocks noGrp="1"/>
          </p:cNvSpPr>
          <p:nvPr>
            <p:ph type="title"/>
          </p:nvPr>
        </p:nvSpPr>
        <p:spPr>
          <a:xfrm>
            <a:off x="585216" y="123565"/>
            <a:ext cx="11018520" cy="1434415"/>
          </a:xfrm>
        </p:spPr>
        <p:txBody>
          <a:bodyPr anchor="b">
            <a:normAutofit/>
          </a:bodyPr>
          <a:lstStyle/>
          <a:p>
            <a:r>
              <a:rPr lang="en-AU" sz="3600" b="1" i="0" u="none" strike="noStrike" dirty="0">
                <a:effectLst/>
                <a:latin typeface="Times New Roman" panose="02020603050405020304" pitchFamily="18" charset="0"/>
                <a:cs typeface="Times New Roman" panose="02020603050405020304" pitchFamily="18" charset="0"/>
              </a:rPr>
              <a:t>1. Energy-Efficient Random Access for LEO Satellite-Assisted 6G Internet of Remote Things</a:t>
            </a:r>
            <a:endParaRPr lang="en-US" sz="3600" b="1" dirty="0">
              <a:latin typeface="Times New Roman" panose="02020603050405020304" pitchFamily="18" charset="0"/>
              <a:cs typeface="Times New Roman" panose="02020603050405020304" pitchFamily="18" charset="0"/>
            </a:endParaRP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B80E0AE-6E8B-A68F-914D-6ED281473A45}"/>
              </a:ext>
            </a:extLst>
          </p:cNvPr>
          <p:cNvSpPr>
            <a:spLocks noGrp="1"/>
          </p:cNvSpPr>
          <p:nvPr>
            <p:ph idx="1"/>
          </p:nvPr>
        </p:nvSpPr>
        <p:spPr>
          <a:xfrm>
            <a:off x="838200" y="1825624"/>
            <a:ext cx="10515600" cy="4805855"/>
          </a:xfr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Solutions/Tools</a:t>
            </a:r>
          </a:p>
          <a:p>
            <a:pPr lvl="0">
              <a:lnSpc>
                <a:spcPct val="100000"/>
              </a:lnSpc>
            </a:pPr>
            <a:r>
              <a:rPr lang="en-AU" sz="1400" b="0" i="0" dirty="0">
                <a:latin typeface="Times New Roman" panose="02020603050405020304" pitchFamily="18" charset="0"/>
                <a:cs typeface="Times New Roman" panose="02020603050405020304" pitchFamily="18" charset="0"/>
              </a:rPr>
              <a:t>Guidelines for network architecture and random access algorithm design.</a:t>
            </a:r>
            <a:endParaRPr lang="en-US" sz="1400" dirty="0">
              <a:latin typeface="Times New Roman" panose="02020603050405020304" pitchFamily="18" charset="0"/>
              <a:cs typeface="Times New Roman" panose="02020603050405020304" pitchFamily="18" charset="0"/>
            </a:endParaRPr>
          </a:p>
          <a:p>
            <a:pPr lvl="0">
              <a:lnSpc>
                <a:spcPct val="100000"/>
              </a:lnSpc>
            </a:pPr>
            <a:r>
              <a:rPr lang="en-AU" sz="1400" b="0" i="0" dirty="0">
                <a:latin typeface="Times New Roman" panose="02020603050405020304" pitchFamily="18" charset="0"/>
                <a:cs typeface="Times New Roman" panose="02020603050405020304" pitchFamily="18" charset="0"/>
              </a:rPr>
              <a:t>Advanced beam management solutions considering high mobility and limited payload budget.</a:t>
            </a:r>
            <a:endParaRPr lang="en-US" sz="1400" dirty="0">
              <a:latin typeface="Times New Roman" panose="02020603050405020304" pitchFamily="18" charset="0"/>
              <a:cs typeface="Times New Roman" panose="02020603050405020304" pitchFamily="18" charset="0"/>
            </a:endParaRPr>
          </a:p>
          <a:p>
            <a:pPr lvl="0">
              <a:lnSpc>
                <a:spcPct val="100000"/>
              </a:lnSpc>
            </a:pPr>
            <a:r>
              <a:rPr lang="en-AU" sz="1400" b="0" i="0" dirty="0">
                <a:latin typeface="Times New Roman" panose="02020603050405020304" pitchFamily="18" charset="0"/>
                <a:cs typeface="Times New Roman" panose="02020603050405020304" pitchFamily="18" charset="0"/>
              </a:rPr>
              <a:t>Doppler-resilient signal processing schemes for classical modulation schemes and novel waveforms.</a:t>
            </a:r>
            <a:endParaRPr lang="en-US" sz="1400" dirty="0">
              <a:latin typeface="Times New Roman" panose="02020603050405020304" pitchFamily="18" charset="0"/>
              <a:cs typeface="Times New Roman" panose="02020603050405020304" pitchFamily="18" charset="0"/>
            </a:endParaRPr>
          </a:p>
          <a:p>
            <a:pPr marL="0" indent="0">
              <a:buNone/>
              <a:defRPr/>
            </a:pPr>
            <a:r>
              <a:rPr lang="en-AU" sz="1400" b="1" i="0" u="none" strike="noStrike" dirty="0">
                <a:effectLst/>
                <a:latin typeface="Times New Roman" panose="02020603050405020304" pitchFamily="18" charset="0"/>
                <a:cs typeface="Times New Roman" panose="02020603050405020304" pitchFamily="18" charset="0"/>
              </a:rPr>
              <a:t>Main Findings and Conclusions</a:t>
            </a:r>
            <a:endParaRPr lang="en-AU" sz="1400" b="0" i="0" u="none" strike="noStrike" dirty="0">
              <a:effectLst/>
              <a:latin typeface="Times New Roman" panose="02020603050405020304" pitchFamily="18" charset="0"/>
              <a:cs typeface="Times New Roman" panose="02020603050405020304" pitchFamily="18" charset="0"/>
            </a:endParaRPr>
          </a:p>
          <a:p>
            <a:pPr lvl="0">
              <a:lnSpc>
                <a:spcPct val="100000"/>
              </a:lnSpc>
            </a:pPr>
            <a:r>
              <a:rPr lang="en-AU" sz="1400" b="0" i="0" dirty="0">
                <a:latin typeface="Times New Roman" panose="02020603050405020304" pitchFamily="18" charset="0"/>
                <a:cs typeface="Times New Roman" panose="02020603050405020304" pitchFamily="18" charset="0"/>
              </a:rPr>
              <a:t>Efficient random access and beam management are critical for integrating LEO satellites with 6G networks.</a:t>
            </a:r>
            <a:endParaRPr lang="en-US" sz="1400" dirty="0">
              <a:latin typeface="Times New Roman" panose="02020603050405020304" pitchFamily="18" charset="0"/>
              <a:cs typeface="Times New Roman" panose="02020603050405020304" pitchFamily="18" charset="0"/>
            </a:endParaRPr>
          </a:p>
          <a:p>
            <a:pPr lvl="0">
              <a:lnSpc>
                <a:spcPct val="100000"/>
              </a:lnSpc>
            </a:pPr>
            <a:r>
              <a:rPr lang="en-AU" sz="1400" b="0" i="0" dirty="0">
                <a:latin typeface="Times New Roman" panose="02020603050405020304" pitchFamily="18" charset="0"/>
                <a:cs typeface="Times New Roman" panose="02020603050405020304" pitchFamily="18" charset="0"/>
              </a:rPr>
              <a:t>Doppler effects significantly impact performance, requiring resilient signal processing techniques.</a:t>
            </a:r>
            <a:endParaRPr lang="en-US" sz="1400" dirty="0">
              <a:latin typeface="Times New Roman" panose="02020603050405020304" pitchFamily="18" charset="0"/>
              <a:cs typeface="Times New Roman" panose="02020603050405020304" pitchFamily="18" charset="0"/>
            </a:endParaRPr>
          </a:p>
          <a:p>
            <a:pPr lvl="0">
              <a:lnSpc>
                <a:spcPct val="100000"/>
              </a:lnSpc>
            </a:pPr>
            <a:r>
              <a:rPr lang="en-AU" sz="1400" b="0" i="0" dirty="0">
                <a:latin typeface="Times New Roman" panose="02020603050405020304" pitchFamily="18" charset="0"/>
                <a:cs typeface="Times New Roman" panose="02020603050405020304" pitchFamily="18" charset="0"/>
              </a:rPr>
              <a:t>Advanced network architecture and algorithms can mitigate some integration challenges.</a:t>
            </a:r>
            <a:endParaRPr lang="en-US" sz="1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AU" sz="1400" b="1" i="0" u="none" strike="noStrike" dirty="0">
                <a:effectLst/>
                <a:latin typeface="Times New Roman" panose="02020603050405020304" pitchFamily="18" charset="0"/>
                <a:cs typeface="Times New Roman" panose="02020603050405020304" pitchFamily="18" charset="0"/>
              </a:rPr>
              <a:t>Strengths</a:t>
            </a:r>
          </a:p>
          <a:p>
            <a:pPr lvl="0">
              <a:lnSpc>
                <a:spcPct val="100000"/>
              </a:lnSpc>
            </a:pPr>
            <a:r>
              <a:rPr lang="en-AU" sz="1400" b="0" i="0" dirty="0">
                <a:latin typeface="Times New Roman" panose="02020603050405020304" pitchFamily="18" charset="0"/>
                <a:cs typeface="Times New Roman" panose="02020603050405020304" pitchFamily="18" charset="0"/>
              </a:rPr>
              <a:t>Comprehensive analysis of random access and beam management issues.</a:t>
            </a:r>
            <a:endParaRPr lang="en-US" sz="1400" dirty="0">
              <a:latin typeface="Times New Roman" panose="02020603050405020304" pitchFamily="18" charset="0"/>
              <a:cs typeface="Times New Roman" panose="02020603050405020304" pitchFamily="18" charset="0"/>
            </a:endParaRPr>
          </a:p>
          <a:p>
            <a:pPr lvl="0">
              <a:lnSpc>
                <a:spcPct val="100000"/>
              </a:lnSpc>
            </a:pPr>
            <a:r>
              <a:rPr lang="en-AU" sz="1400" b="0" i="0" dirty="0">
                <a:latin typeface="Times New Roman" panose="02020603050405020304" pitchFamily="18" charset="0"/>
                <a:cs typeface="Times New Roman" panose="02020603050405020304" pitchFamily="18" charset="0"/>
              </a:rPr>
              <a:t>Practical guidelines and solutions proposed for real-world applications.</a:t>
            </a:r>
            <a:endParaRPr lang="en-US" sz="1400" dirty="0">
              <a:latin typeface="Times New Roman" panose="02020603050405020304" pitchFamily="18" charset="0"/>
              <a:cs typeface="Times New Roman" panose="02020603050405020304" pitchFamily="18" charset="0"/>
            </a:endParaRPr>
          </a:p>
          <a:p>
            <a:pPr marL="0" indent="0">
              <a:buNone/>
              <a:defRPr/>
            </a:pPr>
            <a:r>
              <a:rPr lang="en-AU" sz="1400" b="1" i="0" u="none" strike="noStrike" dirty="0">
                <a:effectLst/>
                <a:latin typeface="Times New Roman" panose="02020603050405020304" pitchFamily="18" charset="0"/>
                <a:cs typeface="Times New Roman" panose="02020603050405020304" pitchFamily="18" charset="0"/>
              </a:rPr>
              <a:t>Weaknesses</a:t>
            </a:r>
            <a:endParaRPr lang="en-AU" sz="1400" b="0" i="0" u="none" strike="noStrike" dirty="0">
              <a:effectLst/>
              <a:latin typeface="Times New Roman" panose="02020603050405020304" pitchFamily="18" charset="0"/>
              <a:cs typeface="Times New Roman" panose="02020603050405020304" pitchFamily="18" charset="0"/>
            </a:endParaRPr>
          </a:p>
          <a:p>
            <a:pPr lvl="0">
              <a:lnSpc>
                <a:spcPct val="100000"/>
              </a:lnSpc>
            </a:pPr>
            <a:r>
              <a:rPr lang="en-AU" sz="1400" b="0" i="0" dirty="0">
                <a:latin typeface="Times New Roman" panose="02020603050405020304" pitchFamily="18" charset="0"/>
                <a:cs typeface="Times New Roman" panose="02020603050405020304" pitchFamily="18" charset="0"/>
              </a:rPr>
              <a:t>Limited empirical data to validate proposed solutions.</a:t>
            </a:r>
            <a:endParaRPr lang="en-US" sz="1400" dirty="0">
              <a:latin typeface="Times New Roman" panose="02020603050405020304" pitchFamily="18" charset="0"/>
              <a:cs typeface="Times New Roman" panose="02020603050405020304" pitchFamily="18" charset="0"/>
            </a:endParaRPr>
          </a:p>
          <a:p>
            <a:pPr lvl="0">
              <a:lnSpc>
                <a:spcPct val="100000"/>
              </a:lnSpc>
            </a:pPr>
            <a:r>
              <a:rPr lang="en-AU" sz="1400" b="0" i="0" dirty="0">
                <a:latin typeface="Times New Roman" panose="02020603050405020304" pitchFamily="18" charset="0"/>
                <a:cs typeface="Times New Roman" panose="02020603050405020304" pitchFamily="18" charset="0"/>
              </a:rPr>
              <a:t>Focuses mainly on theoretical aspects without extensive simulations or experimental results.</a:t>
            </a:r>
            <a:endParaRPr kumimoji="0" lang="en-AU"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US" sz="1400" dirty="0"/>
          </a:p>
        </p:txBody>
      </p:sp>
    </p:spTree>
    <p:extLst>
      <p:ext uri="{BB962C8B-B14F-4D97-AF65-F5344CB8AC3E}">
        <p14:creationId xmlns:p14="http://schemas.microsoft.com/office/powerpoint/2010/main" val="156257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59BB8-F8F6-53FF-B61A-B0320C08395E}"/>
              </a:ext>
            </a:extLst>
          </p:cNvPr>
          <p:cNvSpPr>
            <a:spLocks noGrp="1"/>
          </p:cNvSpPr>
          <p:nvPr>
            <p:ph type="title"/>
          </p:nvPr>
        </p:nvSpPr>
        <p:spPr>
          <a:xfrm>
            <a:off x="838200" y="365125"/>
            <a:ext cx="10515600" cy="1325563"/>
          </a:xfrm>
        </p:spPr>
        <p:txBody>
          <a:bodyPr>
            <a:normAutofit/>
          </a:bodyPr>
          <a:lstStyle/>
          <a:p>
            <a:r>
              <a:rPr lang="en-AU" sz="3600" b="1" i="0" u="none" strike="noStrike" dirty="0">
                <a:effectLst/>
                <a:latin typeface="Times New Roman" panose="02020603050405020304" pitchFamily="18" charset="0"/>
                <a:cs typeface="Times New Roman" panose="02020603050405020304" pitchFamily="18" charset="0"/>
              </a:rPr>
              <a:t>2. LEO Satellite Access Network (LEO-SAN) Toward 6G: Challenges and Approaches</a:t>
            </a:r>
            <a:endParaRPr lang="en-US" sz="3600" b="1"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FE114A-656F-8038-3ACE-AEDE6FEAA207}"/>
              </a:ext>
            </a:extLst>
          </p:cNvPr>
          <p:cNvSpPr>
            <a:spLocks noGrp="1"/>
          </p:cNvSpPr>
          <p:nvPr>
            <p:ph idx="1"/>
          </p:nvPr>
        </p:nvSpPr>
        <p:spPr>
          <a:xfrm>
            <a:off x="838200" y="1929383"/>
            <a:ext cx="10515600" cy="4798523"/>
          </a:xfrm>
        </p:spPr>
        <p:txBody>
          <a:bodyPr>
            <a:normAutofit/>
          </a:bodyPr>
          <a:lstStyle/>
          <a:p>
            <a:pPr marL="0" indent="0">
              <a:buNone/>
            </a:pPr>
            <a:r>
              <a:rPr lang="en-AU" sz="1400" b="1" i="0" u="none" strike="noStrike" dirty="0">
                <a:effectLst/>
                <a:latin typeface="Times New Roman" panose="02020603050405020304" pitchFamily="18" charset="0"/>
                <a:cs typeface="Times New Roman" panose="02020603050405020304" pitchFamily="18" charset="0"/>
              </a:rPr>
              <a:t>Solutions/Tools</a:t>
            </a:r>
            <a:endParaRPr lang="en-AU" sz="1400" b="0" i="0" u="none" strike="noStrike"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Optimized design of random access algorithms for mobile broadband users.</a:t>
            </a: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Advanced beam management strategies for complicated propagation environments.</a:t>
            </a: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Doppler-resilient signal processing schemes for better transmission.</a:t>
            </a:r>
          </a:p>
          <a:p>
            <a:pPr marL="0" indent="0">
              <a:buNone/>
            </a:pPr>
            <a:r>
              <a:rPr lang="en-AU" sz="1400" b="1" i="0" u="none" strike="noStrike" dirty="0">
                <a:effectLst/>
                <a:latin typeface="Times New Roman" panose="02020603050405020304" pitchFamily="18" charset="0"/>
                <a:cs typeface="Times New Roman" panose="02020603050405020304" pitchFamily="18" charset="0"/>
              </a:rPr>
              <a:t>Main Findings and Conclusions</a:t>
            </a:r>
            <a:endParaRPr lang="en-AU" sz="1400" b="0" i="0" u="none" strike="noStrike"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Addressing random access and beam management issues is crucial for effective integration.</a:t>
            </a: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Doppler effect mitigation is necessary for reliable communication.</a:t>
            </a: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Enhanced beam management and random access can improve overall network performance.</a:t>
            </a:r>
          </a:p>
          <a:p>
            <a:pPr marL="0" indent="0">
              <a:buNone/>
            </a:pPr>
            <a:r>
              <a:rPr lang="en-AU" sz="1400" b="1" i="0" u="none" strike="noStrike" dirty="0">
                <a:effectLst/>
                <a:latin typeface="Times New Roman" panose="02020603050405020304" pitchFamily="18" charset="0"/>
                <a:cs typeface="Times New Roman" panose="02020603050405020304" pitchFamily="18" charset="0"/>
              </a:rPr>
              <a:t>Strengths</a:t>
            </a:r>
            <a:endParaRPr lang="en-AU" sz="1400" b="0" i="0" u="none" strike="noStrike"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Detailed exploration of random access and beam management issues.</a:t>
            </a: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Practical solutions proposed for real-world scenarios.</a:t>
            </a:r>
          </a:p>
          <a:p>
            <a:pPr marL="0" indent="0">
              <a:buNone/>
            </a:pPr>
            <a:r>
              <a:rPr lang="en-AU" sz="1400" b="1" i="0" u="none" strike="noStrike" dirty="0">
                <a:effectLst/>
                <a:latin typeface="Times New Roman" panose="02020603050405020304" pitchFamily="18" charset="0"/>
                <a:cs typeface="Times New Roman" panose="02020603050405020304" pitchFamily="18" charset="0"/>
              </a:rPr>
              <a:t>Weaknesses</a:t>
            </a:r>
            <a:endParaRPr lang="en-AU" sz="1400" b="0" i="0" u="none" strike="noStrike"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Lacks detailed simulation or experimental data to support theoretical claims.</a:t>
            </a:r>
          </a:p>
          <a:p>
            <a:pPr>
              <a:buFont typeface="Arial" panose="020B0604020202020204" pitchFamily="34" charset="0"/>
              <a:buChar char="•"/>
            </a:pPr>
            <a:r>
              <a:rPr lang="en-AU" sz="1400" b="0" i="0" u="none" strike="noStrike" dirty="0">
                <a:effectLst/>
                <a:latin typeface="Times New Roman" panose="02020603050405020304" pitchFamily="18" charset="0"/>
                <a:cs typeface="Times New Roman" panose="02020603050405020304" pitchFamily="18" charset="0"/>
              </a:rPr>
              <a:t>Focuses on specific aspects without a comprehensive view of the entire integration process.</a:t>
            </a:r>
          </a:p>
          <a:p>
            <a:endParaRPr lang="en-US" sz="1200" dirty="0"/>
          </a:p>
        </p:txBody>
      </p:sp>
    </p:spTree>
    <p:extLst>
      <p:ext uri="{BB962C8B-B14F-4D97-AF65-F5344CB8AC3E}">
        <p14:creationId xmlns:p14="http://schemas.microsoft.com/office/powerpoint/2010/main" val="3065715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9093</TotalTime>
  <Words>1422</Words>
  <Application>Microsoft Macintosh PowerPoint</Application>
  <PresentationFormat>Widescreen</PresentationFormat>
  <Paragraphs>102</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SymbolMT</vt:lpstr>
      <vt:lpstr>Arial</vt:lpstr>
      <vt:lpstr>Calibri</vt:lpstr>
      <vt:lpstr>Calibri Light</vt:lpstr>
      <vt:lpstr>Times New Roman</vt:lpstr>
      <vt:lpstr>Office Theme</vt:lpstr>
      <vt:lpstr>Week3</vt:lpstr>
      <vt:lpstr>Research Problem &amp; Research Questions</vt:lpstr>
      <vt:lpstr>1. Position, Navigation, and Timing (PNT) through Low Earth Orbit (LEO) satellites: a survey on current status, challenges, and opportunities. (2022). IEEE Journals &amp; Magazine | IEEE Xplore. DOI: 10.1109/ACCESS.2022.3194050 </vt:lpstr>
      <vt:lpstr>2. Salahdine, F., Han, T., &amp; Zhang, N. (2023). 5G, 6G, and Beyond: Recent advances and future challenges. Annals of Telecommunications, 78(9), 525-549. https://doi.org/10.1007/s12243-022-00938-3 </vt:lpstr>
      <vt:lpstr>3. Zhen, L., Bashir, A. K., Yu, K., Al-Otaibi, Y. D., Foh, C. H., &amp; Xiao, P. (2020). Energy-efficient random access for LEO satellite-assisted 6G internet of remote things. IEEE Internet of Things Journal, 8(7), 5114- 5128. DOI: https://doi.org/10.1109/JIOT.2020.3030856</vt:lpstr>
      <vt:lpstr>4. Luo, X., Chen, H. H., &amp; Guo, Q. (2024). LEO/VLEO Satellite Communications in 6G and Beyond Networks–Technologies, Applications and Challenges. IEEE Network. DOI:10.1109/MNET.2024.3353806 </vt:lpstr>
      <vt:lpstr>5. LEO Satellite Access Network (LEO-SAN) toward 6G: Challenges and approaches. (2024, April 1). IEEE Journals &amp; Magazine | IEEE Xplore.  DOI: 10.1109/MWC.011.2200310</vt:lpstr>
      <vt:lpstr>1. Energy-Efficient Random Access for LEO Satellite-Assisted 6G Internet of Remote Things</vt:lpstr>
      <vt:lpstr>2. LEO Satellite Access Network (LEO-SAN) Toward 6G: Challenges and Approaches</vt:lpstr>
      <vt:lpstr>3. LEO/VLEO Satellite Communications in 6G and Beyond Networks: Technologies, Applications, and Challenges</vt:lpstr>
      <vt:lpstr>Gaps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Week3</dc:title>
  <dc:creator>Carla Chen</dc:creator>
  <cp:lastModifiedBy>Carla Chen</cp:lastModifiedBy>
  <cp:revision>2</cp:revision>
  <dcterms:created xsi:type="dcterms:W3CDTF">2024-07-30T09:07:19Z</dcterms:created>
  <dcterms:modified xsi:type="dcterms:W3CDTF">2024-08-07T08:45:18Z</dcterms:modified>
</cp:coreProperties>
</file>