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6F897C-66AB-B744-91C7-0D9A8B97C9F3}" v="35" dt="2024-09-20T11:53:05.2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04"/>
    <p:restoredTop sz="95353"/>
  </p:normalViewPr>
  <p:slideViewPr>
    <p:cSldViewPr snapToGrid="0">
      <p:cViewPr varScale="1">
        <p:scale>
          <a:sx n="100" d="100"/>
          <a:sy n="100" d="100"/>
        </p:scale>
        <p:origin x="55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a Chen" userId="72484de0-ad80-4861-946b-9fc17698ef8d" providerId="ADAL" clId="{8F6F897C-66AB-B744-91C7-0D9A8B97C9F3}"/>
    <pc:docChg chg="undo custSel modSld">
      <pc:chgData name="Carla Chen" userId="72484de0-ad80-4861-946b-9fc17698ef8d" providerId="ADAL" clId="{8F6F897C-66AB-B744-91C7-0D9A8B97C9F3}" dt="2024-09-20T11:51:05.947" v="421" actId="47"/>
      <pc:docMkLst>
        <pc:docMk/>
      </pc:docMkLst>
      <pc:sldChg chg="addSp delSp modSp mod">
        <pc:chgData name="Carla Chen" userId="72484de0-ad80-4861-946b-9fc17698ef8d" providerId="ADAL" clId="{8F6F897C-66AB-B744-91C7-0D9A8B97C9F3}" dt="2024-09-20T11:51:05.947" v="421" actId="47"/>
        <pc:sldMkLst>
          <pc:docMk/>
          <pc:sldMk cId="3738732791" sldId="256"/>
        </pc:sldMkLst>
        <pc:spChg chg="add del mod">
          <ac:chgData name="Carla Chen" userId="72484de0-ad80-4861-946b-9fc17698ef8d" providerId="ADAL" clId="{8F6F897C-66AB-B744-91C7-0D9A8B97C9F3}" dt="2024-09-20T11:51:05.947" v="421" actId="47"/>
          <ac:spMkLst>
            <pc:docMk/>
            <pc:sldMk cId="3738732791" sldId="256"/>
            <ac:spMk id="4" creationId="{D7F10126-E4A1-BAE8-5DEC-56E81137ECFB}"/>
          </ac:spMkLst>
        </pc:spChg>
      </pc:sldChg>
      <pc:sldChg chg="modSp modNotesTx">
        <pc:chgData name="Carla Chen" userId="72484de0-ad80-4861-946b-9fc17698ef8d" providerId="ADAL" clId="{8F6F897C-66AB-B744-91C7-0D9A8B97C9F3}" dt="2024-09-20T11:51:05.623" v="420" actId="20577"/>
        <pc:sldMkLst>
          <pc:docMk/>
          <pc:sldMk cId="2181856445" sldId="257"/>
        </pc:sldMkLst>
        <pc:graphicFrameChg chg="mod">
          <ac:chgData name="Carla Chen" userId="72484de0-ad80-4861-946b-9fc17698ef8d" providerId="ADAL" clId="{8F6F897C-66AB-B744-91C7-0D9A8B97C9F3}" dt="2024-09-20T06:44:00.276" v="67" actId="20577"/>
          <ac:graphicFrameMkLst>
            <pc:docMk/>
            <pc:sldMk cId="2181856445" sldId="257"/>
            <ac:graphicFrameMk id="5" creationId="{FE8E7778-DA7F-CE16-82B0-5E9DACFF53EA}"/>
          </ac:graphicFrameMkLst>
        </pc:graphicFrameChg>
      </pc:sldChg>
      <pc:sldChg chg="addSp delSp modSp mod modNotesTx">
        <pc:chgData name="Carla Chen" userId="72484de0-ad80-4861-946b-9fc17698ef8d" providerId="ADAL" clId="{8F6F897C-66AB-B744-91C7-0D9A8B97C9F3}" dt="2024-09-20T07:45:25.614" v="289" actId="20577"/>
        <pc:sldMkLst>
          <pc:docMk/>
          <pc:sldMk cId="1089139827" sldId="259"/>
        </pc:sldMkLst>
        <pc:spChg chg="mod">
          <ac:chgData name="Carla Chen" userId="72484de0-ad80-4861-946b-9fc17698ef8d" providerId="ADAL" clId="{8F6F897C-66AB-B744-91C7-0D9A8B97C9F3}" dt="2024-09-20T06:48:11.571" v="130" actId="26606"/>
          <ac:spMkLst>
            <pc:docMk/>
            <pc:sldMk cId="1089139827" sldId="259"/>
            <ac:spMk id="2" creationId="{7B452C39-9CDE-E24D-DD45-2E8A920FF9C3}"/>
          </ac:spMkLst>
        </pc:spChg>
        <pc:spChg chg="del">
          <ac:chgData name="Carla Chen" userId="72484de0-ad80-4861-946b-9fc17698ef8d" providerId="ADAL" clId="{8F6F897C-66AB-B744-91C7-0D9A8B97C9F3}" dt="2024-09-20T06:48:11.571" v="130" actId="26606"/>
          <ac:spMkLst>
            <pc:docMk/>
            <pc:sldMk cId="1089139827" sldId="259"/>
            <ac:spMk id="10" creationId="{B50AB553-2A96-4A92-96F2-93548E096954}"/>
          </ac:spMkLst>
        </pc:spChg>
        <pc:spChg chg="add">
          <ac:chgData name="Carla Chen" userId="72484de0-ad80-4861-946b-9fc17698ef8d" providerId="ADAL" clId="{8F6F897C-66AB-B744-91C7-0D9A8B97C9F3}" dt="2024-09-20T06:48:11.571" v="130" actId="26606"/>
          <ac:spMkLst>
            <pc:docMk/>
            <pc:sldMk cId="1089139827" sldId="259"/>
            <ac:spMk id="15" creationId="{C0763A76-9F1C-4FC5-82B7-DD475DA461B2}"/>
          </ac:spMkLst>
        </pc:spChg>
        <pc:spChg chg="add">
          <ac:chgData name="Carla Chen" userId="72484de0-ad80-4861-946b-9fc17698ef8d" providerId="ADAL" clId="{8F6F897C-66AB-B744-91C7-0D9A8B97C9F3}" dt="2024-09-20T06:48:11.571" v="130" actId="26606"/>
          <ac:spMkLst>
            <pc:docMk/>
            <pc:sldMk cId="1089139827" sldId="259"/>
            <ac:spMk id="17" creationId="{E81BF4F6-F2CF-4984-9D14-D6966D92F99F}"/>
          </ac:spMkLst>
        </pc:spChg>
        <pc:graphicFrameChg chg="mod modGraphic">
          <ac:chgData name="Carla Chen" userId="72484de0-ad80-4861-946b-9fc17698ef8d" providerId="ADAL" clId="{8F6F897C-66AB-B744-91C7-0D9A8B97C9F3}" dt="2024-09-20T07:43:56.166" v="286"/>
          <ac:graphicFrameMkLst>
            <pc:docMk/>
            <pc:sldMk cId="1089139827" sldId="259"/>
            <ac:graphicFrameMk id="5" creationId="{F2A012A4-B4AE-E0BD-5A57-CDFE716B8174}"/>
          </ac:graphicFrameMkLst>
        </pc:graphicFrameChg>
        <pc:picChg chg="mod ord">
          <ac:chgData name="Carla Chen" userId="72484de0-ad80-4861-946b-9fc17698ef8d" providerId="ADAL" clId="{8F6F897C-66AB-B744-91C7-0D9A8B97C9F3}" dt="2024-09-20T06:48:11.571" v="130" actId="26606"/>
          <ac:picMkLst>
            <pc:docMk/>
            <pc:sldMk cId="1089139827" sldId="259"/>
            <ac:picMk id="6" creationId="{A47EA456-8561-5686-7A31-A7399A716214}"/>
          </ac:picMkLst>
        </pc:picChg>
      </pc:sldChg>
      <pc:sldChg chg="modNotesTx">
        <pc:chgData name="Carla Chen" userId="72484de0-ad80-4861-946b-9fc17698ef8d" providerId="ADAL" clId="{8F6F897C-66AB-B744-91C7-0D9A8B97C9F3}" dt="2024-09-20T07:56:39.442" v="394" actId="20577"/>
        <pc:sldMkLst>
          <pc:docMk/>
          <pc:sldMk cId="1863716651" sldId="260"/>
        </pc:sldMkLst>
      </pc:sldChg>
      <pc:sldChg chg="modNotesTx">
        <pc:chgData name="Carla Chen" userId="72484de0-ad80-4861-946b-9fc17698ef8d" providerId="ADAL" clId="{8F6F897C-66AB-B744-91C7-0D9A8B97C9F3}" dt="2024-09-20T08:02:19.209" v="401" actId="20577"/>
        <pc:sldMkLst>
          <pc:docMk/>
          <pc:sldMk cId="2973819095" sldId="263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8D67B0-C041-4908-93C3-B6F414272E4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A94ED62-CC6A-4BDF-A226-FF6512D3A0A8}">
      <dgm:prSet/>
      <dgm:spPr/>
      <dgm:t>
        <a:bodyPr/>
        <a:lstStyle/>
        <a:p>
          <a:r>
            <a:rPr lang="en-AU" b="1" dirty="0"/>
            <a:t>LEO (Low Earth Orbit) satellites</a:t>
          </a:r>
          <a:r>
            <a:rPr lang="en-AU" dirty="0"/>
            <a:t> are emerging as a solution for addressing the digital divide in remote areas.</a:t>
          </a:r>
          <a:endParaRPr lang="en-US" dirty="0"/>
        </a:p>
      </dgm:t>
    </dgm:pt>
    <dgm:pt modelId="{883CA17C-9229-4B58-AD73-DB3E28F29F34}" type="parTrans" cxnId="{FDB6B515-2C0F-4F41-9103-A34DD623D81A}">
      <dgm:prSet/>
      <dgm:spPr/>
      <dgm:t>
        <a:bodyPr/>
        <a:lstStyle/>
        <a:p>
          <a:endParaRPr lang="en-US"/>
        </a:p>
      </dgm:t>
    </dgm:pt>
    <dgm:pt modelId="{F810FCD3-9BCF-4D77-A25E-1B01877B2D51}" type="sibTrans" cxnId="{FDB6B515-2C0F-4F41-9103-A34DD623D81A}">
      <dgm:prSet/>
      <dgm:spPr/>
      <dgm:t>
        <a:bodyPr/>
        <a:lstStyle/>
        <a:p>
          <a:endParaRPr lang="en-US"/>
        </a:p>
      </dgm:t>
    </dgm:pt>
    <dgm:pt modelId="{85BAB3E0-D2CD-4E68-A5D2-40CFCC3FE0F9}">
      <dgm:prSet/>
      <dgm:spPr/>
      <dgm:t>
        <a:bodyPr/>
        <a:lstStyle/>
        <a:p>
          <a:r>
            <a:rPr lang="en-AU" dirty="0"/>
            <a:t>LEO satellites offer a scalable and flexible option for overcoming connectivity issues, supporting industries like agriculture, mining, and disaster recovery.</a:t>
          </a:r>
          <a:endParaRPr lang="en-US" dirty="0"/>
        </a:p>
      </dgm:t>
    </dgm:pt>
    <dgm:pt modelId="{3D86008C-F171-43A7-A7A9-E1E563282CF1}" type="parTrans" cxnId="{FCC17476-9630-4A90-9957-7FD7DD4CCFD3}">
      <dgm:prSet/>
      <dgm:spPr/>
      <dgm:t>
        <a:bodyPr/>
        <a:lstStyle/>
        <a:p>
          <a:endParaRPr lang="en-US"/>
        </a:p>
      </dgm:t>
    </dgm:pt>
    <dgm:pt modelId="{1C6A0A74-68FA-4F50-9F5A-F3F023CC6A12}" type="sibTrans" cxnId="{FCC17476-9630-4A90-9957-7FD7DD4CCFD3}">
      <dgm:prSet/>
      <dgm:spPr/>
      <dgm:t>
        <a:bodyPr/>
        <a:lstStyle/>
        <a:p>
          <a:endParaRPr lang="en-US"/>
        </a:p>
      </dgm:t>
    </dgm:pt>
    <dgm:pt modelId="{3CC8C907-021E-428A-8D6B-BA494FBFB206}">
      <dgm:prSet/>
      <dgm:spPr/>
      <dgm:t>
        <a:bodyPr/>
        <a:lstStyle/>
        <a:p>
          <a:r>
            <a:rPr lang="en-AU" dirty="0"/>
            <a:t>This research focuses on developing stable LEO satellite networks</a:t>
          </a:r>
          <a:r>
            <a:rPr lang="zh-TW" altLang="en-US" dirty="0"/>
            <a:t> </a:t>
          </a:r>
          <a:r>
            <a:rPr lang="en-US" altLang="zh-TW" dirty="0"/>
            <a:t>in</a:t>
          </a:r>
          <a:r>
            <a:rPr lang="zh-TW" altLang="en-US" dirty="0"/>
            <a:t> </a:t>
          </a:r>
          <a:r>
            <a:rPr lang="en-US" altLang="zh-TW" dirty="0"/>
            <a:t>remote</a:t>
          </a:r>
          <a:r>
            <a:rPr lang="zh-TW" altLang="en-US" dirty="0"/>
            <a:t> </a:t>
          </a:r>
          <a:r>
            <a:rPr lang="en-US" altLang="zh-TW" dirty="0"/>
            <a:t>areas</a:t>
          </a:r>
          <a:r>
            <a:rPr lang="en-AU" dirty="0"/>
            <a:t> by </a:t>
          </a:r>
          <a:r>
            <a:rPr lang="en-AU" dirty="0" err="1"/>
            <a:t>analyzing</a:t>
          </a:r>
          <a:r>
            <a:rPr lang="en-AU" dirty="0"/>
            <a:t> existing solutions from peer-reviewed studies.</a:t>
          </a:r>
          <a:endParaRPr lang="en-US" dirty="0"/>
        </a:p>
      </dgm:t>
    </dgm:pt>
    <dgm:pt modelId="{BD4973FF-3038-4430-B26C-E32BD6561582}" type="parTrans" cxnId="{57F75199-61DC-48D8-B5F1-703F623363FA}">
      <dgm:prSet/>
      <dgm:spPr/>
      <dgm:t>
        <a:bodyPr/>
        <a:lstStyle/>
        <a:p>
          <a:endParaRPr lang="en-US"/>
        </a:p>
      </dgm:t>
    </dgm:pt>
    <dgm:pt modelId="{C4058726-C292-4536-A7C6-DDBCB90E4CDC}" type="sibTrans" cxnId="{57F75199-61DC-48D8-B5F1-703F623363FA}">
      <dgm:prSet/>
      <dgm:spPr/>
      <dgm:t>
        <a:bodyPr/>
        <a:lstStyle/>
        <a:p>
          <a:endParaRPr lang="en-US"/>
        </a:p>
      </dgm:t>
    </dgm:pt>
    <dgm:pt modelId="{6E37DAC5-4B4B-4045-A818-7558B966E4BF}" type="pres">
      <dgm:prSet presAssocID="{068D67B0-C041-4908-93C3-B6F414272E49}" presName="root" presStyleCnt="0">
        <dgm:presLayoutVars>
          <dgm:dir/>
          <dgm:resizeHandles val="exact"/>
        </dgm:presLayoutVars>
      </dgm:prSet>
      <dgm:spPr/>
    </dgm:pt>
    <dgm:pt modelId="{6E2B4F12-FF7E-4B59-A43A-50C306C39DB4}" type="pres">
      <dgm:prSet presAssocID="{2A94ED62-CC6A-4BDF-A226-FF6512D3A0A8}" presName="compNode" presStyleCnt="0"/>
      <dgm:spPr/>
    </dgm:pt>
    <dgm:pt modelId="{C7C9EF8C-FE3B-4E60-82B9-F1B3D7A8D2E3}" type="pres">
      <dgm:prSet presAssocID="{2A94ED62-CC6A-4BDF-A226-FF6512D3A0A8}" presName="bgRect" presStyleLbl="bgShp" presStyleIdx="0" presStyleCnt="3"/>
      <dgm:spPr/>
    </dgm:pt>
    <dgm:pt modelId="{9252E373-5F36-4DA1-9D98-44079824E587}" type="pres">
      <dgm:prSet presAssocID="{2A94ED62-CC6A-4BDF-A226-FF6512D3A0A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lar system"/>
        </a:ext>
      </dgm:extLst>
    </dgm:pt>
    <dgm:pt modelId="{C1293EF4-9235-49FB-BCAE-C74E2F51547C}" type="pres">
      <dgm:prSet presAssocID="{2A94ED62-CC6A-4BDF-A226-FF6512D3A0A8}" presName="spaceRect" presStyleCnt="0"/>
      <dgm:spPr/>
    </dgm:pt>
    <dgm:pt modelId="{B71E59C9-23C9-4956-B628-3A74FF1DEA74}" type="pres">
      <dgm:prSet presAssocID="{2A94ED62-CC6A-4BDF-A226-FF6512D3A0A8}" presName="parTx" presStyleLbl="revTx" presStyleIdx="0" presStyleCnt="3">
        <dgm:presLayoutVars>
          <dgm:chMax val="0"/>
          <dgm:chPref val="0"/>
        </dgm:presLayoutVars>
      </dgm:prSet>
      <dgm:spPr/>
    </dgm:pt>
    <dgm:pt modelId="{42234EAD-D4C2-4F77-B070-91DB68C8CC18}" type="pres">
      <dgm:prSet presAssocID="{F810FCD3-9BCF-4D77-A25E-1B01877B2D51}" presName="sibTrans" presStyleCnt="0"/>
      <dgm:spPr/>
    </dgm:pt>
    <dgm:pt modelId="{3CE750B3-70D6-46A7-981D-224C572A81D0}" type="pres">
      <dgm:prSet presAssocID="{85BAB3E0-D2CD-4E68-A5D2-40CFCC3FE0F9}" presName="compNode" presStyleCnt="0"/>
      <dgm:spPr/>
    </dgm:pt>
    <dgm:pt modelId="{CA9C6EF3-87D0-4B83-88A2-D507A221D9F6}" type="pres">
      <dgm:prSet presAssocID="{85BAB3E0-D2CD-4E68-A5D2-40CFCC3FE0F9}" presName="bgRect" presStyleLbl="bgShp" presStyleIdx="1" presStyleCnt="3"/>
      <dgm:spPr/>
    </dgm:pt>
    <dgm:pt modelId="{2D1CBF98-DC3B-4BFB-9A8D-DAF5C8D985D9}" type="pres">
      <dgm:prSet presAssocID="{85BAB3E0-D2CD-4E68-A5D2-40CFCC3FE0F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"/>
        </a:ext>
      </dgm:extLst>
    </dgm:pt>
    <dgm:pt modelId="{8532F9F2-329D-4FA1-A049-ED322E74BAF1}" type="pres">
      <dgm:prSet presAssocID="{85BAB3E0-D2CD-4E68-A5D2-40CFCC3FE0F9}" presName="spaceRect" presStyleCnt="0"/>
      <dgm:spPr/>
    </dgm:pt>
    <dgm:pt modelId="{D1304282-B668-4462-A75A-CABC9ADBC20A}" type="pres">
      <dgm:prSet presAssocID="{85BAB3E0-D2CD-4E68-A5D2-40CFCC3FE0F9}" presName="parTx" presStyleLbl="revTx" presStyleIdx="1" presStyleCnt="3">
        <dgm:presLayoutVars>
          <dgm:chMax val="0"/>
          <dgm:chPref val="0"/>
        </dgm:presLayoutVars>
      </dgm:prSet>
      <dgm:spPr/>
    </dgm:pt>
    <dgm:pt modelId="{35D5576C-EDEF-482E-AF1E-F04CEFB8607D}" type="pres">
      <dgm:prSet presAssocID="{1C6A0A74-68FA-4F50-9F5A-F3F023CC6A12}" presName="sibTrans" presStyleCnt="0"/>
      <dgm:spPr/>
    </dgm:pt>
    <dgm:pt modelId="{02A2E116-B894-4DDE-BD8F-D8574E18ABEA}" type="pres">
      <dgm:prSet presAssocID="{3CC8C907-021E-428A-8D6B-BA494FBFB206}" presName="compNode" presStyleCnt="0"/>
      <dgm:spPr/>
    </dgm:pt>
    <dgm:pt modelId="{6D11FD1D-BEE6-4052-9D52-CE2C1E5E67AD}" type="pres">
      <dgm:prSet presAssocID="{3CC8C907-021E-428A-8D6B-BA494FBFB206}" presName="bgRect" presStyleLbl="bgShp" presStyleIdx="2" presStyleCnt="3"/>
      <dgm:spPr/>
    </dgm:pt>
    <dgm:pt modelId="{F6B0C342-28FE-4593-AE3D-BBE25FCA9D27}" type="pres">
      <dgm:prSet presAssocID="{3CC8C907-021E-428A-8D6B-BA494FBFB20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tellite"/>
        </a:ext>
      </dgm:extLst>
    </dgm:pt>
    <dgm:pt modelId="{168E08CB-FEA5-4CF4-A796-1ADD50483E43}" type="pres">
      <dgm:prSet presAssocID="{3CC8C907-021E-428A-8D6B-BA494FBFB206}" presName="spaceRect" presStyleCnt="0"/>
      <dgm:spPr/>
    </dgm:pt>
    <dgm:pt modelId="{979D35F4-E065-4021-B575-E48A92E6BF85}" type="pres">
      <dgm:prSet presAssocID="{3CC8C907-021E-428A-8D6B-BA494FBFB206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DB6B515-2C0F-4F41-9103-A34DD623D81A}" srcId="{068D67B0-C041-4908-93C3-B6F414272E49}" destId="{2A94ED62-CC6A-4BDF-A226-FF6512D3A0A8}" srcOrd="0" destOrd="0" parTransId="{883CA17C-9229-4B58-AD73-DB3E28F29F34}" sibTransId="{F810FCD3-9BCF-4D77-A25E-1B01877B2D51}"/>
    <dgm:cxn modelId="{5E217B2A-92CB-4454-B95A-665A54CF02D9}" type="presOf" srcId="{3CC8C907-021E-428A-8D6B-BA494FBFB206}" destId="{979D35F4-E065-4021-B575-E48A92E6BF85}" srcOrd="0" destOrd="0" presId="urn:microsoft.com/office/officeart/2018/2/layout/IconVerticalSolidList"/>
    <dgm:cxn modelId="{FCC17476-9630-4A90-9957-7FD7DD4CCFD3}" srcId="{068D67B0-C041-4908-93C3-B6F414272E49}" destId="{85BAB3E0-D2CD-4E68-A5D2-40CFCC3FE0F9}" srcOrd="1" destOrd="0" parTransId="{3D86008C-F171-43A7-A7A9-E1E563282CF1}" sibTransId="{1C6A0A74-68FA-4F50-9F5A-F3F023CC6A12}"/>
    <dgm:cxn modelId="{57F75199-61DC-48D8-B5F1-703F623363FA}" srcId="{068D67B0-C041-4908-93C3-B6F414272E49}" destId="{3CC8C907-021E-428A-8D6B-BA494FBFB206}" srcOrd="2" destOrd="0" parTransId="{BD4973FF-3038-4430-B26C-E32BD6561582}" sibTransId="{C4058726-C292-4536-A7C6-DDBCB90E4CDC}"/>
    <dgm:cxn modelId="{CDE20AA7-FCF6-4200-8F7C-AFDF9BAF7ED4}" type="presOf" srcId="{85BAB3E0-D2CD-4E68-A5D2-40CFCC3FE0F9}" destId="{D1304282-B668-4462-A75A-CABC9ADBC20A}" srcOrd="0" destOrd="0" presId="urn:microsoft.com/office/officeart/2018/2/layout/IconVerticalSolidList"/>
    <dgm:cxn modelId="{5A7875B4-0CC3-403A-8C44-A1F8755FBE00}" type="presOf" srcId="{2A94ED62-CC6A-4BDF-A226-FF6512D3A0A8}" destId="{B71E59C9-23C9-4956-B628-3A74FF1DEA74}" srcOrd="0" destOrd="0" presId="urn:microsoft.com/office/officeart/2018/2/layout/IconVerticalSolidList"/>
    <dgm:cxn modelId="{32C3ADED-CD73-4C3F-96BF-4CD333A23630}" type="presOf" srcId="{068D67B0-C041-4908-93C3-B6F414272E49}" destId="{6E37DAC5-4B4B-4045-A818-7558B966E4BF}" srcOrd="0" destOrd="0" presId="urn:microsoft.com/office/officeart/2018/2/layout/IconVerticalSolidList"/>
    <dgm:cxn modelId="{D8BA3663-2F47-4EBF-A7BF-8F80B7EC4D4E}" type="presParOf" srcId="{6E37DAC5-4B4B-4045-A818-7558B966E4BF}" destId="{6E2B4F12-FF7E-4B59-A43A-50C306C39DB4}" srcOrd="0" destOrd="0" presId="urn:microsoft.com/office/officeart/2018/2/layout/IconVerticalSolidList"/>
    <dgm:cxn modelId="{244DFC96-8146-4454-819D-2DB628FEA2E5}" type="presParOf" srcId="{6E2B4F12-FF7E-4B59-A43A-50C306C39DB4}" destId="{C7C9EF8C-FE3B-4E60-82B9-F1B3D7A8D2E3}" srcOrd="0" destOrd="0" presId="urn:microsoft.com/office/officeart/2018/2/layout/IconVerticalSolidList"/>
    <dgm:cxn modelId="{4EB09842-701D-4B00-AB87-865FE0E55D62}" type="presParOf" srcId="{6E2B4F12-FF7E-4B59-A43A-50C306C39DB4}" destId="{9252E373-5F36-4DA1-9D98-44079824E587}" srcOrd="1" destOrd="0" presId="urn:microsoft.com/office/officeart/2018/2/layout/IconVerticalSolidList"/>
    <dgm:cxn modelId="{979A6B00-D5B2-463A-AC29-56C119BA0E2F}" type="presParOf" srcId="{6E2B4F12-FF7E-4B59-A43A-50C306C39DB4}" destId="{C1293EF4-9235-49FB-BCAE-C74E2F51547C}" srcOrd="2" destOrd="0" presId="urn:microsoft.com/office/officeart/2018/2/layout/IconVerticalSolidList"/>
    <dgm:cxn modelId="{AB0E61B4-808D-4D3F-9A52-D6BFA25CBD61}" type="presParOf" srcId="{6E2B4F12-FF7E-4B59-A43A-50C306C39DB4}" destId="{B71E59C9-23C9-4956-B628-3A74FF1DEA74}" srcOrd="3" destOrd="0" presId="urn:microsoft.com/office/officeart/2018/2/layout/IconVerticalSolidList"/>
    <dgm:cxn modelId="{BC2DBA8E-BB46-4313-A594-0F1D8D5D9BD1}" type="presParOf" srcId="{6E37DAC5-4B4B-4045-A818-7558B966E4BF}" destId="{42234EAD-D4C2-4F77-B070-91DB68C8CC18}" srcOrd="1" destOrd="0" presId="urn:microsoft.com/office/officeart/2018/2/layout/IconVerticalSolidList"/>
    <dgm:cxn modelId="{B7EDDF34-DF25-4EA0-9FE6-177D739C58AF}" type="presParOf" srcId="{6E37DAC5-4B4B-4045-A818-7558B966E4BF}" destId="{3CE750B3-70D6-46A7-981D-224C572A81D0}" srcOrd="2" destOrd="0" presId="urn:microsoft.com/office/officeart/2018/2/layout/IconVerticalSolidList"/>
    <dgm:cxn modelId="{8AF77B30-12D9-4395-929D-3D347F56EE72}" type="presParOf" srcId="{3CE750B3-70D6-46A7-981D-224C572A81D0}" destId="{CA9C6EF3-87D0-4B83-88A2-D507A221D9F6}" srcOrd="0" destOrd="0" presId="urn:microsoft.com/office/officeart/2018/2/layout/IconVerticalSolidList"/>
    <dgm:cxn modelId="{22706F8B-E2EB-4B87-8BEA-C9A72DA52C00}" type="presParOf" srcId="{3CE750B3-70D6-46A7-981D-224C572A81D0}" destId="{2D1CBF98-DC3B-4BFB-9A8D-DAF5C8D985D9}" srcOrd="1" destOrd="0" presId="urn:microsoft.com/office/officeart/2018/2/layout/IconVerticalSolidList"/>
    <dgm:cxn modelId="{BA132891-FE13-4276-9CB4-DBD96F9C31F4}" type="presParOf" srcId="{3CE750B3-70D6-46A7-981D-224C572A81D0}" destId="{8532F9F2-329D-4FA1-A049-ED322E74BAF1}" srcOrd="2" destOrd="0" presId="urn:microsoft.com/office/officeart/2018/2/layout/IconVerticalSolidList"/>
    <dgm:cxn modelId="{0E357CEF-92CD-4C7B-ADE8-C83C0F67038C}" type="presParOf" srcId="{3CE750B3-70D6-46A7-981D-224C572A81D0}" destId="{D1304282-B668-4462-A75A-CABC9ADBC20A}" srcOrd="3" destOrd="0" presId="urn:microsoft.com/office/officeart/2018/2/layout/IconVerticalSolidList"/>
    <dgm:cxn modelId="{BFE7FF99-FD54-431F-8637-FA0426A72554}" type="presParOf" srcId="{6E37DAC5-4B4B-4045-A818-7558B966E4BF}" destId="{35D5576C-EDEF-482E-AF1E-F04CEFB8607D}" srcOrd="3" destOrd="0" presId="urn:microsoft.com/office/officeart/2018/2/layout/IconVerticalSolidList"/>
    <dgm:cxn modelId="{2600CD14-5CB2-4F52-AF15-FB80FB636AB4}" type="presParOf" srcId="{6E37DAC5-4B4B-4045-A818-7558B966E4BF}" destId="{02A2E116-B894-4DDE-BD8F-D8574E18ABEA}" srcOrd="4" destOrd="0" presId="urn:microsoft.com/office/officeart/2018/2/layout/IconVerticalSolidList"/>
    <dgm:cxn modelId="{6A2679C7-C7B1-4705-9EF3-4C464FF3BAEE}" type="presParOf" srcId="{02A2E116-B894-4DDE-BD8F-D8574E18ABEA}" destId="{6D11FD1D-BEE6-4052-9D52-CE2C1E5E67AD}" srcOrd="0" destOrd="0" presId="urn:microsoft.com/office/officeart/2018/2/layout/IconVerticalSolidList"/>
    <dgm:cxn modelId="{EB3D24F1-3BC5-4BB7-BFF3-F49E47475248}" type="presParOf" srcId="{02A2E116-B894-4DDE-BD8F-D8574E18ABEA}" destId="{F6B0C342-28FE-4593-AE3D-BBE25FCA9D27}" srcOrd="1" destOrd="0" presId="urn:microsoft.com/office/officeart/2018/2/layout/IconVerticalSolidList"/>
    <dgm:cxn modelId="{67372F03-CADD-4CED-885D-ABFEE73C2177}" type="presParOf" srcId="{02A2E116-B894-4DDE-BD8F-D8574E18ABEA}" destId="{168E08CB-FEA5-4CF4-A796-1ADD50483E43}" srcOrd="2" destOrd="0" presId="urn:microsoft.com/office/officeart/2018/2/layout/IconVerticalSolidList"/>
    <dgm:cxn modelId="{ACD35446-4BEF-4EE1-BCA2-A44A0B38AFFC}" type="presParOf" srcId="{02A2E116-B894-4DDE-BD8F-D8574E18ABEA}" destId="{979D35F4-E065-4021-B575-E48A92E6BF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C90D30-61FE-4AF7-9087-A7ABDD28727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068413A-155D-4947-A018-279E10A86149}">
      <dgm:prSet custT="1"/>
      <dgm:spPr/>
      <dgm:t>
        <a:bodyPr/>
        <a:lstStyle/>
        <a:p>
          <a:r>
            <a:rPr lang="en-AU" sz="1800" b="1" dirty="0"/>
            <a:t>Approach:</a:t>
          </a:r>
          <a:r>
            <a:rPr lang="en-AU" sz="1800" dirty="0"/>
            <a:t> Comparative analysis of peer-reviewed research papers</a:t>
          </a:r>
          <a:endParaRPr lang="en-US" sz="1800" dirty="0"/>
        </a:p>
      </dgm:t>
    </dgm:pt>
    <dgm:pt modelId="{0F45ACBA-D8D7-4459-803A-1FE33F6BE4D2}" type="parTrans" cxnId="{37FE4D77-9330-4667-871E-65B8FA490652}">
      <dgm:prSet/>
      <dgm:spPr/>
      <dgm:t>
        <a:bodyPr/>
        <a:lstStyle/>
        <a:p>
          <a:endParaRPr lang="en-US"/>
        </a:p>
      </dgm:t>
    </dgm:pt>
    <dgm:pt modelId="{1B3B031F-9041-4EDD-9229-A674033677C2}" type="sibTrans" cxnId="{37FE4D77-9330-4667-871E-65B8FA490652}">
      <dgm:prSet/>
      <dgm:spPr/>
      <dgm:t>
        <a:bodyPr/>
        <a:lstStyle/>
        <a:p>
          <a:endParaRPr lang="en-US"/>
        </a:p>
      </dgm:t>
    </dgm:pt>
    <dgm:pt modelId="{45BBB489-8098-437B-9CEB-A7106B6B1FAE}">
      <dgm:prSet custT="1"/>
      <dgm:spPr/>
      <dgm:t>
        <a:bodyPr/>
        <a:lstStyle/>
        <a:p>
          <a:r>
            <a:rPr lang="en-AU" sz="1800" b="1" dirty="0"/>
            <a:t>Scope:</a:t>
          </a:r>
          <a:r>
            <a:rPr lang="en-AU" sz="1800" dirty="0"/>
            <a:t> Focus on three key</a:t>
          </a:r>
          <a:endParaRPr lang="en-US" sz="1800" dirty="0"/>
        </a:p>
      </dgm:t>
    </dgm:pt>
    <dgm:pt modelId="{35844F17-6E1D-4414-9949-276449C1AFEB}" type="parTrans" cxnId="{98749F5A-CA40-4EEE-878A-A7F71022412C}">
      <dgm:prSet/>
      <dgm:spPr/>
      <dgm:t>
        <a:bodyPr/>
        <a:lstStyle/>
        <a:p>
          <a:endParaRPr lang="en-US"/>
        </a:p>
      </dgm:t>
    </dgm:pt>
    <dgm:pt modelId="{E3E1E82B-6E5B-4725-9F05-16EC0EAFBF7C}" type="sibTrans" cxnId="{98749F5A-CA40-4EEE-878A-A7F71022412C}">
      <dgm:prSet/>
      <dgm:spPr/>
      <dgm:t>
        <a:bodyPr/>
        <a:lstStyle/>
        <a:p>
          <a:endParaRPr lang="en-US"/>
        </a:p>
      </dgm:t>
    </dgm:pt>
    <dgm:pt modelId="{846F8378-0118-42A0-97DC-0E5FB6BAD78F}">
      <dgm:prSet custT="1"/>
      <dgm:spPr/>
      <dgm:t>
        <a:bodyPr/>
        <a:lstStyle/>
        <a:p>
          <a:r>
            <a:rPr lang="en-AU" sz="1600" dirty="0"/>
            <a:t>Limited ground infrastructure</a:t>
          </a:r>
        </a:p>
        <a:p>
          <a:r>
            <a:rPr lang="en-AU" sz="1600" dirty="0"/>
            <a:t>Power and resource limitations</a:t>
          </a:r>
          <a:endParaRPr lang="en-US" sz="1600" dirty="0"/>
        </a:p>
        <a:p>
          <a:r>
            <a:rPr lang="en-AU" sz="1600" dirty="0"/>
            <a:t>Maintaining stable satellite connections</a:t>
          </a:r>
          <a:endParaRPr lang="en-US" sz="1600" dirty="0"/>
        </a:p>
      </dgm:t>
    </dgm:pt>
    <dgm:pt modelId="{AD201BAF-5827-469F-A576-75A202B047E3}" type="parTrans" cxnId="{44590699-0F97-4D9C-A9DB-9444511278AD}">
      <dgm:prSet/>
      <dgm:spPr/>
      <dgm:t>
        <a:bodyPr/>
        <a:lstStyle/>
        <a:p>
          <a:endParaRPr lang="en-US"/>
        </a:p>
      </dgm:t>
    </dgm:pt>
    <dgm:pt modelId="{C888DE32-72E3-45C8-BE5C-864B8CD7C73B}" type="sibTrans" cxnId="{44590699-0F97-4D9C-A9DB-9444511278AD}">
      <dgm:prSet/>
      <dgm:spPr/>
      <dgm:t>
        <a:bodyPr/>
        <a:lstStyle/>
        <a:p>
          <a:endParaRPr lang="en-US"/>
        </a:p>
      </dgm:t>
    </dgm:pt>
    <dgm:pt modelId="{CAC968B0-DE23-024D-9897-EEF3052FACC8}" type="pres">
      <dgm:prSet presAssocID="{EFC90D30-61FE-4AF7-9087-A7ABDD287273}" presName="outerComposite" presStyleCnt="0">
        <dgm:presLayoutVars>
          <dgm:chMax val="5"/>
          <dgm:dir/>
          <dgm:resizeHandles val="exact"/>
        </dgm:presLayoutVars>
      </dgm:prSet>
      <dgm:spPr/>
    </dgm:pt>
    <dgm:pt modelId="{44220CC4-5C50-0048-93FA-7BDCD9FD564F}" type="pres">
      <dgm:prSet presAssocID="{EFC90D30-61FE-4AF7-9087-A7ABDD287273}" presName="dummyMaxCanvas" presStyleCnt="0">
        <dgm:presLayoutVars/>
      </dgm:prSet>
      <dgm:spPr/>
    </dgm:pt>
    <dgm:pt modelId="{B9857671-1EA5-8F40-8A53-5DE136017500}" type="pres">
      <dgm:prSet presAssocID="{EFC90D30-61FE-4AF7-9087-A7ABDD287273}" presName="ThreeNodes_1" presStyleLbl="node1" presStyleIdx="0" presStyleCnt="3">
        <dgm:presLayoutVars>
          <dgm:bulletEnabled val="1"/>
        </dgm:presLayoutVars>
      </dgm:prSet>
      <dgm:spPr/>
    </dgm:pt>
    <dgm:pt modelId="{C866371A-9B2A-D74A-A48B-39D0996B23F4}" type="pres">
      <dgm:prSet presAssocID="{EFC90D30-61FE-4AF7-9087-A7ABDD287273}" presName="ThreeNodes_2" presStyleLbl="node1" presStyleIdx="1" presStyleCnt="3">
        <dgm:presLayoutVars>
          <dgm:bulletEnabled val="1"/>
        </dgm:presLayoutVars>
      </dgm:prSet>
      <dgm:spPr/>
    </dgm:pt>
    <dgm:pt modelId="{52B3DA12-A051-EF46-8B07-F87959D90430}" type="pres">
      <dgm:prSet presAssocID="{EFC90D30-61FE-4AF7-9087-A7ABDD287273}" presName="ThreeNodes_3" presStyleLbl="node1" presStyleIdx="2" presStyleCnt="3" custScaleX="91253">
        <dgm:presLayoutVars>
          <dgm:bulletEnabled val="1"/>
        </dgm:presLayoutVars>
      </dgm:prSet>
      <dgm:spPr/>
    </dgm:pt>
    <dgm:pt modelId="{DF99C0D3-64E2-5D45-9369-36E02DA7A914}" type="pres">
      <dgm:prSet presAssocID="{EFC90D30-61FE-4AF7-9087-A7ABDD287273}" presName="ThreeConn_1-2" presStyleLbl="fgAccFollowNode1" presStyleIdx="0" presStyleCnt="2">
        <dgm:presLayoutVars>
          <dgm:bulletEnabled val="1"/>
        </dgm:presLayoutVars>
      </dgm:prSet>
      <dgm:spPr/>
    </dgm:pt>
    <dgm:pt modelId="{92763B6F-ECCB-5D46-B5E0-5DD1F1ED639D}" type="pres">
      <dgm:prSet presAssocID="{EFC90D30-61FE-4AF7-9087-A7ABDD287273}" presName="ThreeConn_2-3" presStyleLbl="fgAccFollowNode1" presStyleIdx="1" presStyleCnt="2">
        <dgm:presLayoutVars>
          <dgm:bulletEnabled val="1"/>
        </dgm:presLayoutVars>
      </dgm:prSet>
      <dgm:spPr/>
    </dgm:pt>
    <dgm:pt modelId="{C1D10386-1BEE-B64E-956B-8ECB51FEBC95}" type="pres">
      <dgm:prSet presAssocID="{EFC90D30-61FE-4AF7-9087-A7ABDD287273}" presName="ThreeNodes_1_text" presStyleLbl="node1" presStyleIdx="2" presStyleCnt="3">
        <dgm:presLayoutVars>
          <dgm:bulletEnabled val="1"/>
        </dgm:presLayoutVars>
      </dgm:prSet>
      <dgm:spPr/>
    </dgm:pt>
    <dgm:pt modelId="{156D6E6B-1785-CB4E-BB5F-AC2AA6BACFFF}" type="pres">
      <dgm:prSet presAssocID="{EFC90D30-61FE-4AF7-9087-A7ABDD287273}" presName="ThreeNodes_2_text" presStyleLbl="node1" presStyleIdx="2" presStyleCnt="3">
        <dgm:presLayoutVars>
          <dgm:bulletEnabled val="1"/>
        </dgm:presLayoutVars>
      </dgm:prSet>
      <dgm:spPr/>
    </dgm:pt>
    <dgm:pt modelId="{6FA8BE33-6280-D44F-9D42-E26210C68405}" type="pres">
      <dgm:prSet presAssocID="{EFC90D30-61FE-4AF7-9087-A7ABDD287273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6B7CF353-E3FB-0D40-9B05-8E6DB21154F3}" type="presOf" srcId="{EFC90D30-61FE-4AF7-9087-A7ABDD287273}" destId="{CAC968B0-DE23-024D-9897-EEF3052FACC8}" srcOrd="0" destOrd="0" presId="urn:microsoft.com/office/officeart/2005/8/layout/vProcess5"/>
    <dgm:cxn modelId="{98749F5A-CA40-4EEE-878A-A7F71022412C}" srcId="{EFC90D30-61FE-4AF7-9087-A7ABDD287273}" destId="{45BBB489-8098-437B-9CEB-A7106B6B1FAE}" srcOrd="1" destOrd="0" parTransId="{35844F17-6E1D-4414-9949-276449C1AFEB}" sibTransId="{E3E1E82B-6E5B-4725-9F05-16EC0EAFBF7C}"/>
    <dgm:cxn modelId="{FD5DE15F-879F-3D45-ABE4-D707CD9A5497}" type="presOf" srcId="{45BBB489-8098-437B-9CEB-A7106B6B1FAE}" destId="{156D6E6B-1785-CB4E-BB5F-AC2AA6BACFFF}" srcOrd="1" destOrd="0" presId="urn:microsoft.com/office/officeart/2005/8/layout/vProcess5"/>
    <dgm:cxn modelId="{F0359771-A1A2-714B-84A6-2A9EF1F56A4F}" type="presOf" srcId="{5068413A-155D-4947-A018-279E10A86149}" destId="{C1D10386-1BEE-B64E-956B-8ECB51FEBC95}" srcOrd="1" destOrd="0" presId="urn:microsoft.com/office/officeart/2005/8/layout/vProcess5"/>
    <dgm:cxn modelId="{32E1E873-0700-9446-A3B6-D22CB036965C}" type="presOf" srcId="{5068413A-155D-4947-A018-279E10A86149}" destId="{B9857671-1EA5-8F40-8A53-5DE136017500}" srcOrd="0" destOrd="0" presId="urn:microsoft.com/office/officeart/2005/8/layout/vProcess5"/>
    <dgm:cxn modelId="{145C4B74-8216-264B-9865-39A3382F3B15}" type="presOf" srcId="{1B3B031F-9041-4EDD-9229-A674033677C2}" destId="{DF99C0D3-64E2-5D45-9369-36E02DA7A914}" srcOrd="0" destOrd="0" presId="urn:microsoft.com/office/officeart/2005/8/layout/vProcess5"/>
    <dgm:cxn modelId="{37FE4D77-9330-4667-871E-65B8FA490652}" srcId="{EFC90D30-61FE-4AF7-9087-A7ABDD287273}" destId="{5068413A-155D-4947-A018-279E10A86149}" srcOrd="0" destOrd="0" parTransId="{0F45ACBA-D8D7-4459-803A-1FE33F6BE4D2}" sibTransId="{1B3B031F-9041-4EDD-9229-A674033677C2}"/>
    <dgm:cxn modelId="{779CC67A-FD9A-844E-890D-C341D5C88215}" type="presOf" srcId="{E3E1E82B-6E5B-4725-9F05-16EC0EAFBF7C}" destId="{92763B6F-ECCB-5D46-B5E0-5DD1F1ED639D}" srcOrd="0" destOrd="0" presId="urn:microsoft.com/office/officeart/2005/8/layout/vProcess5"/>
    <dgm:cxn modelId="{CFCDD781-51A3-5E42-9E44-86E20B1CBABE}" type="presOf" srcId="{846F8378-0118-42A0-97DC-0E5FB6BAD78F}" destId="{52B3DA12-A051-EF46-8B07-F87959D90430}" srcOrd="0" destOrd="0" presId="urn:microsoft.com/office/officeart/2005/8/layout/vProcess5"/>
    <dgm:cxn modelId="{3B806089-2470-C64A-99ED-9ED16FD4136D}" type="presOf" srcId="{846F8378-0118-42A0-97DC-0E5FB6BAD78F}" destId="{6FA8BE33-6280-D44F-9D42-E26210C68405}" srcOrd="1" destOrd="0" presId="urn:microsoft.com/office/officeart/2005/8/layout/vProcess5"/>
    <dgm:cxn modelId="{44590699-0F97-4D9C-A9DB-9444511278AD}" srcId="{EFC90D30-61FE-4AF7-9087-A7ABDD287273}" destId="{846F8378-0118-42A0-97DC-0E5FB6BAD78F}" srcOrd="2" destOrd="0" parTransId="{AD201BAF-5827-469F-A576-75A202B047E3}" sibTransId="{C888DE32-72E3-45C8-BE5C-864B8CD7C73B}"/>
    <dgm:cxn modelId="{1B2C78B4-B7BE-3841-9693-3827564CE9F9}" type="presOf" srcId="{45BBB489-8098-437B-9CEB-A7106B6B1FAE}" destId="{C866371A-9B2A-D74A-A48B-39D0996B23F4}" srcOrd="0" destOrd="0" presId="urn:microsoft.com/office/officeart/2005/8/layout/vProcess5"/>
    <dgm:cxn modelId="{66C3355F-17F5-B241-BB39-0934D182C828}" type="presParOf" srcId="{CAC968B0-DE23-024D-9897-EEF3052FACC8}" destId="{44220CC4-5C50-0048-93FA-7BDCD9FD564F}" srcOrd="0" destOrd="0" presId="urn:microsoft.com/office/officeart/2005/8/layout/vProcess5"/>
    <dgm:cxn modelId="{1E3F3B50-45F6-154C-B2FC-C58846B29ED9}" type="presParOf" srcId="{CAC968B0-DE23-024D-9897-EEF3052FACC8}" destId="{B9857671-1EA5-8F40-8A53-5DE136017500}" srcOrd="1" destOrd="0" presId="urn:microsoft.com/office/officeart/2005/8/layout/vProcess5"/>
    <dgm:cxn modelId="{46250EDA-573B-7842-8554-5AE2C0F9FFC3}" type="presParOf" srcId="{CAC968B0-DE23-024D-9897-EEF3052FACC8}" destId="{C866371A-9B2A-D74A-A48B-39D0996B23F4}" srcOrd="2" destOrd="0" presId="urn:microsoft.com/office/officeart/2005/8/layout/vProcess5"/>
    <dgm:cxn modelId="{C9D4A857-3908-DC48-862F-801BE52CA751}" type="presParOf" srcId="{CAC968B0-DE23-024D-9897-EEF3052FACC8}" destId="{52B3DA12-A051-EF46-8B07-F87959D90430}" srcOrd="3" destOrd="0" presId="urn:microsoft.com/office/officeart/2005/8/layout/vProcess5"/>
    <dgm:cxn modelId="{E95148B6-8A83-FB48-B9E2-5C12D688FDFA}" type="presParOf" srcId="{CAC968B0-DE23-024D-9897-EEF3052FACC8}" destId="{DF99C0D3-64E2-5D45-9369-36E02DA7A914}" srcOrd="4" destOrd="0" presId="urn:microsoft.com/office/officeart/2005/8/layout/vProcess5"/>
    <dgm:cxn modelId="{4E43F375-113E-1D49-80A4-4741A72FC30B}" type="presParOf" srcId="{CAC968B0-DE23-024D-9897-EEF3052FACC8}" destId="{92763B6F-ECCB-5D46-B5E0-5DD1F1ED639D}" srcOrd="5" destOrd="0" presId="urn:microsoft.com/office/officeart/2005/8/layout/vProcess5"/>
    <dgm:cxn modelId="{CE55C478-6977-4246-B8EA-06FC92A15723}" type="presParOf" srcId="{CAC968B0-DE23-024D-9897-EEF3052FACC8}" destId="{C1D10386-1BEE-B64E-956B-8ECB51FEBC95}" srcOrd="6" destOrd="0" presId="urn:microsoft.com/office/officeart/2005/8/layout/vProcess5"/>
    <dgm:cxn modelId="{6DF5CF33-E3D5-3241-8763-4228979E4D1B}" type="presParOf" srcId="{CAC968B0-DE23-024D-9897-EEF3052FACC8}" destId="{156D6E6B-1785-CB4E-BB5F-AC2AA6BACFFF}" srcOrd="7" destOrd="0" presId="urn:microsoft.com/office/officeart/2005/8/layout/vProcess5"/>
    <dgm:cxn modelId="{1C0D5ABF-376A-E244-AC2F-0298C1E1A8C3}" type="presParOf" srcId="{CAC968B0-DE23-024D-9897-EEF3052FACC8}" destId="{6FA8BE33-6280-D44F-9D42-E26210C68405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C9EF8C-FE3B-4E60-82B9-F1B3D7A8D2E3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52E373-5F36-4DA1-9D98-44079824E587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E59C9-23C9-4956-B628-3A74FF1DEA74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b="1" kern="1200" dirty="0"/>
            <a:t>LEO (Low Earth Orbit) satellites</a:t>
          </a:r>
          <a:r>
            <a:rPr lang="en-AU" sz="2300" kern="1200" dirty="0"/>
            <a:t> are emerging as a solution for addressing the digital divide in remote areas.</a:t>
          </a:r>
          <a:endParaRPr lang="en-US" sz="2300" kern="1200" dirty="0"/>
        </a:p>
      </dsp:txBody>
      <dsp:txXfrm>
        <a:off x="1435590" y="531"/>
        <a:ext cx="9080009" cy="1242935"/>
      </dsp:txXfrm>
    </dsp:sp>
    <dsp:sp modelId="{CA9C6EF3-87D0-4B83-88A2-D507A221D9F6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CBF98-DC3B-4BFB-9A8D-DAF5C8D985D9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04282-B668-4462-A75A-CABC9ADBC20A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LEO satellites offer a scalable and flexible option for overcoming connectivity issues, supporting industries like agriculture, mining, and disaster recovery.</a:t>
          </a:r>
          <a:endParaRPr lang="en-US" sz="2300" kern="1200" dirty="0"/>
        </a:p>
      </dsp:txBody>
      <dsp:txXfrm>
        <a:off x="1435590" y="1554201"/>
        <a:ext cx="9080009" cy="1242935"/>
      </dsp:txXfrm>
    </dsp:sp>
    <dsp:sp modelId="{6D11FD1D-BEE6-4052-9D52-CE2C1E5E67AD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B0C342-28FE-4593-AE3D-BBE25FCA9D27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9D35F4-E065-4021-B575-E48A92E6BF85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This research focuses on developing stable LEO satellite networks</a:t>
          </a:r>
          <a:r>
            <a:rPr lang="zh-TW" altLang="en-US" sz="2300" kern="1200" dirty="0"/>
            <a:t> </a:t>
          </a:r>
          <a:r>
            <a:rPr lang="en-US" altLang="zh-TW" sz="2300" kern="1200" dirty="0"/>
            <a:t>in</a:t>
          </a:r>
          <a:r>
            <a:rPr lang="zh-TW" altLang="en-US" sz="2300" kern="1200" dirty="0"/>
            <a:t> </a:t>
          </a:r>
          <a:r>
            <a:rPr lang="en-US" altLang="zh-TW" sz="2300" kern="1200" dirty="0"/>
            <a:t>remote</a:t>
          </a:r>
          <a:r>
            <a:rPr lang="zh-TW" altLang="en-US" sz="2300" kern="1200" dirty="0"/>
            <a:t> </a:t>
          </a:r>
          <a:r>
            <a:rPr lang="en-US" altLang="zh-TW" sz="2300" kern="1200" dirty="0"/>
            <a:t>areas</a:t>
          </a:r>
          <a:r>
            <a:rPr lang="en-AU" sz="2300" kern="1200" dirty="0"/>
            <a:t> by </a:t>
          </a:r>
          <a:r>
            <a:rPr lang="en-AU" sz="2300" kern="1200" dirty="0" err="1"/>
            <a:t>analyzing</a:t>
          </a:r>
          <a:r>
            <a:rPr lang="en-AU" sz="2300" kern="1200" dirty="0"/>
            <a:t> existing solutions from peer-reviewed studies.</a:t>
          </a:r>
          <a:endParaRPr lang="en-US" sz="2300" kern="1200" dirty="0"/>
        </a:p>
      </dsp:txBody>
      <dsp:txXfrm>
        <a:off x="1435590" y="3107870"/>
        <a:ext cx="90800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857671-1EA5-8F40-8A53-5DE136017500}">
      <dsp:nvSpPr>
        <dsp:cNvPr id="0" name=""/>
        <dsp:cNvSpPr/>
      </dsp:nvSpPr>
      <dsp:spPr>
        <a:xfrm>
          <a:off x="0" y="0"/>
          <a:ext cx="4528265" cy="11962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/>
            <a:t>Approach:</a:t>
          </a:r>
          <a:r>
            <a:rPr lang="en-AU" sz="1800" kern="1200" dirty="0"/>
            <a:t> Comparative analysis of peer-reviewed research papers</a:t>
          </a:r>
          <a:endParaRPr lang="en-US" sz="1800" kern="1200" dirty="0"/>
        </a:p>
      </dsp:txBody>
      <dsp:txXfrm>
        <a:off x="35036" y="35036"/>
        <a:ext cx="3237455" cy="1126143"/>
      </dsp:txXfrm>
    </dsp:sp>
    <dsp:sp modelId="{C866371A-9B2A-D74A-A48B-39D0996B23F4}">
      <dsp:nvSpPr>
        <dsp:cNvPr id="0" name=""/>
        <dsp:cNvSpPr/>
      </dsp:nvSpPr>
      <dsp:spPr>
        <a:xfrm>
          <a:off x="399552" y="1395584"/>
          <a:ext cx="4528265" cy="1196215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800" b="1" kern="1200" dirty="0"/>
            <a:t>Scope:</a:t>
          </a:r>
          <a:r>
            <a:rPr lang="en-AU" sz="1800" kern="1200" dirty="0"/>
            <a:t> Focus on three key</a:t>
          </a:r>
          <a:endParaRPr lang="en-US" sz="1800" kern="1200" dirty="0"/>
        </a:p>
      </dsp:txBody>
      <dsp:txXfrm>
        <a:off x="434588" y="1430620"/>
        <a:ext cx="3281100" cy="1126143"/>
      </dsp:txXfrm>
    </dsp:sp>
    <dsp:sp modelId="{52B3DA12-A051-EF46-8B07-F87959D90430}">
      <dsp:nvSpPr>
        <dsp:cNvPr id="0" name=""/>
        <dsp:cNvSpPr/>
      </dsp:nvSpPr>
      <dsp:spPr>
        <a:xfrm>
          <a:off x="997149" y="2791168"/>
          <a:ext cx="4132177" cy="1196215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Limited ground infrastructure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Power and resource limitations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600" kern="1200" dirty="0"/>
            <a:t>Maintaining stable satellite connections</a:t>
          </a:r>
          <a:endParaRPr lang="en-US" sz="1600" kern="1200" dirty="0"/>
        </a:p>
      </dsp:txBody>
      <dsp:txXfrm>
        <a:off x="1032185" y="2826204"/>
        <a:ext cx="2987973" cy="1126143"/>
      </dsp:txXfrm>
    </dsp:sp>
    <dsp:sp modelId="{DF99C0D3-64E2-5D45-9369-36E02DA7A914}">
      <dsp:nvSpPr>
        <dsp:cNvPr id="0" name=""/>
        <dsp:cNvSpPr/>
      </dsp:nvSpPr>
      <dsp:spPr>
        <a:xfrm>
          <a:off x="3750725" y="907129"/>
          <a:ext cx="777539" cy="7775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3925671" y="907129"/>
        <a:ext cx="427647" cy="585098"/>
      </dsp:txXfrm>
    </dsp:sp>
    <dsp:sp modelId="{92763B6F-ECCB-5D46-B5E0-5DD1F1ED639D}">
      <dsp:nvSpPr>
        <dsp:cNvPr id="0" name=""/>
        <dsp:cNvSpPr/>
      </dsp:nvSpPr>
      <dsp:spPr>
        <a:xfrm>
          <a:off x="4150278" y="2294739"/>
          <a:ext cx="777539" cy="777539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325224" y="2294739"/>
        <a:ext cx="427647" cy="5850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CD3B54-F03A-D644-8CE8-265D4D88050F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B876F-1748-AE40-AA7F-8C0399C4D9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2583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  <a:p>
            <a:endParaRPr lang="en-AU" b="0" i="0" u="none" strike="noStrike" dirty="0">
              <a:solidFill>
                <a:srgbClr val="000000"/>
              </a:solidFill>
              <a:effectLst/>
              <a:latin typeface="-webkit-standar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B876F-1748-AE40-AA7F-8C0399C4D9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36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B876F-1748-AE40-AA7F-8C0399C4D93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91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B876F-1748-AE40-AA7F-8C0399C4D93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535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B876F-1748-AE40-AA7F-8C0399C4D93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647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B876F-1748-AE40-AA7F-8C0399C4D93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017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B876F-1748-AE40-AA7F-8C0399C4D93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357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B876F-1748-AE40-AA7F-8C0399C4D93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892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B876F-1748-AE40-AA7F-8C0399C4D93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9974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BB876F-1748-AE40-AA7F-8C0399C4D93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90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390E5-B69E-EB46-DA62-FB4877725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4A6372-DDF6-B889-DE2B-BE969BFA0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5C47C-E8AD-B7D4-E5A3-B3580C378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FC1-4C33-2549-AC5C-A64A15319F0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C3F5A-FFA9-FB4E-DE8C-D7D0B7022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248BA-248B-F866-6E0C-D20DDDFBC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AE66-63BD-E14F-8EB1-3F28AAEA6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30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4255-4325-E9E0-F194-E73E6769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DEAE0-DAEC-1EB4-AE16-4769900E93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9FBE-E107-9737-2477-712571BA4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FC1-4C33-2549-AC5C-A64A15319F0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68749-06C4-21EB-5584-5B528BBF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0A023-4087-1B3B-BC59-519B278C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AE66-63BD-E14F-8EB1-3F28AAEA6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435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3B80CC-CE61-560A-A2FF-138BEDAFF3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8D9068-C144-9CF2-80C1-27E05CF1A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8937B8-E397-99E4-46D4-FB02434D8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FC1-4C33-2549-AC5C-A64A15319F0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F0E15-FA6B-403A-4467-D3E2F0513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E556DA-D0B4-5F59-8BF9-D21262895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AE66-63BD-E14F-8EB1-3F28AAEA6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1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3B622-3A4B-35BB-2317-3B857FF0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2FA38-4B6B-1C2D-0058-FF80828A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B9B0BF-FDE6-40B6-7707-BB3064D54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FC1-4C33-2549-AC5C-A64A15319F0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2C808-1E9F-5E95-E1F0-CF739A68C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74871-7F40-FBDC-D365-4A6FBDF3E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AE66-63BD-E14F-8EB1-3F28AAEA6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33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E6530-D8B8-FC70-7339-6C6C76012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24FACF-1A7F-2511-C3A3-4F3383524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2E79F-505A-645A-73B4-011E42733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FC1-4C33-2549-AC5C-A64A15319F0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CAF75-C6B2-8A40-AE65-61945958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4E9D6-119F-6BE3-F191-D4E8F985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AE66-63BD-E14F-8EB1-3F28AAEA6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1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4E60-9D33-CB17-EF58-0F73FC0EC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D2A10-9397-29E9-127F-2B41ADD29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B66A2-5257-E6F1-2451-8583F782C3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4A883-D7BB-7C12-DF96-A049600C0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FC1-4C33-2549-AC5C-A64A15319F0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0BC61-62DA-F1F5-C018-62F080F1A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8FC25B-B86A-BB05-FBB3-1501048ED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AE66-63BD-E14F-8EB1-3F28AAEA6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17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2BD9B-FABB-C2D4-A97F-30A5CB9EE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E7B40-3C4E-A85D-40C8-3D33FD022C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6297CD-E4EC-36ED-1488-2F888F0BC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A65E2E-72D2-D193-802F-B22388B117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AF3C7-7828-C6BB-A72C-4A3F67CF7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B852C6-48B6-2E64-D885-7063C92D7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FC1-4C33-2549-AC5C-A64A15319F0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83E2B6-A5F8-546D-6245-95883A37B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BFBCAC-0DD7-86BC-0AE4-8A8C51A3F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AE66-63BD-E14F-8EB1-3F28AAEA6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97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A566-003F-ACED-6098-C5AD3357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CEC34D-35C4-19B4-F222-F5905949B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FC1-4C33-2549-AC5C-A64A15319F0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54C60-F8C9-3BA0-1995-374BAD1E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2D9B78-9E29-305A-8AF0-DCD2A6F99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AE66-63BD-E14F-8EB1-3F28AAEA6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758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14E669-922F-099F-FAB2-34D02D00B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FC1-4C33-2549-AC5C-A64A15319F0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1314E-D2AA-7475-3521-1D6A3A0C0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773D4-60B3-B33E-0376-5217CC51A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AE66-63BD-E14F-8EB1-3F28AAEA6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02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BC22-B16C-7208-0FA4-196612EC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86B45-D335-3F88-EA19-7D6C731FF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C82B1-F64C-DA59-4073-41844F7F0A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428487-B9B1-06F2-D065-47455BF22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FC1-4C33-2549-AC5C-A64A15319F0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2B0B26-2528-257E-70F7-45F44F3C6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57E70-90E6-9EAE-E91F-EB7FD061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AE66-63BD-E14F-8EB1-3F28AAEA6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0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4B9DF-C225-B96D-6A66-335568E8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F445C9-35BA-C1CE-7A7C-BC5B45D3F0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F3B2A-114A-531D-BAFE-68AD0BCEE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763D88-96D6-F705-3BD5-3A091D3E6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CBFC1-4C33-2549-AC5C-A64A15319F0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16B36-822D-A511-8F3F-6034A08C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F5FBC-D183-C751-F372-8F588B220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C4AE66-63BD-E14F-8EB1-3F28AAEA6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8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33E90-E94C-3FFC-F963-1796B22FF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1341C-6252-5C4F-266F-D394DFC9F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9835B-A616-C741-620F-9E3784AD5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CBFC1-4C33-2549-AC5C-A64A15319F01}" type="datetimeFigureOut">
              <a:rPr lang="en-US" smtClean="0"/>
              <a:t>9/20/24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7CBE4-CDA1-6692-C869-8CDA3AF679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9F381-6114-FAED-086A-2B14D53E48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C4AE66-63BD-E14F-8EB1-3F28AAEA6D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43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mcom.001.210079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09/icetci55101.2022.9832117" TargetMode="External"/><Relationship Id="rId4" Type="http://schemas.openxmlformats.org/officeDocument/2006/relationships/hyperlink" Target="https://doi.org/10.1109/iwcmc.2019.8766604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63A91BE-4263-488E-B846-54DC76E614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55717D4-33C9-419C-8D9C-17C7079673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952" cy="686238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DE152F22-1707-453C-8C48-6B5CDD242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5FA67A-56F6-4164-8E1F-8D6AFD3F0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286593"/>
            <a:ext cx="12192000" cy="428092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2CF92-3324-52B3-256F-F47CCBBEE6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1965" y="1671570"/>
            <a:ext cx="9801854" cy="166718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Critical Communications in Remote Areas using LEO Satellites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102FD-4A1E-7288-D437-6E9584152A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1966" y="3510472"/>
            <a:ext cx="9801853" cy="187707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spcBef>
                <a:spcPts val="400"/>
              </a:spcBef>
              <a:spcAft>
                <a:spcPts val="200"/>
              </a:spcAft>
            </a:pPr>
            <a:r>
              <a:rPr lang="en-US" sz="1500" cap="all" dirty="0">
                <a:effectLst/>
              </a:rPr>
              <a:t>YICHEN CHEN</a:t>
            </a:r>
            <a:endParaRPr lang="en-US" sz="1500" dirty="0">
              <a:effectLst/>
            </a:endParaRPr>
          </a:p>
          <a:p>
            <a:pPr algn="l">
              <a:spcBef>
                <a:spcPts val="400"/>
              </a:spcBef>
              <a:spcAft>
                <a:spcPts val="200"/>
              </a:spcAft>
            </a:pPr>
            <a:r>
              <a:rPr lang="en-US" sz="1500" cap="all" dirty="0">
                <a:effectLst/>
              </a:rPr>
              <a:t>n11564628</a:t>
            </a:r>
            <a:endParaRPr lang="en-US" sz="1500" dirty="0">
              <a:effectLst/>
            </a:endParaRPr>
          </a:p>
          <a:p>
            <a:pPr algn="l">
              <a:spcBef>
                <a:spcPts val="400"/>
              </a:spcBef>
              <a:spcAft>
                <a:spcPts val="200"/>
              </a:spcAft>
            </a:pPr>
            <a:r>
              <a:rPr lang="en-US" sz="1500" cap="all" dirty="0">
                <a:effectLst/>
              </a:rPr>
              <a:t>Major Cyber security </a:t>
            </a:r>
            <a:endParaRPr lang="en-US" sz="1500" dirty="0">
              <a:effectLst/>
            </a:endParaRPr>
          </a:p>
          <a:p>
            <a:pPr algn="l">
              <a:spcBef>
                <a:spcPts val="400"/>
              </a:spcBef>
              <a:spcAft>
                <a:spcPts val="200"/>
              </a:spcAft>
            </a:pPr>
            <a:r>
              <a:rPr lang="en-US" sz="1500" cap="all" dirty="0">
                <a:effectLst/>
              </a:rPr>
              <a:t>Cluster 6</a:t>
            </a:r>
            <a:endParaRPr lang="en-US" sz="1500" dirty="0">
              <a:effectLst/>
            </a:endParaRPr>
          </a:p>
          <a:p>
            <a:pPr algn="l">
              <a:spcBef>
                <a:spcPts val="400"/>
              </a:spcBef>
              <a:spcAft>
                <a:spcPts val="200"/>
              </a:spcAft>
            </a:pPr>
            <a:r>
              <a:rPr lang="en-US" sz="1500" cap="all" dirty="0">
                <a:effectLst/>
              </a:rPr>
              <a:t>Tutor </a:t>
            </a:r>
            <a:r>
              <a:rPr lang="en-US" sz="1500" cap="all" dirty="0" err="1">
                <a:effectLst/>
              </a:rPr>
              <a:t>Anisur</a:t>
            </a:r>
            <a:r>
              <a:rPr lang="en-US" sz="1500" cap="all" dirty="0">
                <a:effectLst/>
              </a:rPr>
              <a:t> Rahman</a:t>
            </a:r>
            <a:endParaRPr lang="en-US" sz="1500" dirty="0">
              <a:effectLst/>
            </a:endParaRPr>
          </a:p>
          <a:p>
            <a:pPr algn="l">
              <a:spcBef>
                <a:spcPts val="400"/>
              </a:spcBef>
              <a:spcAft>
                <a:spcPts val="200"/>
              </a:spcAft>
            </a:pPr>
            <a:r>
              <a:rPr lang="en-US" sz="1500" cap="all" dirty="0">
                <a:effectLst/>
              </a:rPr>
              <a:t>Supervisor Muhammad Furqan</a:t>
            </a:r>
            <a:endParaRPr lang="en-US" sz="150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F10126-E4A1-BAE8-5DEC-56E81137ECFB}"/>
              </a:ext>
            </a:extLst>
          </p:cNvPr>
          <p:cNvSpPr txBox="1"/>
          <p:nvPr/>
        </p:nvSpPr>
        <p:spPr>
          <a:xfrm>
            <a:off x="6587067" y="499533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732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49EBE-85F7-9FBE-5412-A1AE1A049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35" y="255793"/>
            <a:ext cx="10515600" cy="1325563"/>
          </a:xfrm>
        </p:spPr>
        <p:txBody>
          <a:bodyPr/>
          <a:lstStyle/>
          <a:p>
            <a:r>
              <a:rPr lang="en-US" altLang="zh-TW" b="0" i="0" u="none" strike="noStrike" dirty="0">
                <a:solidFill>
                  <a:srgbClr val="2D3B45"/>
                </a:solidFill>
                <a:effectLst/>
                <a:latin typeface="LatoWeb"/>
              </a:rPr>
              <a:t>R</a:t>
            </a:r>
            <a:r>
              <a:rPr lang="en-AU" b="0" i="0" u="none" strike="noStrike" dirty="0" err="1">
                <a:solidFill>
                  <a:srgbClr val="2D3B45"/>
                </a:solidFill>
                <a:effectLst/>
                <a:latin typeface="LatoWeb"/>
              </a:rPr>
              <a:t>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A53F3-7041-220A-3479-D39491FD8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35" y="1610141"/>
            <a:ext cx="10515600" cy="4992066"/>
          </a:xfrm>
        </p:spPr>
        <p:txBody>
          <a:bodyPr>
            <a:norm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Abdi, B., </a:t>
            </a: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Mirtalaei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S. M. M., &amp; </a:t>
            </a: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Ghasemi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 (2013). EMB Charger and MPPT Merging in Micro-Satellites.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r>
              <a:rPr lang="en-A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International Journal of Machine Learning and Computing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318–321.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https://</a:t>
            </a: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doi.org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/10.7763/ijmlc.2013.v3.330</a:t>
            </a:r>
            <a:endParaRPr lang="en-A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Ahmmed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T., </a:t>
            </a: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Alidadi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Zhang, Z., Chaudhry, A. U., &amp; </a:t>
            </a: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Yanikomeroglu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 (2022). The Digital Divide in Canada and the Role of LEO Satellites in Bridging the Gap.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r>
              <a:rPr lang="en-A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Communications Magazine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r>
              <a:rPr lang="en-A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60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(6), 24–30.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r>
              <a:rPr lang="en-AU" sz="16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hlinkClick r:id="rId3"/>
              </a:rPr>
              <a:t>https://doi.org/10.1109/mcom.001.2100795</a:t>
            </a:r>
            <a:endParaRPr lang="en-A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Ali, A. J., </a:t>
            </a: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Khalily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M., </a:t>
            </a: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Sattarzadeh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Massoud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A., </a:t>
            </a: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Hasna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M. O., Khattab, T., </a:t>
            </a: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Yurduseven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O., &amp; </a:t>
            </a: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Tafazolli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R. (2021). Power Budgeting of LEO Satellites: An Electrical Power System Design for 5G Missions.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r>
              <a:rPr lang="en-A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Access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r>
              <a:rPr lang="en-A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9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113258–113269.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https://</a:t>
            </a: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doi.org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/10.1109/access.2021.3104098</a:t>
            </a:r>
            <a:endParaRPr lang="en-A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Jin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C., He, X., &amp; Ding, X. (2019). Traffic Analysis of LEO Satellite Internet of Things.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r>
              <a:rPr lang="en-A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2019 15th International Wireless Communications &amp; Mobile Computing Conference (IWCMC)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r>
              <a:rPr lang="en-AU" sz="16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hlinkClick r:id="rId4"/>
              </a:rPr>
              <a:t>https://doi.org/10.1109/iwcmc.2019.8766604</a:t>
            </a:r>
            <a:endParaRPr lang="en-A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Jin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L., Wang, L., </a:t>
            </a: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Jin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X., Zhu, J., Duan, K., &amp; Li, Z. (2022). Research on the Application of LEO Satellite in IOT.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r>
              <a:rPr lang="en-A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2022 IEEE 2nd International Conference on Electronic Technology, Communication and Information (ICETCI)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r>
              <a:rPr lang="en-AU" sz="1600" u="sng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  <a:hlinkClick r:id="rId5"/>
              </a:rPr>
              <a:t>https://doi.org/10.1109/icetci55101.2022.9832117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 </a:t>
            </a:r>
            <a:endParaRPr lang="en-A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596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BE200-2C26-FFDA-2EE3-8C48EDAA6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003"/>
            <a:ext cx="10515600" cy="1325563"/>
          </a:xfrm>
        </p:spPr>
        <p:txBody>
          <a:bodyPr/>
          <a:lstStyle/>
          <a:p>
            <a:r>
              <a:rPr lang="en-US" altLang="zh-TW" dirty="0">
                <a:solidFill>
                  <a:srgbClr val="2D3B45"/>
                </a:solidFill>
                <a:latin typeface="LatoWeb"/>
              </a:rPr>
              <a:t>R</a:t>
            </a:r>
            <a:r>
              <a:rPr lang="en-AU" b="0" i="0" u="none" strike="noStrike" dirty="0" err="1">
                <a:solidFill>
                  <a:srgbClr val="2D3B45"/>
                </a:solidFill>
                <a:effectLst/>
                <a:latin typeface="LatoWeb"/>
              </a:rPr>
              <a:t>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6C792-F7E8-3DA3-20BE-AEC87EEAB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45358"/>
          </a:xfrm>
        </p:spPr>
        <p:txBody>
          <a:bodyPr>
            <a:normAutofit/>
          </a:bodyPr>
          <a:lstStyle/>
          <a:p>
            <a:pPr marL="0" indent="0">
              <a:lnSpc>
                <a:spcPts val="2400"/>
              </a:lnSpc>
              <a:buNone/>
            </a:pP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Qiu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H., </a:t>
            </a: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Yuting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C., Meng, Y., Fei, W., Yong, Y., Hongwei, Z., &amp; Ni, L. (2023). Research on Reliability Improvement of Power Grid Based on 10kV Distribution Line Cross City Interconnection.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r>
              <a:rPr lang="en-A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2023 5th International Conference on Electrical Engineering and Control Technologies (CEECT)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https://</a:t>
            </a: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doi.org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/10.1109/ceect59667.2023.10420586</a:t>
            </a:r>
            <a:endParaRPr lang="en-A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Su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Y., Liu, Y., Zhou, Y., Yuan, J., Cao, H., &amp; Shi, J. (2019). Broadband LEO Satellite Communications: Architectures and Key Technologies.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r>
              <a:rPr lang="en-A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Wireless Communications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r>
              <a:rPr lang="en-A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26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(2), 55–61.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https://</a:t>
            </a: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doi.org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/10.1109/mwc.2019.1800299</a:t>
            </a:r>
            <a:endParaRPr lang="en-A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Xia, D., Zheng, X., Duan, P., Wang, C., Liu, L., &amp; Ma, H. (2019).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r>
              <a:rPr lang="en-A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Ground-Station Based Software-Defined LEO Satellite Networks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https://</a:t>
            </a: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doi.org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/10.1109/icpads47876.2019.00102</a:t>
            </a:r>
            <a:endParaRPr lang="en-A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lnSpc>
                <a:spcPts val="2400"/>
              </a:lnSpc>
              <a:buNone/>
            </a:pP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Yue, P., Du, J., Zhang, R., Ding, H., Wang, S., &amp; An, J. (2023). Collaborative LEO Satellites for Secure and Green Internet of Remote Things.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r>
              <a:rPr lang="en-A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IEEE Internet of Things Journal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</a:t>
            </a:r>
            <a:r>
              <a:rPr lang="en-AU" sz="160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10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(11), 9283–9294.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 https://</a:t>
            </a:r>
            <a:r>
              <a:rPr lang="en-A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doi.org</a:t>
            </a:r>
            <a:r>
              <a:rPr lang="en-A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PMingLiU" panose="02020500000000000000" pitchFamily="18" charset="-120"/>
              </a:rPr>
              <a:t>/10.1109/jiot.2022.3223913</a:t>
            </a:r>
            <a:endParaRPr lang="en-AU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265672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8175088" y="457951"/>
            <a:ext cx="2987899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6A29FA-78C3-DA0C-875D-74FA4CA0F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AU" b="0" i="0" u="none" strike="noStrike" dirty="0">
                <a:effectLst/>
                <a:latin typeface="LatoWeb"/>
              </a:rPr>
              <a:t>Introduction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8E7778-DA7F-CE16-82B0-5E9DACFF53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80095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1856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1BB867FF-FC45-48F7-8104-F89BE5490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8BB56887-D0D5-4F0C-9E19-7247EB83C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FBDA41-6EC4-89E5-6486-169A00231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AU" b="0" i="0" u="none" strike="noStrike" dirty="0">
                <a:effectLst/>
                <a:latin typeface="LatoWeb"/>
              </a:rPr>
              <a:t>Literature Review and key findings</a:t>
            </a:r>
            <a:endParaRPr lang="en-US" dirty="0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555710" y="2183223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291B511-8B50-44FE-6F4D-A58CEB5FD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AU" dirty="0"/>
              <a:t>Review focuses on how LEO satellites can provide stable communication in remote areas, such as seas, rural regions, and mining zones.</a:t>
            </a:r>
          </a:p>
          <a:p>
            <a:pPr>
              <a:buFont typeface="+mj-lt"/>
              <a:buAutoNum type="arabicPeriod"/>
            </a:pPr>
            <a:r>
              <a:rPr lang="en-AU" dirty="0"/>
              <a:t>Key challenges</a:t>
            </a:r>
          </a:p>
          <a:p>
            <a:pPr lvl="1"/>
            <a:r>
              <a:rPr lang="en-AU" dirty="0"/>
              <a:t>Limited ground infrastructure</a:t>
            </a:r>
          </a:p>
          <a:p>
            <a:pPr lvl="1"/>
            <a:r>
              <a:rPr lang="en-AU" dirty="0"/>
              <a:t>High power consumption</a:t>
            </a:r>
          </a:p>
          <a:p>
            <a:pPr lvl="1"/>
            <a:r>
              <a:rPr lang="en-AU" dirty="0"/>
              <a:t>Complex satellite handovers</a:t>
            </a:r>
          </a:p>
          <a:p>
            <a:r>
              <a:rPr lang="en-AU" dirty="0"/>
              <a:t>Solutions</a:t>
            </a:r>
            <a:endParaRPr lang="en-AU" altLang="zh-TW" dirty="0"/>
          </a:p>
          <a:p>
            <a:pPr lvl="1"/>
            <a:r>
              <a:rPr lang="en-US" altLang="zh-TW" dirty="0"/>
              <a:t>H</a:t>
            </a:r>
            <a:r>
              <a:rPr lang="en-AU" dirty="0" err="1"/>
              <a:t>ierarchical</a:t>
            </a:r>
            <a:r>
              <a:rPr lang="en-AU" dirty="0"/>
              <a:t> terrestrial controller architecture (HTCA) </a:t>
            </a:r>
          </a:p>
          <a:p>
            <a:pPr lvl="1"/>
            <a:r>
              <a:rPr lang="en-US" altLang="zh-TW" dirty="0"/>
              <a:t>I</a:t>
            </a:r>
            <a:r>
              <a:rPr lang="en-AU" dirty="0" err="1"/>
              <a:t>ncreased</a:t>
            </a:r>
            <a:r>
              <a:rPr lang="en-AU" dirty="0"/>
              <a:t> ground station density help </a:t>
            </a:r>
          </a:p>
        </p:txBody>
      </p:sp>
    </p:spTree>
    <p:extLst>
      <p:ext uri="{BB962C8B-B14F-4D97-AF65-F5344CB8AC3E}">
        <p14:creationId xmlns:p14="http://schemas.microsoft.com/office/powerpoint/2010/main" val="229319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452C39-9CDE-E24D-DD45-2E8A920FF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AU" sz="4000" b="0" i="0" u="none" strike="noStrike">
                <a:effectLst/>
                <a:latin typeface="LatoWeb"/>
              </a:rPr>
              <a:t>Overall research methodology</a:t>
            </a:r>
            <a:endParaRPr lang="en-US" sz="4000"/>
          </a:p>
        </p:txBody>
      </p:sp>
      <p:pic>
        <p:nvPicPr>
          <p:cNvPr id="6" name="Picture 5" descr="A close-up of a blue and green background&#10;&#10;Description automatically generated">
            <a:extLst>
              <a:ext uri="{FF2B5EF4-FFF2-40B4-BE49-F238E27FC236}">
                <a16:creationId xmlns:a16="http://schemas.microsoft.com/office/drawing/2014/main" id="{A47EA456-8561-5686-7A31-A7399A7162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411" r="20411"/>
          <a:stretch/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A012A4-B4AE-E0BD-5A57-CDFE716B81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6135853"/>
              </p:ext>
            </p:extLst>
          </p:nvPr>
        </p:nvGraphicFramePr>
        <p:xfrm>
          <a:off x="761801" y="2743200"/>
          <a:ext cx="5327371" cy="39873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89139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13B2D-8FB7-73DF-10C7-95944A487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AU" sz="4200" b="0" i="0" u="none" strike="noStrike">
                <a:effectLst/>
                <a:latin typeface="LatoWeb"/>
              </a:rPr>
              <a:t>Research design, data collection, and data analysis</a:t>
            </a:r>
            <a:endParaRPr lang="en-US" sz="42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DDC56-9FD8-2971-3E2F-3592E3C93F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3071307"/>
            <a:ext cx="4243589" cy="3320668"/>
          </a:xfrm>
        </p:spPr>
        <p:txBody>
          <a:bodyPr>
            <a:normAutofit/>
          </a:bodyPr>
          <a:lstStyle/>
          <a:p>
            <a:r>
              <a:rPr lang="en-AU" sz="1900" b="1" dirty="0"/>
              <a:t>Design:</a:t>
            </a:r>
            <a:r>
              <a:rPr lang="en-AU" sz="1900" dirty="0"/>
              <a:t> Comparison of solutions from existing literature to address remote connectivity challenges.</a:t>
            </a:r>
          </a:p>
          <a:p>
            <a:r>
              <a:rPr lang="en-AU" sz="1900" b="1" dirty="0"/>
              <a:t>Data Collection:</a:t>
            </a:r>
            <a:r>
              <a:rPr lang="en-AU" sz="1900" dirty="0"/>
              <a:t> </a:t>
            </a:r>
            <a:r>
              <a:rPr lang="en-US" altLang="zh-TW" sz="1900" dirty="0"/>
              <a:t>previous</a:t>
            </a:r>
            <a:r>
              <a:rPr lang="en-AU" sz="1900" dirty="0"/>
              <a:t> studies related to LEO satellites and IoT networks in remote areas.</a:t>
            </a:r>
          </a:p>
          <a:p>
            <a:r>
              <a:rPr lang="en-AU" sz="1900" b="1" dirty="0"/>
              <a:t>Analysis:</a:t>
            </a:r>
            <a:r>
              <a:rPr lang="en-AU" sz="1900" dirty="0"/>
              <a:t> Thematic analysis to evaluate the feasibility of different solutions across various environments, such as rural, sea, and mining </a:t>
            </a:r>
            <a:r>
              <a:rPr lang="en-US" altLang="zh-TW" sz="1900" dirty="0"/>
              <a:t>areas</a:t>
            </a:r>
            <a:r>
              <a:rPr lang="en-AU" sz="1900" dirty="0"/>
              <a:t>.</a:t>
            </a:r>
            <a:r>
              <a:rPr lang="zh-TW" altLang="en-US" sz="1900" dirty="0"/>
              <a:t> </a:t>
            </a:r>
            <a:endParaRPr lang="en-US" sz="1900" dirty="0"/>
          </a:p>
        </p:txBody>
      </p:sp>
      <p:pic>
        <p:nvPicPr>
          <p:cNvPr id="5" name="Picture 4" descr="Hexagon network on a blue background">
            <a:extLst>
              <a:ext uri="{FF2B5EF4-FFF2-40B4-BE49-F238E27FC236}">
                <a16:creationId xmlns:a16="http://schemas.microsoft.com/office/drawing/2014/main" id="{F43B59E9-8B4A-8DB7-40A9-865E5E3DA9F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9818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63716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3BD66-2860-0C83-065D-E5820CC60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AU" sz="3800" b="0" i="0" u="none" strike="noStrike">
                <a:effectLst/>
                <a:latin typeface="LatoWeb"/>
              </a:rPr>
              <a:t>Progress summary (Data collection and processing)</a:t>
            </a:r>
            <a:endParaRPr lang="en-US" sz="3800"/>
          </a:p>
        </p:txBody>
      </p:sp>
      <p:pic>
        <p:nvPicPr>
          <p:cNvPr id="5" name="Picture 4" descr="A 3D pattern of ring shapes connected by lines">
            <a:extLst>
              <a:ext uri="{FF2B5EF4-FFF2-40B4-BE49-F238E27FC236}">
                <a16:creationId xmlns:a16="http://schemas.microsoft.com/office/drawing/2014/main" id="{6863584D-A4AA-A303-A7B9-4986F0EA33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539" r="4726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18C3B-D4FA-1B90-256C-334B5598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AU" sz="2000"/>
              <a:t>Over </a:t>
            </a:r>
            <a:r>
              <a:rPr lang="en-AU" sz="2000" b="1"/>
              <a:t>14 peer-reviewed studies</a:t>
            </a:r>
            <a:r>
              <a:rPr lang="en-AU" sz="2000"/>
              <a:t> have been reviewed, covering topics like IoT communication, data collection, and satellite-ground station connectivity.</a:t>
            </a:r>
          </a:p>
          <a:p>
            <a:r>
              <a:rPr lang="en-AU" sz="2000"/>
              <a:t>Organized thematic insights focus on energy management, infrastructure limitations, and innovative solutions like sea-based ground stations for island nations.</a:t>
            </a:r>
          </a:p>
          <a:p>
            <a:r>
              <a:rPr lang="en-AU" sz="2000"/>
              <a:t>New papers are still being evaluated to expand the research further, particularly for extreme geographic limitations like mountainous areas and remote mining zones.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389425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126DEB-8C85-7D42-280B-CF3D3BE16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AU" sz="5400" b="0" i="0" u="none" strike="noStrike" dirty="0">
                <a:effectLst/>
                <a:latin typeface="LatoWeb"/>
              </a:rPr>
              <a:t> Initial results</a:t>
            </a:r>
            <a:endParaRPr lang="en-US" sz="5400" dirty="0"/>
          </a:p>
        </p:txBody>
      </p:sp>
      <p:pic>
        <p:nvPicPr>
          <p:cNvPr id="5" name="Picture 4" descr="Bird's eye view of the oil platform at sea">
            <a:extLst>
              <a:ext uri="{FF2B5EF4-FFF2-40B4-BE49-F238E27FC236}">
                <a16:creationId xmlns:a16="http://schemas.microsoft.com/office/drawing/2014/main" id="{D415F72F-B169-B9FE-7526-A6CDFD741F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69" r="38399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D919-8C9C-0D6D-7989-B0ED89432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168595"/>
          </a:xfrm>
        </p:spPr>
        <p:txBody>
          <a:bodyPr>
            <a:normAutofit/>
          </a:bodyPr>
          <a:lstStyle/>
          <a:p>
            <a:r>
              <a:rPr lang="en-US" altLang="zh-TW" sz="2200" dirty="0"/>
              <a:t>C</a:t>
            </a:r>
            <a:r>
              <a:rPr lang="en-AU" sz="2200" dirty="0" err="1"/>
              <a:t>ollaborative</a:t>
            </a:r>
            <a:r>
              <a:rPr lang="en-AU" sz="2200" dirty="0"/>
              <a:t> LEO systems can lower power consumption by reducing the need for ground stations operating at high power levels.</a:t>
            </a:r>
          </a:p>
          <a:p>
            <a:r>
              <a:rPr lang="en-AU" sz="2200" dirty="0"/>
              <a:t>Sea-based ground stations could be more viable for certain remote areas, such as small islands</a:t>
            </a:r>
            <a:r>
              <a:rPr lang="en-US" altLang="zh-TW" sz="2200" dirty="0"/>
              <a:t>.</a:t>
            </a:r>
            <a:endParaRPr lang="en-AU" sz="2200" dirty="0"/>
          </a:p>
          <a:p>
            <a:r>
              <a:rPr lang="en-AU" sz="2200" dirty="0"/>
              <a:t>Practical application of these solutions will depend on the location’s specific infrastructure and power constraints.</a:t>
            </a:r>
            <a:r>
              <a:rPr lang="zh-TW" altLang="en-US" sz="2200" dirty="0"/>
              <a:t> 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041145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96C39-146D-A48F-5681-AA3AFDF1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AU" sz="5400" b="0" i="0" u="none" strike="noStrike" dirty="0">
                <a:effectLst/>
                <a:latin typeface="LatoWeb"/>
              </a:rPr>
              <a:t>Expected outputs</a:t>
            </a:r>
            <a:endParaRPr lang="en-US" sz="5400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D9894-168A-36C1-4492-384A7F9A5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48" y="2933523"/>
            <a:ext cx="4583834" cy="342903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1400" b="1" i="0" u="none" strike="noStrike" dirty="0">
                <a:effectLst/>
              </a:rPr>
              <a:t>Solutions</a:t>
            </a:r>
            <a:r>
              <a:rPr lang="en-AU" sz="1400" b="0" i="0" u="none" strike="noStrike" dirty="0">
                <a:effectLst/>
              </a:rPr>
              <a:t> for the three main challenges identified: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i="0" u="none" strike="noStrike" dirty="0">
                <a:effectLst/>
              </a:rPr>
              <a:t>Infrastructure limitations:</a:t>
            </a:r>
            <a:r>
              <a:rPr lang="en-AU" sz="1400" b="0" i="0" u="none" strike="noStrike" dirty="0">
                <a:effectLst/>
              </a:rPr>
              <a:t> Innovative ground station setups (e.g., sea-based)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i="0" u="none" strike="noStrike" dirty="0">
                <a:effectLst/>
              </a:rPr>
              <a:t>Power and resource constraints:</a:t>
            </a:r>
            <a:r>
              <a:rPr lang="en-AU" sz="1400" b="0" i="0" u="none" strike="noStrike" dirty="0">
                <a:effectLst/>
              </a:rPr>
              <a:t> Enhanced energy management through collaborative satellite systems and advanced solar technology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AU" sz="1400" b="1" i="0" u="none" strike="noStrike" dirty="0">
                <a:effectLst/>
              </a:rPr>
              <a:t>Reliable communication:</a:t>
            </a:r>
            <a:r>
              <a:rPr lang="en-AU" sz="1400" b="0" i="0" u="none" strike="noStrike" dirty="0">
                <a:effectLst/>
              </a:rPr>
              <a:t> Sophisticated satellite handover techniques and improved communication protocols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400" b="0" i="0" u="none" strike="noStrike" dirty="0">
                <a:effectLst/>
              </a:rPr>
              <a:t>Future research will focus on optimizing </a:t>
            </a:r>
            <a:r>
              <a:rPr lang="en-AU" sz="1400" b="1" i="0" u="none" strike="noStrike" dirty="0">
                <a:effectLst/>
              </a:rPr>
              <a:t>power efficiency</a:t>
            </a:r>
            <a:r>
              <a:rPr lang="en-AU" sz="1400" b="0" i="0" u="none" strike="noStrike" dirty="0">
                <a:effectLst/>
              </a:rPr>
              <a:t> and enhancing </a:t>
            </a:r>
            <a:r>
              <a:rPr lang="en-AU" sz="1400" b="1" i="0" u="none" strike="noStrike" dirty="0">
                <a:effectLst/>
              </a:rPr>
              <a:t>reliable communication</a:t>
            </a:r>
            <a:r>
              <a:rPr lang="en-AU" sz="1400" b="0" i="0" u="none" strike="noStrike" dirty="0">
                <a:effectLst/>
              </a:rPr>
              <a:t> for complex IoT networks in remote areas.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400" b="0" i="0" u="none" strike="noStrike" dirty="0">
                <a:effectLst/>
              </a:rPr>
              <a:t>Expected improvements will support industries like agriculture, mining, and rural communities globally</a:t>
            </a:r>
            <a:r>
              <a:rPr lang="en-US" altLang="zh-TW" sz="1400" b="0" i="0" u="none" strike="noStrike" dirty="0">
                <a:effectLst/>
              </a:rPr>
              <a:t>.</a:t>
            </a:r>
            <a:endParaRPr lang="en-AU" sz="1400" b="0" i="0" u="none" strike="noStrike" dirty="0">
              <a:effectLst/>
            </a:endParaRPr>
          </a:p>
        </p:txBody>
      </p:sp>
      <p:pic>
        <p:nvPicPr>
          <p:cNvPr id="5" name="Picture 4" descr="A blue background with many squares&#10;&#10;Description automatically generated">
            <a:extLst>
              <a:ext uri="{FF2B5EF4-FFF2-40B4-BE49-F238E27FC236}">
                <a16:creationId xmlns:a16="http://schemas.microsoft.com/office/drawing/2014/main" id="{75E3753F-7FC0-629D-62C7-3F10209905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25" r="38355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73819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EF9DD-C290-4274-090C-F72315DE5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426" y="548640"/>
            <a:ext cx="4103694" cy="5431536"/>
          </a:xfrm>
        </p:spPr>
        <p:txBody>
          <a:bodyPr>
            <a:normAutofit/>
          </a:bodyPr>
          <a:lstStyle/>
          <a:p>
            <a:r>
              <a:rPr lang="en-AU" sz="5400" b="0" i="0" u="none" strike="noStrike" dirty="0">
                <a:effectLst/>
                <a:latin typeface="LatoWeb"/>
              </a:rPr>
              <a:t>Key </a:t>
            </a:r>
            <a:r>
              <a:rPr lang="en-US" altLang="zh-TW" sz="5400" b="0" i="0" u="none" strike="noStrike" dirty="0">
                <a:effectLst/>
                <a:latin typeface="LatoWeb"/>
              </a:rPr>
              <a:t>C</a:t>
            </a:r>
            <a:r>
              <a:rPr lang="en-AU" sz="5400" b="0" i="0" u="none" strike="noStrike" dirty="0" err="1">
                <a:effectLst/>
                <a:latin typeface="LatoWeb"/>
              </a:rPr>
              <a:t>hallenges</a:t>
            </a:r>
            <a:r>
              <a:rPr lang="en-AU" sz="5400" b="0" i="0" u="none" strike="noStrike" dirty="0">
                <a:effectLst/>
                <a:latin typeface="LatoWeb"/>
              </a:rPr>
              <a:t> and </a:t>
            </a:r>
            <a:br>
              <a:rPr lang="en-AU" sz="5400" b="0" i="0" u="none" strike="noStrike" dirty="0">
                <a:effectLst/>
                <a:latin typeface="LatoWeb"/>
              </a:rPr>
            </a:br>
            <a:r>
              <a:rPr lang="en-US" altLang="zh-TW" sz="5400" b="0" i="0" u="none" strike="noStrike" dirty="0">
                <a:effectLst/>
                <a:latin typeface="LatoWeb"/>
              </a:rPr>
              <a:t>F</a:t>
            </a:r>
            <a:r>
              <a:rPr lang="en-AU" sz="5400" b="0" i="0" u="none" strike="noStrike" dirty="0" err="1">
                <a:effectLst/>
                <a:latin typeface="LatoWeb"/>
              </a:rPr>
              <a:t>uture</a:t>
            </a:r>
            <a:r>
              <a:rPr lang="en-AU" sz="5400" b="0" i="0" u="none" strike="noStrike" dirty="0">
                <a:effectLst/>
                <a:latin typeface="LatoWeb"/>
              </a:rPr>
              <a:t> work </a:t>
            </a:r>
            <a:endParaRPr lang="en-US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698C6-7E63-6DCF-E09E-E3DEAC8FC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AU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Challenges:</a:t>
            </a:r>
            <a:endParaRPr lang="en-AU" sz="17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AU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Limited Infrastructure:</a:t>
            </a:r>
            <a:r>
              <a:rPr lang="en-AU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High costs and logistical difficulties in establishing ground stations in remote or geographically challenging areas.</a:t>
            </a:r>
          </a:p>
          <a:p>
            <a:pPr>
              <a:buFont typeface="+mj-lt"/>
              <a:buAutoNum type="arabicPeriod"/>
            </a:pPr>
            <a:r>
              <a:rPr lang="en-AU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Constraints:</a:t>
            </a:r>
            <a:r>
              <a:rPr lang="en-AU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Limited access to reliable energy sources makes it hard to maintain satellite systems.</a:t>
            </a:r>
          </a:p>
          <a:p>
            <a:pPr>
              <a:buFont typeface="+mj-lt"/>
              <a:buAutoNum type="arabicPeriod"/>
            </a:pPr>
            <a:r>
              <a:rPr lang="en-AU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Reliability:</a:t>
            </a:r>
            <a:r>
              <a:rPr lang="en-AU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Ensuring stable connections requires advanced handover techniques and infrastructure.</a:t>
            </a:r>
          </a:p>
          <a:p>
            <a:pPr>
              <a:buFont typeface="+mj-lt"/>
              <a:buAutoNum type="arabicPeriod"/>
            </a:pPr>
            <a:endParaRPr lang="en-AU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AU" sz="17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AU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Future Work:</a:t>
            </a:r>
            <a:endParaRPr lang="en-AU" sz="1700" b="0" i="0" u="none" strike="noStrike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AU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Efficiency:</a:t>
            </a:r>
            <a:r>
              <a:rPr lang="en-AU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Explore advanced solar and battery technologies for improved energy management.</a:t>
            </a:r>
          </a:p>
          <a:p>
            <a:pPr>
              <a:buFont typeface="+mj-lt"/>
              <a:buAutoNum type="arabicPeriod"/>
            </a:pPr>
            <a:r>
              <a:rPr lang="en-AU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Enhanced Protocols:</a:t>
            </a:r>
            <a:r>
              <a:rPr lang="en-AU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Develop efficient communication protocols for IoT networks.</a:t>
            </a:r>
          </a:p>
          <a:p>
            <a:pPr>
              <a:buFont typeface="+mj-lt"/>
              <a:buAutoNum type="arabicPeriod"/>
            </a:pPr>
            <a:r>
              <a:rPr lang="en-AU" sz="17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Geographic Solutions:</a:t>
            </a:r>
            <a:r>
              <a:rPr lang="en-AU" sz="17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Tailor solutions for specific environments, like sea-based ground stations or improved power grids in mountainous areas.</a:t>
            </a:r>
          </a:p>
        </p:txBody>
      </p:sp>
    </p:spTree>
    <p:extLst>
      <p:ext uri="{BB962C8B-B14F-4D97-AF65-F5344CB8AC3E}">
        <p14:creationId xmlns:p14="http://schemas.microsoft.com/office/powerpoint/2010/main" val="1955637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1105</Words>
  <Application>Microsoft Macintosh PowerPoint</Application>
  <PresentationFormat>Widescreen</PresentationFormat>
  <Paragraphs>76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-webkit-standard</vt:lpstr>
      <vt:lpstr>LatoWeb</vt:lpstr>
      <vt:lpstr>Arial</vt:lpstr>
      <vt:lpstr>Calibri</vt:lpstr>
      <vt:lpstr>Calibri Light</vt:lpstr>
      <vt:lpstr>Times New Roman</vt:lpstr>
      <vt:lpstr>Office Theme</vt:lpstr>
      <vt:lpstr>Critical Communications in Remote Areas using LEO Satellites</vt:lpstr>
      <vt:lpstr>Introduction</vt:lpstr>
      <vt:lpstr>Literature Review and key findings</vt:lpstr>
      <vt:lpstr>Overall research methodology</vt:lpstr>
      <vt:lpstr>Research design, data collection, and data analysis</vt:lpstr>
      <vt:lpstr>Progress summary (Data collection and processing)</vt:lpstr>
      <vt:lpstr> Initial results</vt:lpstr>
      <vt:lpstr>Expected outputs</vt:lpstr>
      <vt:lpstr>Key Challenges and  Future work 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Communications in Remote Areas using LEO Satellites</dc:title>
  <dc:creator>Carla Chen</dc:creator>
  <cp:lastModifiedBy>Carla Chen</cp:lastModifiedBy>
  <cp:revision>1</cp:revision>
  <dcterms:created xsi:type="dcterms:W3CDTF">2024-09-19T11:27:33Z</dcterms:created>
  <dcterms:modified xsi:type="dcterms:W3CDTF">2024-09-20T11:53:15Z</dcterms:modified>
</cp:coreProperties>
</file>