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32" r:id="rId1"/>
  </p:sldMasterIdLst>
  <p:notesMasterIdLst>
    <p:notesMasterId r:id="rId13"/>
  </p:notesMasterIdLst>
  <p:sldIdLst>
    <p:sldId id="256" r:id="rId2"/>
    <p:sldId id="258" r:id="rId3"/>
    <p:sldId id="267" r:id="rId4"/>
    <p:sldId id="257" r:id="rId5"/>
    <p:sldId id="261" r:id="rId6"/>
    <p:sldId id="259" r:id="rId7"/>
    <p:sldId id="262" r:id="rId8"/>
    <p:sldId id="264" r:id="rId9"/>
    <p:sldId id="263" r:id="rId10"/>
    <p:sldId id="260"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ADAE"/>
    <a:srgbClr val="B5924E"/>
    <a:srgbClr val="D4B37D"/>
    <a:srgbClr val="99BF97"/>
    <a:srgbClr val="BFA2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67" d="100"/>
          <a:sy n="67" d="100"/>
        </p:scale>
        <p:origin x="-180" y="-102"/>
      </p:cViewPr>
      <p:guideLst>
        <p:guide orient="horz" pos="4160"/>
        <p:guide pos="53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32E89-44DF-4F7A-BD6B-599806406368}" type="datetimeFigureOut">
              <a:rPr lang="en-US" smtClean="0"/>
              <a:t>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64F582-A67B-46A5-9CAD-6B6D364151FD}" type="slidenum">
              <a:rPr lang="en-US" smtClean="0"/>
              <a:t>‹#›</a:t>
            </a:fld>
            <a:endParaRPr lang="en-US"/>
          </a:p>
        </p:txBody>
      </p:sp>
    </p:spTree>
    <p:extLst>
      <p:ext uri="{BB962C8B-B14F-4D97-AF65-F5344CB8AC3E}">
        <p14:creationId xmlns:p14="http://schemas.microsoft.com/office/powerpoint/2010/main" val="2045918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 link to ORCID on profile</a:t>
            </a:r>
          </a:p>
          <a:p>
            <a:r>
              <a:rPr lang="en-US" dirty="0" smtClean="0"/>
              <a:t>May or may not have</a:t>
            </a:r>
            <a:r>
              <a:rPr lang="en-US" baseline="0" dirty="0" smtClean="0"/>
              <a:t> API to ‘suck’ ORCID data into profile.</a:t>
            </a:r>
            <a:endParaRPr lang="en-US" dirty="0"/>
          </a:p>
        </p:txBody>
      </p:sp>
      <p:sp>
        <p:nvSpPr>
          <p:cNvPr id="4" name="Slide Number Placeholder 3"/>
          <p:cNvSpPr>
            <a:spLocks noGrp="1"/>
          </p:cNvSpPr>
          <p:nvPr>
            <p:ph type="sldNum" sz="quarter" idx="10"/>
          </p:nvPr>
        </p:nvSpPr>
        <p:spPr/>
        <p:txBody>
          <a:bodyPr/>
          <a:lstStyle/>
          <a:p>
            <a:fld id="{3864F582-A67B-46A5-9CAD-6B6D364151FD}" type="slidenum">
              <a:rPr lang="en-US" smtClean="0"/>
              <a:t>7</a:t>
            </a:fld>
            <a:endParaRPr lang="en-US"/>
          </a:p>
        </p:txBody>
      </p:sp>
    </p:spTree>
    <p:extLst>
      <p:ext uri="{BB962C8B-B14F-4D97-AF65-F5344CB8AC3E}">
        <p14:creationId xmlns:p14="http://schemas.microsoft.com/office/powerpoint/2010/main" val="508811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9144000" cy="2563329"/>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tx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921000"/>
            <a:ext cx="6400800" cy="1651000"/>
          </a:xfrm>
          <a:ln>
            <a:noFill/>
          </a:ln>
        </p:spPr>
        <p:txBody>
          <a:bodyPr/>
          <a:lstStyle>
            <a:lvl1pPr marL="0" indent="0" algn="ctr">
              <a:buNone/>
              <a:defRPr sz="1600" b="0" i="0" cap="all" spc="250" baseline="0">
                <a:solidFill>
                  <a:schemeClr val="tx1"/>
                </a:solidFill>
                <a:latin typeface="Arial"/>
                <a:cs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8" name="Date Placeholder 27"/>
          <p:cNvSpPr>
            <a:spLocks noGrp="1"/>
          </p:cNvSpPr>
          <p:nvPr>
            <p:ph type="dt" sz="half" idx="10"/>
          </p:nvPr>
        </p:nvSpPr>
        <p:spPr/>
        <p:txBody>
          <a:bodyPr/>
          <a:lstStyle/>
          <a:p>
            <a:fld id="{8ACDB3CC-F982-40F9-8DD6-BCC9AFBF44BD}" type="datetime1">
              <a:rPr lang="en-US" smtClean="0"/>
              <a:pPr/>
              <a:t>2/9/2015</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2211370" cy="0"/>
          </a:xfrm>
          <a:prstGeom prst="line">
            <a:avLst/>
          </a:prstGeom>
          <a:ln>
            <a:solidFill>
              <a:schemeClr val="accent3"/>
            </a:solidFill>
            <a:headEnd type="none" w="med" len="med"/>
            <a:tailEnd type="none" w="med" len="med"/>
          </a:ln>
        </p:spPr>
        <p:style>
          <a:lnRef idx="1">
            <a:schemeClr val="accent3"/>
          </a:lnRef>
          <a:fillRef idx="0">
            <a:schemeClr val="accent3"/>
          </a:fillRef>
          <a:effectRef idx="0">
            <a:schemeClr val="accent3"/>
          </a:effectRef>
          <a:fontRef idx="minor">
            <a:schemeClr val="tx1"/>
          </a:fontRef>
        </p:style>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Title 7"/>
          <p:cNvSpPr>
            <a:spLocks noGrp="1"/>
          </p:cNvSpPr>
          <p:nvPr>
            <p:ph type="ctrTitle"/>
          </p:nvPr>
        </p:nvSpPr>
        <p:spPr>
          <a:xfrm>
            <a:off x="685800" y="381000"/>
            <a:ext cx="7772400" cy="1547091"/>
          </a:xfrm>
        </p:spPr>
        <p:txBody>
          <a:bodyPr anchor="b"/>
          <a:lstStyle>
            <a:lvl1pPr>
              <a:defRPr sz="4200" b="0" i="0">
                <a:solidFill>
                  <a:schemeClr val="tx1">
                    <a:lumMod val="75000"/>
                    <a:lumOff val="25000"/>
                  </a:schemeClr>
                </a:solidFill>
                <a:latin typeface="Arial"/>
                <a:cs typeface="Arial"/>
              </a:defRPr>
            </a:lvl1pPr>
          </a:lstStyle>
          <a:p>
            <a:r>
              <a:rPr kumimoji="0" lang="en-US" smtClean="0"/>
              <a:t>Click to edit Master title style</a:t>
            </a:r>
            <a:endParaRPr kumimoji="0" lang="en-US" dirty="0"/>
          </a:p>
        </p:txBody>
      </p:sp>
      <p:sp>
        <p:nvSpPr>
          <p:cNvPr id="4" name="Rectangle 3"/>
          <p:cNvSpPr/>
          <p:nvPr userDrawn="1"/>
        </p:nvSpPr>
        <p:spPr>
          <a:xfrm>
            <a:off x="2271889" y="2027968"/>
            <a:ext cx="4635500" cy="740833"/>
          </a:xfrm>
          <a:prstGeom prst="rect">
            <a:avLst/>
          </a:prstGeom>
          <a:ln>
            <a:solidFill>
              <a:srgbClr val="8CADAE"/>
            </a:solidFill>
            <a:prstDash val="solid"/>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2" name="Picture 1"/>
          <p:cNvPicPr>
            <a:picLocks noChangeAspect="1"/>
          </p:cNvPicPr>
          <p:nvPr userDrawn="1"/>
        </p:nvPicPr>
        <p:blipFill>
          <a:blip r:embed="rId2"/>
          <a:stretch>
            <a:fillRect/>
          </a:stretch>
        </p:blipFill>
        <p:spPr>
          <a:xfrm>
            <a:off x="2498437" y="2220038"/>
            <a:ext cx="4151746" cy="367481"/>
          </a:xfrm>
          <a:prstGeom prst="rect">
            <a:avLst/>
          </a:prstGeom>
        </p:spPr>
      </p:pic>
      <p:sp>
        <p:nvSpPr>
          <p:cNvPr id="23" name="Straight Connector 22"/>
          <p:cNvSpPr>
            <a:spLocks noChangeShapeType="1"/>
          </p:cNvSpPr>
          <p:nvPr userDrawn="1"/>
        </p:nvSpPr>
        <p:spPr bwMode="auto">
          <a:xfrm>
            <a:off x="6907388" y="2420112"/>
            <a:ext cx="2084211" cy="0"/>
          </a:xfrm>
          <a:prstGeom prst="line">
            <a:avLst/>
          </a:prstGeom>
          <a:ln>
            <a:solidFill>
              <a:schemeClr val="accent3"/>
            </a:solidFill>
            <a:headEnd type="none" w="med" len="med"/>
            <a:tailEnd type="none" w="med" len="med"/>
          </a:ln>
        </p:spPr>
        <p:style>
          <a:lnRef idx="1">
            <a:schemeClr val="accent3"/>
          </a:lnRef>
          <a:fillRef idx="0">
            <a:schemeClr val="accent3"/>
          </a:fillRef>
          <a:effectRef idx="0">
            <a:schemeClr val="accent3"/>
          </a:effectRef>
          <a:fontRef idx="minor">
            <a:schemeClr val="tx1"/>
          </a:fontRef>
        </p:style>
        <p:txBody>
          <a:bodyPr vert="horz" wrap="none" lIns="91440" tIns="45720" rIns="91440" bIns="45720" anchor="ctr" compatLnSpc="1"/>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lumMod val="75000"/>
                  </a:schemeClr>
                </a:solidFill>
              </a:defRPr>
            </a:lvl1pPr>
          </a:lstStyle>
          <a:p>
            <a:r>
              <a:rPr kumimoji="0" lang="en-US" smtClean="0"/>
              <a:t>Click to edit Master title style</a:t>
            </a:r>
            <a:endParaRPr kumimoji="0" lang="en-US" dirty="0"/>
          </a:p>
        </p:txBody>
      </p:sp>
      <p:sp>
        <p:nvSpPr>
          <p:cNvPr id="4" name="Date Placeholder 3"/>
          <p:cNvSpPr>
            <a:spLocks noGrp="1"/>
          </p:cNvSpPr>
          <p:nvPr>
            <p:ph type="dt" sz="half" idx="10"/>
          </p:nvPr>
        </p:nvSpPr>
        <p:spPr/>
        <p:txBody>
          <a:bodyPr/>
          <a:lstStyle/>
          <a:p>
            <a:fld id="{5DFD4CAC-D605-D349-81B1-3046DFEB76A8}" type="datetimeFigureOut">
              <a:rPr lang="en-US" smtClean="0"/>
              <a:t>2/9/2015</a:t>
            </a:fld>
            <a:endParaRPr lang="en-US"/>
          </a:p>
        </p:txBody>
      </p:sp>
      <p:sp>
        <p:nvSpPr>
          <p:cNvPr id="5" name="Footer Placeholder 4"/>
          <p:cNvSpPr>
            <a:spLocks noGrp="1"/>
          </p:cNvSpPr>
          <p:nvPr>
            <p:ph type="ftr" sz="quarter" idx="11"/>
          </p:nvPr>
        </p:nvSpPr>
        <p:spPr/>
        <p:txBody>
          <a:bodyPr/>
          <a:lstStyle/>
          <a:p>
            <a:endParaRPr lang="en-US"/>
          </a:p>
        </p:txBody>
      </p:sp>
      <p:sp>
        <p:nvSpPr>
          <p:cNvPr id="8" name="Content Placeholder 7"/>
          <p:cNvSpPr>
            <a:spLocks noGrp="1"/>
          </p:cNvSpPr>
          <p:nvPr>
            <p:ph sz="quarter" idx="1"/>
          </p:nvPr>
        </p:nvSpPr>
        <p:spPr>
          <a:xfrm>
            <a:off x="301752" y="1661583"/>
            <a:ext cx="8503920" cy="4437464"/>
          </a:xfrm>
        </p:spPr>
        <p:txBody>
          <a:bodyPr/>
          <a:lstStyle>
            <a:lvl1pPr marL="274320" indent="-274320">
              <a:buSzPct val="140000"/>
              <a:buFont typeface="Arial"/>
              <a:buChar char="•"/>
              <a:defRPr>
                <a:solidFill>
                  <a:srgbClr val="000000"/>
                </a:solidFill>
              </a:defRPr>
            </a:lvl1pPr>
            <a:lvl2pPr marL="548640" indent="-274320">
              <a:buClr>
                <a:schemeClr val="accent1"/>
              </a:buClr>
              <a:buSzPct val="140000"/>
              <a:buFont typeface="Arial"/>
              <a:buChar char="•"/>
              <a:defRPr>
                <a:solidFill>
                  <a:srgbClr val="000000"/>
                </a:solidFill>
              </a:defRPr>
            </a:lvl2pPr>
            <a:lvl3pPr marL="822960" indent="-228600">
              <a:buSzPct val="140000"/>
              <a:buFont typeface="Arial"/>
              <a:buChar char="•"/>
              <a:defRPr>
                <a:solidFill>
                  <a:srgbClr val="000000"/>
                </a:solidFill>
              </a:defRPr>
            </a:lvl3pPr>
            <a:lvl4pPr marL="1097280" indent="-228600">
              <a:buSzPct val="140000"/>
              <a:buFont typeface="Arial"/>
              <a:buChar char="•"/>
              <a:defRPr>
                <a:solidFill>
                  <a:srgbClr val="000000"/>
                </a:solidFill>
              </a:defRPr>
            </a:lvl4pPr>
            <a:lvl5pPr marL="1371600" indent="-228600">
              <a:buSzPct val="140000"/>
              <a:buFont typeface="Arial"/>
              <a:buChar char="•"/>
              <a:defRPr>
                <a:solidFill>
                  <a:srgbClr val="000000"/>
                </a:solidFill>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3" name="TextBox 2"/>
          <p:cNvSpPr txBox="1"/>
          <p:nvPr userDrawn="1"/>
        </p:nvSpPr>
        <p:spPr>
          <a:xfrm>
            <a:off x="4741333" y="1200727"/>
            <a:ext cx="184666" cy="369332"/>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bg2">
              <a:lumMod val="75000"/>
            </a:schemeClr>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0"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tx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4DDAE5B-B07C-441A-8026-C23A427A74DC}" type="datetime1">
              <a:rPr lang="en-US" smtClean="0"/>
              <a:pPr/>
              <a:t>2/9/2015</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dirty="0"/>
          </a:p>
        </p:txBody>
      </p:sp>
      <p:sp>
        <p:nvSpPr>
          <p:cNvPr id="20" name="Straight Connector 19"/>
          <p:cNvSpPr>
            <a:spLocks noChangeShapeType="1"/>
          </p:cNvSpPr>
          <p:nvPr userDrawn="1"/>
        </p:nvSpPr>
        <p:spPr bwMode="auto">
          <a:xfrm>
            <a:off x="152400" y="2438400"/>
            <a:ext cx="8833104" cy="0"/>
          </a:xfrm>
          <a:prstGeom prst="line">
            <a:avLst/>
          </a:prstGeom>
          <a:noFill/>
          <a:ln w="9525" cap="flat" cmpd="sng" algn="ctr">
            <a:solidFill>
              <a:srgbClr val="8CADAE"/>
            </a:solidFill>
            <a:prstDash val="solid"/>
            <a:round/>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p:nvPr userDrawn="1"/>
        </p:nvSpPr>
        <p:spPr>
          <a:xfrm>
            <a:off x="4267200" y="2149443"/>
            <a:ext cx="609600" cy="577850"/>
          </a:xfrm>
          <a:prstGeom prst="rect">
            <a:avLst/>
          </a:prstGeom>
          <a:ln>
            <a:solidFill>
              <a:srgbClr val="8CADAE"/>
            </a:solidFill>
            <a:prstDash val="solid"/>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22" name="Picture 21"/>
          <p:cNvPicPr>
            <a:picLocks noChangeAspect="1"/>
          </p:cNvPicPr>
          <p:nvPr userDrawn="1"/>
        </p:nvPicPr>
        <p:blipFill>
          <a:blip r:embed="rId2"/>
          <a:stretch>
            <a:fillRect/>
          </a:stretch>
        </p:blipFill>
        <p:spPr>
          <a:xfrm>
            <a:off x="4350731" y="2261155"/>
            <a:ext cx="429912" cy="354489"/>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357029"/>
            <a:ext cx="3044952" cy="365760"/>
          </a:xfrm>
        </p:spPr>
        <p:txBody>
          <a:bodyPr/>
          <a:lstStyle/>
          <a:p>
            <a:fld id="{5DFD4CAC-D605-D349-81B1-3046DFEB76A8}" type="datetimeFigureOut">
              <a:rPr lang="en-US" smtClean="0"/>
              <a:t>2/9/2015</a:t>
            </a:fld>
            <a:endParaRPr lang="en-US"/>
          </a:p>
        </p:txBody>
      </p:sp>
      <p:sp>
        <p:nvSpPr>
          <p:cNvPr id="6" name="Footer Placeholder 5"/>
          <p:cNvSpPr>
            <a:spLocks noGrp="1"/>
          </p:cNvSpPr>
          <p:nvPr>
            <p:ph type="ftr" sz="quarter" idx="11"/>
          </p:nvPr>
        </p:nvSpPr>
        <p:spPr/>
        <p:txBody>
          <a:bodyPr/>
          <a:lstStyle/>
          <a:p>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477433"/>
            <a:ext cx="3963331" cy="4681728"/>
          </a:xfrm>
        </p:spPr>
        <p:txBody>
          <a:bodyPr/>
          <a:lstStyle>
            <a:lvl1pPr marL="273050" indent="-273050">
              <a:buSzPct val="140000"/>
              <a:buFont typeface="Arial"/>
              <a:buChar char="•"/>
              <a:tabLst/>
              <a:defRPr sz="2200">
                <a:solidFill>
                  <a:schemeClr val="tx1"/>
                </a:solidFill>
              </a:defRPr>
            </a:lvl1pPr>
            <a:lvl2pPr marL="548640" indent="-274320">
              <a:buClr>
                <a:schemeClr val="accent1"/>
              </a:buClr>
              <a:buSzPct val="140000"/>
              <a:buFont typeface="Arial"/>
              <a:buChar char="•"/>
              <a:tabLst/>
              <a:defRPr>
                <a:solidFill>
                  <a:schemeClr val="tx1"/>
                </a:solidFill>
              </a:defRPr>
            </a:lvl2pPr>
            <a:lvl3pPr marL="822960" indent="-228600">
              <a:buClr>
                <a:schemeClr val="accent1"/>
              </a:buClr>
              <a:buSzPct val="140000"/>
              <a:buFont typeface="Arial"/>
              <a:buChar char="•"/>
              <a:tabLst/>
              <a:defRPr>
                <a:solidFill>
                  <a:schemeClr val="tx1"/>
                </a:solidFill>
              </a:defRPr>
            </a:lvl3pPr>
            <a:lvl4pPr marL="1097280" indent="-228600">
              <a:buClr>
                <a:schemeClr val="accent1"/>
              </a:buClr>
              <a:buSzPct val="140000"/>
              <a:buFont typeface="Arial"/>
              <a:buChar char="•"/>
              <a:tabLst/>
              <a:defRPr>
                <a:solidFill>
                  <a:schemeClr val="tx1"/>
                </a:solidFill>
              </a:defRPr>
            </a:lvl4pPr>
            <a:lvl5pPr marL="1371600" indent="-228600">
              <a:buClr>
                <a:schemeClr val="accent1"/>
              </a:buClr>
              <a:buSzPct val="140000"/>
              <a:buFont typeface="Arial"/>
              <a:buChar char="•"/>
              <a:tabLst/>
              <a:defRPr>
                <a:solidFill>
                  <a:schemeClr val="tx1"/>
                </a:solidFill>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2" name="Content Placeholder 11"/>
          <p:cNvSpPr>
            <a:spLocks noGrp="1"/>
          </p:cNvSpPr>
          <p:nvPr>
            <p:ph sz="half" idx="2"/>
          </p:nvPr>
        </p:nvSpPr>
        <p:spPr>
          <a:xfrm>
            <a:off x="4900082" y="1477433"/>
            <a:ext cx="3939117" cy="4681728"/>
          </a:xfrm>
        </p:spPr>
        <p:txBody>
          <a:bodyPr/>
          <a:lstStyle>
            <a:lvl1pPr eaLnBrk="1" latinLnBrk="0" hangingPunct="1">
              <a:tabLst/>
              <a:defRPr sz="22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2847"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rgbClr val="BFA266"/>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tx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0" dirty="0" smtClean="0">
                <a:solidFill>
                  <a:srgbClr val="FFFFFF"/>
                </a:solidFill>
                <a:latin typeface="Arial"/>
                <a:cs typeface="Aria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0" i="0">
                <a:latin typeface="Arial"/>
                <a:cs typeface="Aria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DFD4CAC-D605-D349-81B1-3046DFEB76A8}" type="datetimeFigureOut">
              <a:rPr lang="en-US" smtClean="0"/>
              <a:t>2/9/2015</a:t>
            </a:fld>
            <a:endParaRPr lang="en-US"/>
          </a:p>
        </p:txBody>
      </p:sp>
      <p:sp>
        <p:nvSpPr>
          <p:cNvPr id="8" name="Footer Placeholder 7"/>
          <p:cNvSpPr>
            <a:spLocks noGrp="1"/>
          </p:cNvSpPr>
          <p:nvPr>
            <p:ph type="ftr" sz="quarter" idx="11"/>
          </p:nvPr>
        </p:nvSpPr>
        <p:spPr>
          <a:xfrm>
            <a:off x="304800" y="6361564"/>
            <a:ext cx="3581400" cy="365760"/>
          </a:xfrm>
        </p:spPr>
        <p:txBody>
          <a:bodyPr/>
          <a:lstStyle/>
          <a:p>
            <a:endParaRPr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
        <p:nvSpPr>
          <p:cNvPr id="28" name="Straight Connector 27"/>
          <p:cNvSpPr>
            <a:spLocks noChangeShapeType="1"/>
          </p:cNvSpPr>
          <p:nvPr userDrawn="1"/>
        </p:nvSpPr>
        <p:spPr bwMode="auto">
          <a:xfrm>
            <a:off x="152400" y="1276743"/>
            <a:ext cx="8833104" cy="0"/>
          </a:xfrm>
          <a:prstGeom prst="line">
            <a:avLst/>
          </a:prstGeom>
          <a:noFill/>
          <a:ln w="9525" cap="flat" cmpd="sng" algn="ctr">
            <a:solidFill>
              <a:srgbClr val="8CADAE"/>
            </a:solidFill>
            <a:prstDash val="solid"/>
            <a:round/>
            <a:headEnd type="none" w="med" len="med"/>
            <a:tailEnd type="none" w="med" len="med"/>
          </a:ln>
          <a:effectLst/>
        </p:spPr>
        <p:txBody>
          <a:bodyPr vert="horz" wrap="none" lIns="91440" tIns="45720" rIns="91440" bIns="45720" anchor="ctr" compatLnSpc="1"/>
          <a:lstStyle/>
          <a:p>
            <a:endParaRPr kumimoji="0" lang="en-US"/>
          </a:p>
        </p:txBody>
      </p:sp>
      <p:sp>
        <p:nvSpPr>
          <p:cNvPr id="29" name="Oval 28"/>
          <p:cNvSpPr/>
          <p:nvPr userDrawn="1"/>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userDrawn="1"/>
        </p:nvSpPr>
        <p:spPr>
          <a:xfrm>
            <a:off x="4267200" y="987786"/>
            <a:ext cx="609600" cy="577850"/>
          </a:xfrm>
          <a:prstGeom prst="rect">
            <a:avLst/>
          </a:prstGeom>
          <a:ln>
            <a:solidFill>
              <a:srgbClr val="8CADAE"/>
            </a:solidFill>
            <a:prstDash val="solid"/>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31" name="Picture 30"/>
          <p:cNvPicPr>
            <a:picLocks noChangeAspect="1"/>
          </p:cNvPicPr>
          <p:nvPr userDrawn="1"/>
        </p:nvPicPr>
        <p:blipFill>
          <a:blip r:embed="rId2"/>
          <a:stretch>
            <a:fillRect/>
          </a:stretch>
        </p:blipFill>
        <p:spPr>
          <a:xfrm>
            <a:off x="4350731" y="1099498"/>
            <a:ext cx="429912" cy="354489"/>
          </a:xfrm>
          <a:prstGeom prst="rect">
            <a:avLst/>
          </a:prstGeom>
        </p:spPr>
      </p:pic>
      <p:sp>
        <p:nvSpPr>
          <p:cNvPr id="32" name="Content Placeholder 9"/>
          <p:cNvSpPr>
            <a:spLocks noGrp="1"/>
          </p:cNvSpPr>
          <p:nvPr>
            <p:ph sz="half" idx="12"/>
          </p:nvPr>
        </p:nvSpPr>
        <p:spPr>
          <a:xfrm>
            <a:off x="304800" y="2477732"/>
            <a:ext cx="3963331" cy="3815843"/>
          </a:xfrm>
        </p:spPr>
        <p:txBody>
          <a:bodyPr/>
          <a:lstStyle>
            <a:lvl1pPr marL="273050" indent="-273050">
              <a:buSzPct val="140000"/>
              <a:tabLst/>
              <a:defRPr sz="2200">
                <a:solidFill>
                  <a:schemeClr val="tx1"/>
                </a:solidFill>
              </a:defRPr>
            </a:lvl1pPr>
            <a:lvl2pPr marL="548640" indent="-274320">
              <a:buClr>
                <a:schemeClr val="accent1"/>
              </a:buClr>
              <a:buSzPct val="140000"/>
              <a:buFont typeface="Arial"/>
              <a:buChar char="•"/>
              <a:tabLst/>
              <a:defRPr>
                <a:solidFill>
                  <a:schemeClr val="tx1"/>
                </a:solidFill>
              </a:defRPr>
            </a:lvl2pPr>
            <a:lvl3pPr marL="822960" indent="-228600">
              <a:buClr>
                <a:schemeClr val="accent1"/>
              </a:buClr>
              <a:buSzPct val="140000"/>
              <a:buFont typeface="Arial"/>
              <a:buChar char="•"/>
              <a:tabLst/>
              <a:defRPr>
                <a:solidFill>
                  <a:schemeClr val="tx1"/>
                </a:solidFill>
              </a:defRPr>
            </a:lvl3pPr>
            <a:lvl4pPr marL="1097280" indent="-228600">
              <a:buClr>
                <a:schemeClr val="accent1"/>
              </a:buClr>
              <a:buSzPct val="140000"/>
              <a:buFont typeface="Arial"/>
              <a:buChar char="•"/>
              <a:tabLst/>
              <a:defRPr>
                <a:solidFill>
                  <a:schemeClr val="tx1"/>
                </a:solidFill>
              </a:defRPr>
            </a:lvl4pPr>
            <a:lvl5pPr marL="1371600" indent="-228600">
              <a:buClr>
                <a:schemeClr val="accent1"/>
              </a:buClr>
              <a:buFont typeface="Arial"/>
              <a:buChar char="•"/>
              <a:tabLst/>
              <a:defRPr>
                <a:solidFill>
                  <a:schemeClr val="tx1"/>
                </a:solidFill>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33" name="Content Placeholder 9"/>
          <p:cNvSpPr>
            <a:spLocks noGrp="1"/>
          </p:cNvSpPr>
          <p:nvPr>
            <p:ph sz="half" idx="13"/>
          </p:nvPr>
        </p:nvSpPr>
        <p:spPr>
          <a:xfrm>
            <a:off x="4780643" y="2483197"/>
            <a:ext cx="3963331" cy="3815843"/>
          </a:xfrm>
        </p:spPr>
        <p:txBody>
          <a:bodyPr/>
          <a:lstStyle>
            <a:lvl1pPr marL="273050" indent="-273050">
              <a:buSzPct val="140000"/>
              <a:tabLst/>
              <a:defRPr sz="2200">
                <a:solidFill>
                  <a:schemeClr val="tx1"/>
                </a:solidFill>
              </a:defRPr>
            </a:lvl1pPr>
            <a:lvl2pPr marL="548640" indent="-274320">
              <a:buClr>
                <a:schemeClr val="accent1"/>
              </a:buClr>
              <a:buSzPct val="140000"/>
              <a:buFont typeface="Arial"/>
              <a:buChar char="•"/>
              <a:tabLst/>
              <a:defRPr>
                <a:solidFill>
                  <a:schemeClr val="tx1"/>
                </a:solidFill>
              </a:defRPr>
            </a:lvl2pPr>
            <a:lvl3pPr marL="822960" indent="-228600">
              <a:buClr>
                <a:schemeClr val="accent1"/>
              </a:buClr>
              <a:buSzPct val="140000"/>
              <a:buFont typeface="Arial"/>
              <a:buChar char="•"/>
              <a:tabLst/>
              <a:defRPr>
                <a:solidFill>
                  <a:schemeClr val="tx1"/>
                </a:solidFill>
              </a:defRPr>
            </a:lvl3pPr>
            <a:lvl4pPr marL="1097280" indent="-228600">
              <a:buClr>
                <a:schemeClr val="accent1"/>
              </a:buClr>
              <a:buSzPct val="140000"/>
              <a:buFont typeface="Arial"/>
              <a:buChar char="•"/>
              <a:tabLst/>
              <a:defRPr>
                <a:solidFill>
                  <a:schemeClr val="tx1"/>
                </a:solidFill>
              </a:defRPr>
            </a:lvl4pPr>
            <a:lvl5pPr marL="1371600" indent="-228600">
              <a:buClr>
                <a:schemeClr val="accent1"/>
              </a:buClr>
              <a:buSzPct val="140000"/>
              <a:buFont typeface="Arial"/>
              <a:buChar char="•"/>
              <a:tabLst/>
              <a:defRPr>
                <a:solidFill>
                  <a:schemeClr val="tx1"/>
                </a:solidFill>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FD4CAC-D605-D349-81B1-3046DFEB76A8}" type="datetimeFigureOut">
              <a:rPr lang="en-US" smtClean="0"/>
              <a:t>2/9/2015</a:t>
            </a:fld>
            <a:endParaRPr lang="en-US"/>
          </a:p>
        </p:txBody>
      </p:sp>
      <p:sp>
        <p:nvSpPr>
          <p:cNvPr id="4" name="Footer Placeholder 3"/>
          <p:cNvSpPr>
            <a:spLocks noGrp="1"/>
          </p:cNvSpPr>
          <p:nvPr>
            <p:ph type="ftr" sz="quarter" idx="11"/>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tx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DFD4CAC-D605-D349-81B1-3046DFEB76A8}" type="datetimeFigureOut">
              <a:rPr lang="en-US" smtClean="0"/>
              <a:t>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a:prstGeom prst="rect">
            <a:avLst/>
          </a:prstGeom>
        </p:spPr>
        <p:txBody>
          <a:bodyPr/>
          <a:lstStyle>
            <a:lvl1pPr>
              <a:defRPr>
                <a:solidFill>
                  <a:srgbClr val="FFFFFF"/>
                </a:solidFill>
              </a:defRPr>
            </a:lvl1pPr>
          </a:lstStyle>
          <a:p>
            <a:fld id="{94E87A4C-2CAB-B84A-88F4-71CB3987C8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bg2">
              <a:lumMod val="90000"/>
            </a:schemeClr>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bg2">
              <a:lumMod val="75000"/>
            </a:schemeClr>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0">
                <a:solidFill>
                  <a:srgbClr val="FFFFFF"/>
                </a:solidFill>
              </a:defRPr>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Rectangle 20"/>
          <p:cNvSpPr>
            <a:spLocks noChangeArrowheads="1"/>
          </p:cNvSpPr>
          <p:nvPr/>
        </p:nvSpPr>
        <p:spPr bwMode="auto">
          <a:xfrm>
            <a:off x="149352" y="6388385"/>
            <a:ext cx="8833104" cy="309563"/>
          </a:xfrm>
          <a:prstGeom prst="rect">
            <a:avLst/>
          </a:prstGeom>
          <a:solidFill>
            <a:schemeClr val="tx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DFD4CAC-D605-D349-81B1-3046DFEB76A8}" type="datetimeFigureOut">
              <a:rPr lang="en-US" smtClean="0"/>
              <a:t>2/9/2015</a:t>
            </a:fld>
            <a:endParaRPr lang="en-US"/>
          </a:p>
        </p:txBody>
      </p:sp>
      <p:sp>
        <p:nvSpPr>
          <p:cNvPr id="6" name="Footer Placeholder 5"/>
          <p:cNvSpPr>
            <a:spLocks noGrp="1"/>
          </p:cNvSpPr>
          <p:nvPr>
            <p:ph type="ftr" sz="quarter" idx="11"/>
          </p:nvPr>
        </p:nvSpPr>
        <p:spPr>
          <a:xfrm>
            <a:off x="301752" y="6362468"/>
            <a:ext cx="3383280" cy="365760"/>
          </a:xfrm>
        </p:spPr>
        <p:txBody>
          <a:bodyPr/>
          <a:lstStyle/>
          <a:p>
            <a:endParaRPr lang="en-US" dirty="0"/>
          </a:p>
        </p:txBody>
      </p:sp>
      <p:sp>
        <p:nvSpPr>
          <p:cNvPr id="22" name="Straight Connector 21"/>
          <p:cNvSpPr>
            <a:spLocks noChangeShapeType="1"/>
          </p:cNvSpPr>
          <p:nvPr userDrawn="1"/>
        </p:nvSpPr>
        <p:spPr bwMode="auto">
          <a:xfrm>
            <a:off x="152400" y="536695"/>
            <a:ext cx="8833104" cy="0"/>
          </a:xfrm>
          <a:prstGeom prst="line">
            <a:avLst/>
          </a:prstGeom>
          <a:noFill/>
          <a:ln w="9525" cap="flat" cmpd="sng" algn="ctr">
            <a:solidFill>
              <a:srgbClr val="8CADAE"/>
            </a:solidFill>
            <a:prstDash val="solid"/>
            <a:round/>
            <a:headEnd type="none" w="med" len="med"/>
            <a:tailEnd type="none" w="med" len="med"/>
          </a:ln>
          <a:effectLst/>
        </p:spPr>
        <p:txBody>
          <a:bodyPr vert="horz" wrap="none" lIns="91440" tIns="45720" rIns="91440" bIns="45720" anchor="ctr" compatLnSpc="1"/>
          <a:lstStyle/>
          <a:p>
            <a:endParaRPr kumimoji="0" lang="en-US"/>
          </a:p>
        </p:txBody>
      </p:sp>
      <p:sp>
        <p:nvSpPr>
          <p:cNvPr id="24" name="Rectangle 23"/>
          <p:cNvSpPr/>
          <p:nvPr userDrawn="1"/>
        </p:nvSpPr>
        <p:spPr>
          <a:xfrm>
            <a:off x="1134536" y="235643"/>
            <a:ext cx="609600" cy="577850"/>
          </a:xfrm>
          <a:prstGeom prst="rect">
            <a:avLst/>
          </a:prstGeom>
          <a:ln>
            <a:solidFill>
              <a:srgbClr val="8CADAE"/>
            </a:solidFill>
            <a:prstDash val="solid"/>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25" name="Picture 24"/>
          <p:cNvPicPr>
            <a:picLocks noChangeAspect="1"/>
          </p:cNvPicPr>
          <p:nvPr userDrawn="1"/>
        </p:nvPicPr>
        <p:blipFill>
          <a:blip r:embed="rId2"/>
          <a:stretch>
            <a:fillRect/>
          </a:stretch>
        </p:blipFill>
        <p:spPr>
          <a:xfrm>
            <a:off x="1218067" y="359450"/>
            <a:ext cx="429912" cy="354489"/>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bg2">
              <a:lumMod val="90000"/>
            </a:schemeClr>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bg2">
              <a:lumMod val="75000"/>
            </a:schemeClr>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bg2">
                    <a:lumMod val="75000"/>
                  </a:schemeClr>
                </a:solidFill>
              </a:defRPr>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tx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368699"/>
            <a:ext cx="3044952" cy="365760"/>
          </a:xfrm>
        </p:spPr>
        <p:txBody>
          <a:bodyPr/>
          <a:lstStyle/>
          <a:p>
            <a:fld id="{5DFD4CAC-D605-D349-81B1-3046DFEB76A8}" type="datetimeFigureOut">
              <a:rPr lang="en-US" smtClean="0"/>
              <a:t>2/9/2015</a:t>
            </a:fld>
            <a:endParaRPr lang="en-US"/>
          </a:p>
        </p:txBody>
      </p:sp>
      <p:sp>
        <p:nvSpPr>
          <p:cNvPr id="6" name="Footer Placeholder 5"/>
          <p:cNvSpPr>
            <a:spLocks noGrp="1"/>
          </p:cNvSpPr>
          <p:nvPr>
            <p:ph type="ftr" sz="quarter" idx="11"/>
          </p:nvPr>
        </p:nvSpPr>
        <p:spPr>
          <a:xfrm>
            <a:off x="301752" y="6362468"/>
            <a:ext cx="3584448" cy="365760"/>
          </a:xfrm>
        </p:spPr>
        <p:txBody>
          <a:bodyPr/>
          <a:lstStyle/>
          <a:p>
            <a:endParaRPr lang="en-US"/>
          </a:p>
        </p:txBody>
      </p:sp>
      <p:sp>
        <p:nvSpPr>
          <p:cNvPr id="25" name="Straight Connector 24"/>
          <p:cNvSpPr>
            <a:spLocks noChangeShapeType="1"/>
          </p:cNvSpPr>
          <p:nvPr userDrawn="1"/>
        </p:nvSpPr>
        <p:spPr bwMode="auto">
          <a:xfrm>
            <a:off x="152400" y="536695"/>
            <a:ext cx="8833104" cy="0"/>
          </a:xfrm>
          <a:prstGeom prst="line">
            <a:avLst/>
          </a:prstGeom>
          <a:noFill/>
          <a:ln w="9525" cap="flat" cmpd="sng" algn="ctr">
            <a:solidFill>
              <a:srgbClr val="8CADAE"/>
            </a:solidFill>
            <a:prstDash val="solid"/>
            <a:round/>
            <a:headEnd type="none" w="med" len="med"/>
            <a:tailEnd type="none" w="med" len="med"/>
          </a:ln>
          <a:effectLst/>
        </p:spPr>
        <p:txBody>
          <a:bodyPr vert="horz" wrap="none" lIns="91440" tIns="45720" rIns="91440" bIns="45720" anchor="ctr" compatLnSpc="1"/>
          <a:lstStyle/>
          <a:p>
            <a:endParaRPr kumimoji="0" lang="en-US"/>
          </a:p>
        </p:txBody>
      </p:sp>
      <p:sp>
        <p:nvSpPr>
          <p:cNvPr id="26" name="Rectangle 25"/>
          <p:cNvSpPr/>
          <p:nvPr userDrawn="1"/>
        </p:nvSpPr>
        <p:spPr>
          <a:xfrm>
            <a:off x="1134536" y="235643"/>
            <a:ext cx="609600" cy="577850"/>
          </a:xfrm>
          <a:prstGeom prst="rect">
            <a:avLst/>
          </a:prstGeom>
          <a:ln>
            <a:solidFill>
              <a:srgbClr val="8CADAE"/>
            </a:solidFill>
            <a:prstDash val="solid"/>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27" name="Picture 26"/>
          <p:cNvPicPr>
            <a:picLocks noChangeAspect="1"/>
          </p:cNvPicPr>
          <p:nvPr userDrawn="1"/>
        </p:nvPicPr>
        <p:blipFill>
          <a:blip r:embed="rId2"/>
          <a:stretch>
            <a:fillRect/>
          </a:stretch>
        </p:blipFill>
        <p:spPr>
          <a:xfrm>
            <a:off x="1218067" y="359450"/>
            <a:ext cx="429912" cy="354489"/>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tx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362652"/>
            <a:ext cx="3044952" cy="365760"/>
          </a:xfrm>
          <a:prstGeom prst="rect">
            <a:avLst/>
          </a:prstGeom>
        </p:spPr>
        <p:txBody>
          <a:bodyPr vert="horz" anchor="ctr"/>
          <a:lstStyle>
            <a:lvl1pPr algn="r" eaLnBrk="1" latinLnBrk="0" hangingPunct="1">
              <a:defRPr kumimoji="0" sz="1200" b="0" i="0">
                <a:solidFill>
                  <a:srgbClr val="FFFFFF"/>
                </a:solidFill>
                <a:latin typeface="Arial"/>
                <a:cs typeface="Arial"/>
              </a:defRPr>
            </a:lvl1pPr>
          </a:lstStyle>
          <a:p>
            <a:fld id="{5DFD4CAC-D605-D349-81B1-3046DFEB76A8}" type="datetimeFigureOut">
              <a:rPr lang="en-US" smtClean="0"/>
              <a:pPr/>
              <a:t>2/9/2015</a:t>
            </a:fld>
            <a:endParaRPr lang="en-US" dirty="0"/>
          </a:p>
        </p:txBody>
      </p:sp>
      <p:sp>
        <p:nvSpPr>
          <p:cNvPr id="3" name="Footer Placeholder 2"/>
          <p:cNvSpPr>
            <a:spLocks noGrp="1"/>
          </p:cNvSpPr>
          <p:nvPr>
            <p:ph type="ftr" sz="quarter" idx="3"/>
          </p:nvPr>
        </p:nvSpPr>
        <p:spPr>
          <a:xfrm>
            <a:off x="304800" y="6362652"/>
            <a:ext cx="3581400" cy="365760"/>
          </a:xfrm>
          <a:prstGeom prst="rect">
            <a:avLst/>
          </a:prstGeom>
        </p:spPr>
        <p:txBody>
          <a:bodyPr vert="horz" anchor="ctr"/>
          <a:lstStyle>
            <a:lvl1pPr algn="l" eaLnBrk="1" latinLnBrk="0" hangingPunct="1">
              <a:defRPr kumimoji="0" sz="1200" b="0" i="0">
                <a:solidFill>
                  <a:srgbClr val="FFFFFF"/>
                </a:solidFill>
                <a:latin typeface="Arial"/>
                <a:cs typeface="Aria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rgbClr val="8CADAE"/>
            </a:solidFill>
            <a:prstDash val="solid"/>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301752" y="1682750"/>
            <a:ext cx="8534400" cy="444068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0" name="Rectangle 19"/>
          <p:cNvSpPr/>
          <p:nvPr/>
        </p:nvSpPr>
        <p:spPr>
          <a:xfrm>
            <a:off x="4267200" y="987786"/>
            <a:ext cx="609600" cy="577850"/>
          </a:xfrm>
          <a:prstGeom prst="rect">
            <a:avLst/>
          </a:prstGeom>
          <a:ln>
            <a:solidFill>
              <a:srgbClr val="8CADAE"/>
            </a:solidFill>
            <a:prstDash val="solid"/>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6" name="Picture 5"/>
          <p:cNvPicPr>
            <a:picLocks noChangeAspect="1"/>
          </p:cNvPicPr>
          <p:nvPr/>
        </p:nvPicPr>
        <p:blipFill>
          <a:blip r:embed="rId11"/>
          <a:stretch>
            <a:fillRect/>
          </a:stretch>
        </p:blipFill>
        <p:spPr>
          <a:xfrm>
            <a:off x="4350731" y="1099498"/>
            <a:ext cx="429912" cy="354489"/>
          </a:xfrm>
          <a:prstGeom prst="rect">
            <a:avLst/>
          </a:prstGeom>
        </p:spPr>
      </p:pic>
    </p:spTree>
  </p:cSld>
  <p:clrMap bg1="lt1" tx1="dk1" bg2="lt2" tx2="dk2" accent1="accent1" accent2="accent2" accent3="accent3" accent4="accent4" accent5="accent5" accent6="accent6" hlink="hlink" folHlink="folHlink"/>
  <p:sldLayoutIdLst>
    <p:sldLayoutId id="2147484433"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Lst>
  <p:txStyles>
    <p:titleStyle>
      <a:lvl1pPr algn="ctr" rtl="0" eaLnBrk="1" latinLnBrk="0" hangingPunct="1">
        <a:spcBef>
          <a:spcPct val="0"/>
        </a:spcBef>
        <a:buNone/>
        <a:defRPr kumimoji="0" sz="3300" b="0" i="0" kern="1200">
          <a:solidFill>
            <a:schemeClr val="tx1"/>
          </a:solidFill>
          <a:latin typeface="Arial"/>
          <a:ea typeface="+mj-ea"/>
          <a:cs typeface="Arial"/>
        </a:defRPr>
      </a:lvl1pPr>
    </p:titleStyle>
    <p:bodyStyle>
      <a:lvl1pPr marL="274320" indent="-274320" algn="l" rtl="0" eaLnBrk="1" latinLnBrk="0" hangingPunct="1">
        <a:spcBef>
          <a:spcPct val="20000"/>
        </a:spcBef>
        <a:buClr>
          <a:schemeClr val="accent1"/>
        </a:buClr>
        <a:buSzPct val="140000"/>
        <a:buFont typeface="Arial"/>
        <a:buChar char="•"/>
        <a:defRPr kumimoji="0" sz="2400" kern="1200">
          <a:solidFill>
            <a:schemeClr val="tx1"/>
          </a:solidFill>
          <a:latin typeface="Arial"/>
          <a:ea typeface="+mn-ea"/>
          <a:cs typeface="Arial"/>
        </a:defRPr>
      </a:lvl1pPr>
      <a:lvl2pPr marL="548640" indent="-274320" algn="l" rtl="0" eaLnBrk="1" latinLnBrk="0" hangingPunct="1">
        <a:spcBef>
          <a:spcPct val="20000"/>
        </a:spcBef>
        <a:buClr>
          <a:schemeClr val="accent1"/>
        </a:buClr>
        <a:buSzPct val="140000"/>
        <a:buFont typeface="Arial"/>
        <a:buChar char="•"/>
        <a:defRPr kumimoji="0" sz="2200" kern="1200">
          <a:solidFill>
            <a:srgbClr val="000000"/>
          </a:solidFill>
          <a:latin typeface="Arial"/>
          <a:ea typeface="+mn-ea"/>
          <a:cs typeface="Arial"/>
        </a:defRPr>
      </a:lvl2pPr>
      <a:lvl3pPr marL="822960" indent="-228600" algn="l" rtl="0" eaLnBrk="1" latinLnBrk="0" hangingPunct="1">
        <a:spcBef>
          <a:spcPct val="20000"/>
        </a:spcBef>
        <a:buClr>
          <a:schemeClr val="accent1"/>
        </a:buClr>
        <a:buSzPct val="140000"/>
        <a:buFont typeface="Arial"/>
        <a:buChar char="•"/>
        <a:defRPr kumimoji="0" sz="2000" kern="1200">
          <a:solidFill>
            <a:srgbClr val="000000"/>
          </a:solidFill>
          <a:latin typeface="Arial"/>
          <a:ea typeface="+mn-ea"/>
          <a:cs typeface="Arial"/>
        </a:defRPr>
      </a:lvl3pPr>
      <a:lvl4pPr marL="1097280" indent="-228600" algn="l" rtl="0" eaLnBrk="1" latinLnBrk="0" hangingPunct="1">
        <a:spcBef>
          <a:spcPct val="20000"/>
        </a:spcBef>
        <a:buClr>
          <a:schemeClr val="accent1"/>
        </a:buClr>
        <a:buSzPct val="140000"/>
        <a:buFont typeface="Arial"/>
        <a:buChar char="•"/>
        <a:defRPr kumimoji="0" sz="2000" kern="1200">
          <a:solidFill>
            <a:srgbClr val="000000"/>
          </a:solidFill>
          <a:latin typeface="Arial"/>
          <a:ea typeface="+mn-ea"/>
          <a:cs typeface="Arial"/>
        </a:defRPr>
      </a:lvl4pPr>
      <a:lvl5pPr marL="1371600" indent="-228600" algn="l" rtl="0" eaLnBrk="1" latinLnBrk="0" hangingPunct="1">
        <a:spcBef>
          <a:spcPct val="20000"/>
        </a:spcBef>
        <a:buClr>
          <a:schemeClr val="accent1"/>
        </a:buClr>
        <a:buSzPct val="140000"/>
        <a:buFont typeface="Arial"/>
        <a:buChar char="•"/>
        <a:defRPr kumimoji="0" sz="1800" kern="1200">
          <a:solidFill>
            <a:srgbClr val="000000"/>
          </a:solidFill>
          <a:latin typeface="Arial"/>
          <a:ea typeface="+mn-ea"/>
          <a:cs typeface="Arial"/>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8.gif"/><Relationship Id="rId1" Type="http://schemas.openxmlformats.org/officeDocument/2006/relationships/slideLayout" Target="../slideLayouts/slideLayout7.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12.jpe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gif"/><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gif"/><Relationship Id="rId4" Type="http://schemas.openxmlformats.org/officeDocument/2006/relationships/image" Target="../media/image7.png"/><Relationship Id="rId9" Type="http://schemas.openxmlformats.org/officeDocument/2006/relationships/image" Target="../media/image1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orcid.org/organizations/integrators/current" TargetMode="External"/><Relationship Id="rId2" Type="http://schemas.openxmlformats.org/officeDocument/2006/relationships/hyperlink" Target="http://vimeo.com/9715091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y.vanderbilt.edu/jacksasson/vita/" TargetMode="External"/><Relationship Id="rId2" Type="http://schemas.openxmlformats.org/officeDocument/2006/relationships/hyperlink" Target="http://discoverarchive.vanderbilt.edu/"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altmetric.com/" TargetMode="External"/><Relationship Id="rId2" Type="http://schemas.openxmlformats.org/officeDocument/2006/relationships/hyperlink" Target="http://altmetrics.org/manifesto/" TargetMode="External"/><Relationship Id="rId1" Type="http://schemas.openxmlformats.org/officeDocument/2006/relationships/slideLayout" Target="../slideLayouts/slideLayout2.xml"/><Relationship Id="rId4" Type="http://schemas.openxmlformats.org/officeDocument/2006/relationships/hyperlink" Target="https://impactstory.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141552"/>
            <a:ext cx="6400800" cy="1430448"/>
          </a:xfrm>
        </p:spPr>
        <p:txBody>
          <a:bodyPr/>
          <a:lstStyle/>
          <a:p>
            <a:r>
              <a:rPr lang="en-US" dirty="0"/>
              <a:t>Scholarly Communications Workshop </a:t>
            </a:r>
            <a:r>
              <a:rPr lang="en-US" dirty="0" smtClean="0"/>
              <a:t>Vanderbilt </a:t>
            </a:r>
            <a:r>
              <a:rPr lang="en-US" dirty="0"/>
              <a:t>University Library</a:t>
            </a:r>
          </a:p>
          <a:p>
            <a:r>
              <a:rPr lang="en-US" dirty="0"/>
              <a:t>Ed Warga</a:t>
            </a:r>
          </a:p>
          <a:p>
            <a:r>
              <a:rPr lang="en-US" dirty="0"/>
              <a:t>2015-02-06</a:t>
            </a:r>
          </a:p>
          <a:p>
            <a:endParaRPr lang="en-US" dirty="0"/>
          </a:p>
        </p:txBody>
      </p:sp>
      <p:sp>
        <p:nvSpPr>
          <p:cNvPr id="2" name="Title 1"/>
          <p:cNvSpPr>
            <a:spLocks noGrp="1"/>
          </p:cNvSpPr>
          <p:nvPr>
            <p:ph type="ctrTitle"/>
          </p:nvPr>
        </p:nvSpPr>
        <p:spPr/>
        <p:txBody>
          <a:bodyPr/>
          <a:lstStyle/>
          <a:p>
            <a:r>
              <a:rPr lang="en-US" dirty="0"/>
              <a:t>Researcher Profiles</a:t>
            </a:r>
          </a:p>
        </p:txBody>
      </p:sp>
    </p:spTree>
    <p:extLst>
      <p:ext uri="{BB962C8B-B14F-4D97-AF65-F5344CB8AC3E}">
        <p14:creationId xmlns:p14="http://schemas.microsoft.com/office/powerpoint/2010/main" val="2158254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6" name="Picture 22" descr="http://sparkcapital.com/wp-content/uploads/2012/04/academi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162" y="4416307"/>
            <a:ext cx="4076700" cy="733426"/>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http://www.digital-science.com/system/images/W1siZiIsIjIwMTQvMTAvMDEvMDkvMzQvMDEvMzY2L3Byb2R1Y3RfZmlnc2hhcmVfbGFyZ2UucG5nIl1d/product-figshare-lar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80" y="4664868"/>
            <a:ext cx="3995737" cy="1997869"/>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37" descr="http://www.newschool.edu/uploadedImages/Leadership/Provosts_Office/images/pivot-logo.jpg?n=705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11887" y="1958889"/>
            <a:ext cx="2544763" cy="9697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theeasymedia.com/wp-content/uploads/2014/10/Linkedin-logo-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2331" y="349018"/>
            <a:ext cx="4279900" cy="15778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holar.google.com/intl/en/scholar/images/scholar_logo_lg_2011.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7837" y="5321945"/>
            <a:ext cx="2628900" cy="1047751"/>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8" descr="data:image/png;base64,iVBORw0KGgoAAAANSUhEUgAAASgAAACqCAMAAAAp1iJMAAAA+VBMVEX///86OjppaWktZgFkZGRmZmY3NzdhYWE0NDQuLi4wMDAWXAD7+/soYwBeXl7W1tbD07jw8PAlJSWEhIRwcHDq6urHx8fOzs7f39+oqKjm5ub29vaOjo55eXl9nGq8vLycnJyJiYm2traioqJ9fX1VVVVISEi4uLitra1VfkDk6+AiIiLI1MG1xqhHdi6XrolBQUEIWABNTU3t8uqPqn42bwCjupTZ4tPn7OMYGBhskFhjik1Keyc1axPF07yds46AnXBgiUSCoWtvlVMuMyokOBd9iHXL0caRr3invpYfVwA1TCckRQdch0BMeDY6bR1ahzcICAgATgD2t6O9AAAZ7UlEQVR4nO1de2Oa2LdFwls4FOUlYMBnbB6tSdo40yZpO3Nf87u307n3+3+Yu/c+gKiosU2T1rr+CZIjcpb7sfbmgIJwwAEHHHDAAQcc8MxwzOc+g58AZpj6znOfxA+P2O4kE++5z+JHR2xnrts/WNNmmEHmjsQ0fu7z+MERZBIbuelzn8aPDdPOJFVlQ/+5T+SHhhl2urIks65/UAQb4J20gSVZdU8OsWk94iATVVkUJXdyyHTr4U1cBiyJsjQ40LQeQcJUookl0XOfy48Lb0IuhzS17ec+mR8XdiKrIkHtHhTBOsQ+pDlOkyT2D6luDZx+l/sceJ2cHWrfNfA6bkGTKA0PwWkNIqhTxIImtX/Q4fUIEyYVNIEkOCinetiJVPgc5rrguc/nBwXogTlNstzhuc68Pp3NZqfXh8yXI8rk0unAnCiIx6cXxy+/HB1ZR0dfXr57c3F6/dxn+ezwBlKFJlmaQBA/ff2y2bQsYAkAf61m8/b44pfmKp5UrQmiUygI9++BpaMlAFlHx+fPfbrPhlRWKzTJrCMIF7erLBVkNW9fPPcZPwuCbpUmMqfz9TTlVP16VhVVFQGa08C8PrY20cRd8Pj0uc/8SRFPxGpwEiXXB6/bRhNR9eVX8r8lrxOlnmceb/S6qv+9ee7Tfyo4GZMXeFI7wuyu+SCaEM13v0Yh6C96HYinQLh5oDnlTH3+BUSV11OXzKnrCO8ebk7c/V7tPVO+uEiTqGbC6eddzIkz9Wm/mXKyJXOS5T6Ep515AqbePfdcvifspWQnym4g3B99BU8Qp/Y4902kJbeTupHwYqvIXIPLfdVTZm/JnER1GAsXS+kOmwUPZM7azzAVLokCCuMgC6ozbzatt/98+uf2LWw1t5cz7597Tt8D6bLbocoUbuZkWM23xzez3EiuT+9vPr6qabcsoHnxvHP6DjAHy+YkSv2qPVnWu5XOnHl6887axJV1t28FstNb5SkVID4VpnH3cVb/ztMPf2+gqvnxSafx3eF1V3hSfQHyXW4YRx83WEb84tWGaLWG358T4bIYF0UGPN3z+VvN99tme/F2XYWzV7LTXgnjZE8zrjObd/fbD2G+Wed/1v6YVCCv8ITx6ZTqFqv55mEdk9ltvVHtj0n59TxdUzez+erBLfDrNQ2G5p4kvhqe1Ans/2ShOX3cRVu/ro3pzdff69SfFHXxaQD7/2histtRL17UZ7996HaGy9Uddsdh/8Ul9t52jsMXdd63D/I8WvU72QUDuG9+Zd/7xeVehnPPXeVJ9LgwuPzwVYe8qGGq+dsjn/dTI26v6HFRDiB//W1Z1tf2kl6vel/z5lFP++mRrfJECe/Ysu6+/sL48er6jZ/84lW/LpCb2DH4ijA+x3XNhYjv6ntmHH/XL6Im4YliBAGq2fy0MjHPn8PecgP67NHzXogfG9Z/2Ifjz7e3n49vlk959gKBX/jpiwdhnWI0VwO5yFCR39VdvMx+b1UwTurPOsfNZXMRl9+Y99yzVuv3k5p/vLi9bFJr2mpaS7r2iD74GLbeLJ9OLf5vXbDJVg1KRgX17rKuf+tqjQoU4/ds08QulvHim3wjHimNhrH63Vy/v6x4eXPhvLmio170atCsQ3PNStSArfodc9Aaar99PNWGQuBctTrfMvXd4MG3pIxX7pKY8bU15bWOheTKr0Rat6YQP2wJztv6z3a6q44nQcabWcd1X743VfBcR4ArReekPd3tHXar0dDk5fM6JQIs6+Xxx3c5VfOQ8SIXKW9N4Tr3PM4H316lzvqz/rM7NY4Hkvz6VX0mt9Hz9DR2AGHWQKb0yWPxsBUTHTyvvbyXkmvz0zme8OyVtZgzPlmlQ8XnhHui4x1/8RH/fTc7raA+loer9iRKviB8XKN4Uh29rbChvtGoO/Pvhh58nj5Y2vmheVSpjijTWh+Lf543oVL9Arsuy/lfNytUIlHW3w/56FWi5KEp3H9aE3QToqZ4RcFV6z5kjo8CEey5tXRf4Cnx9Kp8/Q6nXp4+vGr+9R52NUtBeE9v4KnN/Md6WAkarEpybP6a/6xLTiqcqsbKl5gDS6Ji2/eDhTtjQj8NFu+ejYIVHYS7gtU4F+aHCoO0eIdzhUkvwqcrzI/yjnxrrovxupp1m2euGZJyjUOaL6oDjvKrZ9fklQ8oZod1BhULb9Z26TAqGUn5Er9io0eb9rBh6LqhuMUMomRqGLqhsdIEnM6VhmOu5lEtTMa0S2P8yRs2fHMqUNEfG2dQbIY9OoYx7uA3F2IiuTLjbIpvGQUlFdVrYedN1FL5BEAQNF8Tl82/igFv0IheVohsbr8UENRocjUVZmt7th6GKL1fzhy/YgrmcVszuF7QFE7MpFHsMHIB4Y91vkfRu9xi46R4V0PTif5JS9MgjfZaijKNhIFiFO/Ano+vo/2GKj+MpuFX8nHJoITzy7t3r3PNiAGreUr6qTQb833F27jI2l6mtWtCuegI67u+ARJllHdUBRixWnC+DsM5oEGhCEVvy1oKbOk4J0WjGx87Bt9DeZNY8SR9vqtxhjYFMVBhcQIyQGFOu0Xvpv/qmSAM8EOGsqFoxJQxxPJhOchcz+anDwyh0iQbKpYeXb+15guRsMPxgCWBYY3WlLJN78D83JgLpy4KwBEkXgaMGayTZmOFT2CCimecnYCz5VFsArPWpr3+RKR8gOxKBg7qnfRJ7msqllNaQ2uf4KdobtbCgVeuyFVITB/XmGoNJk5xS5nmMmldBXl6xGMT0XFc7Kx6G9raAxaQrK4yAFG+8bZXTHrKuHhF6gCVeVvnXzlwj0zpTghz0xgSGo9gTjoYH1iBNqL41db46AQNhFGwHyLjDZN8WRuOFE3XlDHRgze62ahyIdtRVaCN4Aw93ESiqCqx1oQKsCTrTsjje6F3iNr8GuM1qq65lliHuMbvRHdjMcbQPtz8RYf8amwKaYubUUFlK0AOWpxyXzf0/w1N4otnwKhBmTM0NEXRvHwQJypCW5oquug7Eca/1qQ8qD5wxsQOvQNNG4jiM31Zf87XVl7NIDfW5zwRvsEXX7i3/Uai6/2H1zk+rB4IU6+/s+cJ5BNdPwVkV+SGQAeqqbKQ8ZG0jCml4Xmj4SSk8FJIRRPHNwTfZdOipLY1bqn4bohaGP0pILHKQROqClo8k6T8vzMyqDUrH1GJ3iEj58jN3TwRAjeckfNmUSPyxsOrVaJimFdWE8rVjY95iM54y0CHsE35SNMgAmNIKSVDgMHJHVc8FD/cnJJH5ntIpuLe2Mm/ZswKmsTZ4U4ck0GlxUE1rZWkZHb8HWhRWptnrTxE5RUKgT73qIhMJALynuH1y4q33Sx2q2ud0I4dt8bz2MYKl77wCnTSMjLq5SITohsq4rQIL8VenJdYMHeVEzVHPy/iKFaNyNwNHsA5UWO52/bRAbW8XuLOKPxBlR0POLNmaRnUACAS6V+nlUD2W7W98NFatKi6lr4Z1IkoUawZOgd94Y2yxaLQs30wcDc0OyREfDZXFIjV8mGAmK+0JOJjgim5Hj8NB9R7n9Ke3hFMSSs8FMu6ktqYWqn4heh51462U17y5g2k+aVEkgvmrVUkNE5OQSdu5zqLVP3dqwJfapVnWKPKRXlzgdued+2ow0I89Im91hkHGQLP9yCslCG3NBpi5ENIHV3hbjth2llLz7WVL3gYrluUGqfKSl9i/s/836FAsfwtjyx/lC0TEpcYwfO6hcRWvk10WrkbvuICy8yxRk/VqU1puTRfgMnQdii9UQbiIaS70PMk0oKglducdsawEjlbHoLGYstnhkaKkga3IkiESCEaiGcsKFtEhKNafBs7eFCbX2NfwPrMibq9BJBVIScowK3P+Xm/skp3QzqtW07JbKklUw+vLkSpG5916NAXTwWJSVUeRXCud6qd9P+NhFTRi9qklXCj06pDfu9BPEZ/bCmsO5ToEDzA8S/C10uLLeAbhSHyCkEZkaIsBeM1YnbHqxbeIyjiD7HHc2O1gKExW9fYhDVqc0vSCzGW6/xrphiCzUYHJ2n4dhW4Oxu3uKUAtRkOHobVIc4Jpk0QTHHBwSgP0RkennTSeOHTKdEN59sQ/GdlRCrA9YJQNBVWUlrhbQTqZB1tK2D8ulgubXwwBo9GYXmqWLfynqdRM9pJh1Me/MfiasDxtEofoqPzJoTLQ7TAKdMWM0tbK8w57+BNFi2KcEOeBQqp5uIrEXlU8TZqXX3edrljUmdR0vYCZpS3iVo8/pIEwmKiDlGmzKXEorG2ySLzF5TD+rwPyMM16oRCCgie58QmqS8jPwhtB8IpOppVbZ5h+xzFE3FQXoGySj5JYl7m7YK/H1TA1MnNLUR1KwWMU3SmfB4ucsRL13q4EVLOKw+NuT6mqJXbb9ziLyLKZWbxUaWIZfp0JEfa3JxNKg1DCOZEwfwzZ5dcJc0oyJcXyYi2v9HHSGLmeuK3LxVJtR41TeAtRDmjireQ5EExHRhVolyIzZkTTIqLlCZJ1GmVqKB15SZknFd5sCY3bkRQOJeH6lYsymlBTXiFVUFhubR9ZRbXFebyhyKTdc87UPPVJbzriUT9kbsmsWodLYxagzoZtZkoys9l165n8CBFZVouH+EFzEk/a7WK8OKgUB91y9gjYFdU0abdnGYao+XCqnKRhY6eV3oU4idYFWAnBkHb6LdvmgtBKtecp6fW4vU52v8W09sra95xob2XW5tRNdfztgTzgMJSQSW1piAFxijTi73YI1CusCLOjYWK4c7AmLfW+y3MbJgHFT5tkxpUGLnbRhnzO9QhJEezKQHGnUpFOSi2Z9XMn9+uY32hTl21E162Vq7vjub/eUPDt/Fk1hK1UR50yEOKYtCmtlrG++bKCDsonksVWI/chkJNiptXjo2CU0MKzD7uGcV0NWeK9EYul+0JD9F5zLcphrEwdtJcow+1uTkPSwt9z7n5dHF+fpMvnrE+mWRYFX1U1i0L3sbHv6zg7xrxuYaoTYKzTe5QRE4ejllevmrjdtYeY5/TJdnYMFjWyVxwKkXzuaU1DDFLJOwHN4K8VTrOJslYnyacA95iyK/akIzVGqMrkltdnvR4T5n6NPl2LgOsPLc1b76ASrqpdjTnRN3nErNIeneLJTHgsq7Yq49Rm0oYTOKF4hP4969MwcWGNGnN0EhBOoI5ps4u74VTIwYiPs3bMIo9Hr8cj1dptBNMjWBJIZqmkh895emSym9dcoQ4D4n0HVWWIHyodErweRR3RxY95mPhPonfrDy/0egm33m6ejm9WRewai8sbCqKvbFuGK2sfN1rGfDaR+Ns8XJPMVo9NLhwOq9frrgRpOVFGn1MeyZn9FrRG6kwgCNBtEvxT5k/k+KgWmuI7eDf8Z9cMdE2y9XTh2L9gNXERd5gJn/iBatP1VO/piYKRLJPzaIJg9ZlLaH5tm4hS1JHlCjXjMwRtQGVJ0n6Q3xNISVlkOhaZ412XtvH2Zh2GGLpylFPgV1nLanImv4IXzfwWYIneKSQDjic63dfwqLwTOEfGeCY3N5pu1xEMzs+otUXtzdgD+bbo7d/vvvzz/cLWd/84xjwF6gD/Jsrp/PjFdTeMdCpU+ZbGnfr4djB4tVe3BEtVAdmFARh9Svz4PXGg8Yrx6iHeXp+P9vlzoqdUFvrbamKf0nUrWPZenFhGbGzeRmnQ01xz++nnvNoz+uMl+uk74u4Vh9suVy1jI7rrvMeM8b7JF0IJSciY8x1ew86orn1871hN9vhFL8dNYvLxW0XQJfRltgaQ+kMMwzyLBVsVRbbroxPBNgKp739ad8hU59u6RqibvHmjr7nuOqaNBm7+LjAAQPeE0mEjMbYQ34oJmBsc3wHpKr6tI+TjWuWTSMeJZZEapEWYldKNo+toKNKW11vgMQ/KWqWb2Le6699g+MPOvwnX8J00AlQA9hIa3QymFDZZodCOBmkZmxPJDW1Q2z+pmCktIX9Yb8zSPkXUYyluOykdODQbssuvCXK/48CAd5m9/nh4UUsBJOu7JKqtZ/s4eBebZCSu+tMynchKKsJTHgA4VllGcagQDDxFcOVxD2WTCQmsSzF573JattV6eHwMstcdYgHUJmquqS3eqzXp7FwuJQO3BaGMFiWJHRaAd6A/2E9L5HgnyqMs5kcDlRVpvKh/5QOWLeaZb1J+ZKU+InMfAg9UnvQlZkNB4iERBU7aVtWbdOVXTFBxZ914TjdbgZz4lsDF2JfoErdLMmjuii7bpLJouQBG1KWZjLrt13Iul0qOCEDYOHSZWmiSlm/K0O5nqrdAf5eCIZRX5KfUPE5tb4nurXq3HRVjDVdtWMzPNWISZ2e7MLp4ypiT1Y7cDjZxiJS9jwITKZJ/2qDiZq2pPZjMlZzKONyO4eVY0MJH/1itqWh6cMbTCIik+RuDAluOFClDoo+uYtpWu4F6NTA4+YLa4+NmtuqMPHVBl9bVrG/G0YwOxWDxIj1uuAFEh8OJgMEYjHWk0UTJt9Hi5Uj+EePMpV9wuN7wiSscYlsGOs6iUSdzkxyMWriGxLBBAcDVjOWgdoTSPTJwlDG48NhQk9l6yPpd0HNDY3imjrGlmSXInmkcgmRBr4odQIm9R3Pi8AOTlS8KgxZrg31EfZK20CZR7MDYwjbMjIkBLSeN6Wxgiv3wFgSOACEIlfoSRCnh0AUxCbRdWJV7MtoUHh/hQzeCkYGasMN8COeFjW3yFJAr4nnQIAsiYMIraNYjQM2AmEK4i/+uNdgQOrTQbvqqGBLYAZD4BdHD+VhKMkVbT6QVHDwGMZCzSnjESSpG3eRgDa4eE8NgKiUDTKJutMekASUZwK2sF0Xvt6nfsa8XV/x9WrUjN1WJVkVA+Aj1zETVbaHspsQemmPvMRmwAyIzFhAK0NaYbQqJxDK54LabNOt3TgWmO7xI3Q8DPmQHHohyyLRjYYMV5KgWAhVOeNxCZcJym15twLiMZDWO1/dLVOmnbkQOiDd5QYHXhCKchHRHIpGEEOYbQ6lIa72h5mB03mCB4E/VSseHfNnBWDogixZWAe3voHa6zDbE90UFIJL7kZWfCIh5aEkSpOISU9bxQg0sVqmVpMKGpnH/4mbHUzaQ0/iActxYAoUTtABuWn0VckWuhKk+YCpPmQrdCI/yRyeMvlYD2wLD4BLoFJ8A9ip64rwSW5X9aF6QDklJJAdE6Qco99AMMGNn/7u5JPamm85oKcJtRdhWl0RLzBEKksgP8U8cAguy3wyGRMdEJLeCeUxT1AxKfZVFvb5v9sq+meA/gljJdfscaIGTBZIlgFdaNAOGK9oAlEoJiIRop1LymqiSiGliWf4bSOfPeCCTMJwEhAnJpkE1bvTllQfb2XvUhAZABMTcg0HM1IAIcWEf3VNj5wEVFEcMJxoR6U7PiYqxrkYnTUj6ehLkPDBbnzBxI4iZAKXbpSHGGUjoaotMHJy4NbBhRPsOX5nxXZrlwAtSBVkM+lJrG3aoBUh0zHfxxSP1UqvqzIM4BJZGpgDDgEADQFDYsD/0DjwFx0ZhbRMQqv0cCxkQ6k9pP0ZJEApsVWMX1iyo3nh4V2JTYruCgw2Kd9uXPL2veAldYFqse0zkKEgE3EBax+3hr4wcV2YygRfdX0hbrt4KQvSOmwnWLy5ckc44dbhZvh1YP8Of/pDiHsuXje2RRGXw5T7Q9gaTUIX95pDfA8cHgvJbopPLhZRpYkuMuS47jMEKYB5svLoTWQqW7gWYAc2T3cev0oQ8+4u7KdrBg695M1hMwyCyPHifAzvCDvlAfKxJm8kz/fjVizke/Ol1cXh8wPnu53H6yzviGj5kdzE1PCJOz8/BVK35vZi8VFrz/ubm06Bn/hnVc2+vGpVrP2IE3pz+S+9wO8/84/yxX13RSrIj/j7eRfN/56vsf6ZiQKqUqjoViLVY2mW+3819oUoXtEtPxsfxM2jHPv8f/aIKICXtsVFrmT1Uaj6z3+rELUfCTVa5kpmveCbYxWuzCyJ2ptfyXaCZKFclpnb/7YMGOpznhr6Pv1ib6ZdsepvD6qs539Da3FUvb1I26vfwcx0pTEdj1gpRWVJTPyvtIVB1aDwXuR9Ak1OaQBbVyMmDaGOV6E0bvfD3Z3QXrhdrVhkvjcozQBv++zakZ1OBkm7221nJ+GWR9wtwhstEvXU11G+O6oOo00nnBszdrwojHYIM6ZrVHlafbrRz49Oa36LlNIaf+WVx7a+wFN5A/o+ITXmTAFVhVXthGWeGmd7I6MqCKbV8KLojc6ueW+4zFN5m9F+wb5aCDCKPt2povHcZZ6e8jFmT4qILU5VMTTxwTI9WKSZx/InXmTxZIhXjEJrTdsPkelOoq3c7w/v3scQxdHTlaXJKgZwlW62K7MzXXG7xsJj8vYPkxWm6I6e1ihbW9PYiVbzpn32PIJdE2sa/OE/UzdLgwX9GYdpb6wbtTTNbxDdUzhuq3bedLeerjXGV0x0uwBXHo0b61hqFA+B2GOYWb0n5WwBtBzKhnFgUPsbyguk9e63G/beoBA14nFXFA/j2HdMWjW6aBec/Sr3BEZia1ME2obWw2+N+ekxmX59pDLU5z77p0TUrqtLHgLt6tcIUCV8tkkprOdptB/XPXeA2Z/uTpU22n8FtYp4oOxIlfbvX/8DTz814s50hwSo6f+xL79uuTviPiue+beNppYYnb/dzx+ffxDMYDjVt3GlaDouxz9f85zoXwXRRGxs4ApYarjUDL043nqsfUc4EcdaHVmKYUxZJ9cENz/7DxE+Cpyg4zZ0eoI3NloMg7ZHSTpXBG9+0aRXg9j2J1nSHnaHvaxzsvSjMMIfv3As3wn/tVdror4j/to+5ADE1/5A7a8G85fV5Tti+7OhDjjggAMOOOCAA35c/D/yCUXaTlNznwAAAABJRU5ErkJggg=="/>
          <p:cNvSpPr>
            <a:spLocks noChangeAspect="1" noChangeArrowheads="1"/>
          </p:cNvSpPr>
          <p:nvPr/>
        </p:nvSpPr>
        <p:spPr bwMode="auto">
          <a:xfrm>
            <a:off x="155575" y="-1423988"/>
            <a:ext cx="5181600" cy="2981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data:image/png;base64,iVBORw0KGgoAAAANSUhEUgAAASgAAACqCAMAAAAp1iJMAAAA+VBMVEX///86OjppaWktZgFkZGRmZmY3NzdhYWE0NDQuLi4wMDAWXAD7+/soYwBeXl7W1tbD07jw8PAlJSWEhIRwcHDq6urHx8fOzs7f39+oqKjm5ub29vaOjo55eXl9nGq8vLycnJyJiYm2traioqJ9fX1VVVVISEi4uLitra1VfkDk6+AiIiLI1MG1xqhHdi6XrolBQUEIWABNTU3t8uqPqn42bwCjupTZ4tPn7OMYGBhskFhjik1Keyc1axPF07yds46AnXBgiUSCoWtvlVMuMyokOBd9iHXL0caRr3invpYfVwA1TCckRQdch0BMeDY6bR1ahzcICAgATgD2t6O9AAAZ7UlEQVR4nO1de2Oa2LdFwls4FOUlYMBnbB6tSdo40yZpO3Nf87u307n3+3+Yu/c+gKiosU2T1rr+CZIjcpb7sfbmgIJwwAEHHHDAAQcc8MxwzOc+g58AZpj6znOfxA+P2O4kE++5z+JHR2xnrts/WNNmmEHmjsQ0fu7z+MERZBIbuelzn8aPDdPOJFVlQ/+5T+SHhhl2urIks65/UAQb4J20gSVZdU8OsWk94iATVVkUJXdyyHTr4U1cBiyJsjQ40LQeQcJUookl0XOfy48Lb0IuhzS17ec+mR8XdiKrIkHtHhTBOsQ+pDlOkyT2D6luDZx+l/sceJ2cHWrfNfA6bkGTKA0PwWkNIqhTxIImtX/Q4fUIEyYVNIEkOCinetiJVPgc5rrguc/nBwXogTlNstzhuc68Pp3NZqfXh8yXI8rk0unAnCiIx6cXxy+/HB1ZR0dfXr57c3F6/dxn+ezwBlKFJlmaQBA/ff2y2bQsYAkAf61m8/b44pfmKp5UrQmiUygI9++BpaMlAFlHx+fPfbrPhlRWKzTJrCMIF7erLBVkNW9fPPcZPwuCbpUmMqfz9TTlVP16VhVVFQGa08C8PrY20cRd8Pj0uc/8SRFPxGpwEiXXB6/bRhNR9eVX8r8lrxOlnmceb/S6qv+9ee7Tfyo4GZMXeFI7wuyu+SCaEM13v0Yh6C96HYinQLh5oDnlTH3+BUSV11OXzKnrCO8ebk7c/V7tPVO+uEiTqGbC6eddzIkz9Wm/mXKyJXOS5T6Ep515AqbePfdcvifspWQnym4g3B99BU8Qp/Y4902kJbeTupHwYqvIXIPLfdVTZm/JnER1GAsXS+kOmwUPZM7azzAVLokCCuMgC6ozbzatt/98+uf2LWw1t5cz7597Tt8D6bLbocoUbuZkWM23xzez3EiuT+9vPr6qabcsoHnxvHP6DjAHy+YkSv2qPVnWu5XOnHl6887axJV1t28FstNb5SkVID4VpnH3cVb/ztMPf2+gqvnxSafx3eF1V3hSfQHyXW4YRx83WEb84tWGaLWG358T4bIYF0UGPN3z+VvN99tme/F2XYWzV7LTXgnjZE8zrjObd/fbD2G+Wed/1v6YVCCv8ITx6ZTqFqv55mEdk9ltvVHtj0n59TxdUzez+erBLfDrNQ2G5p4kvhqe1Ans/2ShOX3cRVu/ro3pzdff69SfFHXxaQD7/2histtRL17UZ7996HaGy9Uddsdh/8Ul9t52jsMXdd63D/I8WvU72QUDuG9+Zd/7xeVehnPPXeVJ9LgwuPzwVYe8qGGq+dsjn/dTI26v6HFRDiB//W1Z1tf2kl6vel/z5lFP++mRrfJECe/Ysu6+/sL48er6jZ/84lW/LpCb2DH4ijA+x3XNhYjv6ntmHH/XL6Im4YliBAGq2fy0MjHPn8PecgP67NHzXogfG9Z/2Ifjz7e3n49vlk959gKBX/jpiwdhnWI0VwO5yFCR39VdvMx+b1UwTurPOsfNZXMRl9+Y99yzVuv3k5p/vLi9bFJr2mpaS7r2iD74GLbeLJ9OLf5vXbDJVg1KRgX17rKuf+tqjQoU4/ds08QulvHim3wjHimNhrH63Vy/v6x4eXPhvLmio170atCsQ3PNStSArfodc9Aaar99PNWGQuBctTrfMvXd4MG3pIxX7pKY8bU15bWOheTKr0Rat6YQP2wJztv6z3a6q44nQcabWcd1X743VfBcR4ArReekPd3tHXar0dDk5fM6JQIs6+Xxx3c5VfOQ8SIXKW9N4Tr3PM4H316lzvqz/rM7NY4Hkvz6VX0mt9Hz9DR2AGHWQKb0yWPxsBUTHTyvvbyXkmvz0zme8OyVtZgzPlmlQ8XnhHui4x1/8RH/fTc7raA+loer9iRKviB8XKN4Uh29rbChvtGoO/Pvhh58nj5Y2vmheVSpjijTWh+Lf543oVL9Arsuy/lfNytUIlHW3w/56FWi5KEp3H9aE3QToqZ4RcFV6z5kjo8CEey5tXRf4Cnx9Kp8/Q6nXp4+vGr+9R52NUtBeE9v4KnN/Md6WAkarEpybP6a/6xLTiqcqsbKl5gDS6Ji2/eDhTtjQj8NFu+ejYIVHYS7gtU4F+aHCoO0eIdzhUkvwqcrzI/yjnxrrovxupp1m2euGZJyjUOaL6oDjvKrZ9fklQ8oZod1BhULb9Z26TAqGUn5Er9io0eb9rBh6LqhuMUMomRqGLqhsdIEnM6VhmOu5lEtTMa0S2P8yRs2fHMqUNEfG2dQbIY9OoYx7uA3F2IiuTLjbIpvGQUlFdVrYedN1FL5BEAQNF8Tl82/igFv0IheVohsbr8UENRocjUVZmt7th6GKL1fzhy/YgrmcVszuF7QFE7MpFHsMHIB4Y91vkfRu9xi46R4V0PTif5JS9MgjfZaijKNhIFiFO/Ano+vo/2GKj+MpuFX8nHJoITzy7t3r3PNiAGreUr6qTQb833F27jI2l6mtWtCuegI67u+ARJllHdUBRixWnC+DsM5oEGhCEVvy1oKbOk4J0WjGx87Bt9DeZNY8SR9vqtxhjYFMVBhcQIyQGFOu0Xvpv/qmSAM8EOGsqFoxJQxxPJhOchcz+anDwyh0iQbKpYeXb+15guRsMPxgCWBYY3WlLJN78D83JgLpy4KwBEkXgaMGayTZmOFT2CCimecnYCz5VFsArPWpr3+RKR8gOxKBg7qnfRJ7msqllNaQ2uf4KdobtbCgVeuyFVITB/XmGoNJk5xS5nmMmldBXl6xGMT0XFc7Kx6G9raAxaQrK4yAFG+8bZXTHrKuHhF6gCVeVvnXzlwj0zpTghz0xgSGo9gTjoYH1iBNqL41db46AQNhFGwHyLjDZN8WRuOFE3XlDHRgze62ahyIdtRVaCN4Aw93ESiqCqx1oQKsCTrTsjje6F3iNr8GuM1qq65lliHuMbvRHdjMcbQPtz8RYf8amwKaYubUUFlK0AOWpxyXzf0/w1N4otnwKhBmTM0NEXRvHwQJypCW5oquug7Eca/1qQ8qD5wxsQOvQNNG4jiM31Zf87XVl7NIDfW5zwRvsEXX7i3/Uai6/2H1zk+rB4IU6+/s+cJ5BNdPwVkV+SGQAeqqbKQ8ZG0jCml4Xmj4SSk8FJIRRPHNwTfZdOipLY1bqn4bohaGP0pILHKQROqClo8k6T8vzMyqDUrH1GJ3iEj58jN3TwRAjeckfNmUSPyxsOrVaJimFdWE8rVjY95iM54y0CHsE35SNMgAmNIKSVDgMHJHVc8FD/cnJJH5ntIpuLe2Mm/ZswKmsTZ4U4ck0GlxUE1rZWkZHb8HWhRWptnrTxE5RUKgT73qIhMJALynuH1y4q33Sx2q2ud0I4dt8bz2MYKl77wCnTSMjLq5SITohsq4rQIL8VenJdYMHeVEzVHPy/iKFaNyNwNHsA5UWO52/bRAbW8XuLOKPxBlR0POLNmaRnUACAS6V+nlUD2W7W98NFatKi6lr4Z1IkoUawZOgd94Y2yxaLQs30wcDc0OyREfDZXFIjV8mGAmK+0JOJjgim5Hj8NB9R7n9Ke3hFMSSs8FMu6ktqYWqn4heh51462U17y5g2k+aVEkgvmrVUkNE5OQSdu5zqLVP3dqwJfapVnWKPKRXlzgdued+2ow0I89Im91hkHGQLP9yCslCG3NBpi5ENIHV3hbjth2llLz7WVL3gYrluUGqfKSl9i/s/836FAsfwtjyx/lC0TEpcYwfO6hcRWvk10WrkbvuICy8yxRk/VqU1puTRfgMnQdii9UQbiIaS70PMk0oKglducdsawEjlbHoLGYstnhkaKkga3IkiESCEaiGcsKFtEhKNafBs7eFCbX2NfwPrMibq9BJBVIScowK3P+Xm/skp3QzqtW07JbKklUw+vLkSpG5916NAXTwWJSVUeRXCud6qd9P+NhFTRi9qklXCj06pDfu9BPEZ/bCmsO5ToEDzA8S/C10uLLeAbhSHyCkEZkaIsBeM1YnbHqxbeIyjiD7HHc2O1gKExW9fYhDVqc0vSCzGW6/xrphiCzUYHJ2n4dhW4Oxu3uKUAtRkOHobVIc4Jpk0QTHHBwSgP0RkennTSeOHTKdEN59sQ/GdlRCrA9YJQNBVWUlrhbQTqZB1tK2D8ulgubXwwBo9GYXmqWLfynqdRM9pJh1Me/MfiasDxtEofoqPzJoTLQ7TAKdMWM0tbK8w57+BNFi2KcEOeBQqp5uIrEXlU8TZqXX3edrljUmdR0vYCZpS3iVo8/pIEwmKiDlGmzKXEorG2ySLzF5TD+rwPyMM16oRCCgie58QmqS8jPwhtB8IpOppVbZ5h+xzFE3FQXoGySj5JYl7m7YK/H1TA1MnNLUR1KwWMU3SmfB4ucsRL13q4EVLOKw+NuT6mqJXbb9ziLyLKZWbxUaWIZfp0JEfa3JxNKg1DCOZEwfwzZ5dcJc0oyJcXyYi2v9HHSGLmeuK3LxVJtR41TeAtRDmjireQ5EExHRhVolyIzZkTTIqLlCZJ1GmVqKB15SZknFd5sCY3bkRQOJeH6lYsymlBTXiFVUFhubR9ZRbXFebyhyKTdc87UPPVJbzriUT9kbsmsWodLYxagzoZtZkoys9l165n8CBFZVouH+EFzEk/a7WK8OKgUB91y9gjYFdU0abdnGYao+XCqnKRhY6eV3oU4idYFWAnBkHb6LdvmgtBKtecp6fW4vU52v8W09sra95xob2XW5tRNdfztgTzgMJSQSW1piAFxijTi73YI1CusCLOjYWK4c7AmLfW+y3MbJgHFT5tkxpUGLnbRhnzO9QhJEezKQHGnUpFOSi2Z9XMn9+uY32hTl21E162Vq7vjub/eUPDt/Fk1hK1UR50yEOKYtCmtlrG++bKCDsonksVWI/chkJNiptXjo2CU0MKzD7uGcV0NWeK9EYul+0JD9F5zLcphrEwdtJcow+1uTkPSwt9z7n5dHF+fpMvnrE+mWRYFX1U1i0L3sbHv6zg7xrxuYaoTYKzTe5QRE4ejllevmrjdtYeY5/TJdnYMFjWyVxwKkXzuaU1DDFLJOwHN4K8VTrOJslYnyacA95iyK/akIzVGqMrkltdnvR4T5n6NPl2LgOsPLc1b76ASrqpdjTnRN3nErNIeneLJTHgsq7Yq49Rm0oYTOKF4hP4969MwcWGNGnN0EhBOoI5ps4u74VTIwYiPs3bMIo9Hr8cj1dptBNMjWBJIZqmkh895emSym9dcoQ4D4n0HVWWIHyodErweRR3RxY95mPhPonfrDy/0egm33m6ejm9WRewai8sbCqKvbFuGK2sfN1rGfDaR+Ns8XJPMVo9NLhwOq9frrgRpOVFGn1MeyZn9FrRG6kwgCNBtEvxT5k/k+KgWmuI7eDf8Z9cMdE2y9XTh2L9gNXERd5gJn/iBatP1VO/piYKRLJPzaIJg9ZlLaH5tm4hS1JHlCjXjMwRtQGVJ0n6Q3xNISVlkOhaZ412XtvH2Zh2GGLpylFPgV1nLanImv4IXzfwWYIneKSQDjic63dfwqLwTOEfGeCY3N5pu1xEMzs+otUXtzdgD+bbo7d/vvvzz/cLWd/84xjwF6gD/Jsrp/PjFdTeMdCpU+ZbGnfr4djB4tVe3BEtVAdmFARh9Svz4PXGg8Yrx6iHeXp+P9vlzoqdUFvrbamKf0nUrWPZenFhGbGzeRmnQ01xz++nnvNoz+uMl+uk74u4Vh9suVy1jI7rrvMeM8b7JF0IJSciY8x1ew86orn1871hN9vhFL8dNYvLxW0XQJfRltgaQ+kMMwzyLBVsVRbbroxPBNgKp739ad8hU59u6RqibvHmjr7nuOqaNBm7+LjAAQPeE0mEjMbYQ34oJmBsc3wHpKr6tI+TjWuWTSMeJZZEapEWYldKNo+toKNKW11vgMQ/KWqWb2Le6699g+MPOvwnX8J00AlQA9hIa3QymFDZZodCOBmkZmxPJDW1Q2z+pmCktIX9Yb8zSPkXUYyluOykdODQbssuvCXK/48CAd5m9/nh4UUsBJOu7JKqtZ/s4eBebZCSu+tMynchKKsJTHgA4VllGcagQDDxFcOVxD2WTCQmsSzF573JattV6eHwMstcdYgHUJmquqS3eqzXp7FwuJQO3BaGMFiWJHRaAd6A/2E9L5HgnyqMs5kcDlRVpvKh/5QOWLeaZb1J+ZKU+InMfAg9UnvQlZkNB4iERBU7aVtWbdOVXTFBxZ914TjdbgZz4lsDF2JfoErdLMmjuii7bpLJouQBG1KWZjLrt13Iul0qOCEDYOHSZWmiSlm/K0O5nqrdAf5eCIZRX5KfUPE5tb4nurXq3HRVjDVdtWMzPNWISZ2e7MLp4ypiT1Y7cDjZxiJS9jwITKZJ/2qDiZq2pPZjMlZzKONyO4eVY0MJH/1itqWh6cMbTCIik+RuDAluOFClDoo+uYtpWu4F6NTA4+YLa4+NmtuqMPHVBl9bVrG/G0YwOxWDxIj1uuAFEh8OJgMEYjHWk0UTJt9Hi5Uj+EePMpV9wuN7wiSscYlsGOs6iUSdzkxyMWriGxLBBAcDVjOWgdoTSPTJwlDG48NhQk9l6yPpd0HNDY3imjrGlmSXInmkcgmRBr4odQIm9R3Pi8AOTlS8KgxZrg31EfZK20CZR7MDYwjbMjIkBLSeN6Wxgiv3wFgSOACEIlfoSRCnh0AUxCbRdWJV7MtoUHh/hQzeCkYGasMN8COeFjW3yFJAr4nnQIAsiYMIraNYjQM2AmEK4i/+uNdgQOrTQbvqqGBLYAZD4BdHD+VhKMkVbT6QVHDwGMZCzSnjESSpG3eRgDa4eE8NgKiUDTKJutMekASUZwK2sF0Xvt6nfsa8XV/x9WrUjN1WJVkVA+Aj1zETVbaHspsQemmPvMRmwAyIzFhAK0NaYbQqJxDK54LabNOt3TgWmO7xI3Q8DPmQHHohyyLRjYYMV5KgWAhVOeNxCZcJym15twLiMZDWO1/dLVOmnbkQOiDd5QYHXhCKchHRHIpGEEOYbQ6lIa72h5mB03mCB4E/VSseHfNnBWDogixZWAe3voHa6zDbE90UFIJL7kZWfCIh5aEkSpOISU9bxQg0sVqmVpMKGpnH/4mbHUzaQ0/iActxYAoUTtABuWn0VckWuhKk+YCpPmQrdCI/yRyeMvlYD2wLD4BLoFJ8A9ip64rwSW5X9aF6QDklJJAdE6Qco99AMMGNn/7u5JPamm85oKcJtRdhWl0RLzBEKksgP8U8cAguy3wyGRMdEJLeCeUxT1AxKfZVFvb5v9sq+meA/gljJdfscaIGTBZIlgFdaNAOGK9oAlEoJiIRop1LymqiSiGliWf4bSOfPeCCTMJwEhAnJpkE1bvTllQfb2XvUhAZABMTcg0HM1IAIcWEf3VNj5wEVFEcMJxoR6U7PiYqxrkYnTUj6ehLkPDBbnzBxI4iZAKXbpSHGGUjoaotMHJy4NbBhRPsOX5nxXZrlwAtSBVkM+lJrG3aoBUh0zHfxxSP1UqvqzIM4BJZGpgDDgEADQFDYsD/0DjwFx0ZhbRMQqv0cCxkQ6k9pP0ZJEApsVWMX1iyo3nh4V2JTYruCgw2Kd9uXPL2veAldYFqse0zkKEgE3EBax+3hr4wcV2YygRfdX0hbrt4KQvSOmwnWLy5ckc44dbhZvh1YP8Of/pDiHsuXje2RRGXw5T7Q9gaTUIX95pDfA8cHgvJbopPLhZRpYkuMuS47jMEKYB5svLoTWQqW7gWYAc2T3cev0oQ8+4u7KdrBg695M1hMwyCyPHifAzvCDvlAfKxJm8kz/fjVizke/Ol1cXh8wPnu53H6yzviGj5kdzE1PCJOz8/BVK35vZi8VFrz/ubm06Bn/hnVc2+vGpVrP2IE3pz+S+9wO8/84/yxX13RSrIj/j7eRfN/56vsf6ZiQKqUqjoViLVY2mW+3819oUoXtEtPxsfxM2jHPv8f/aIKICXtsVFrmT1Uaj6z3+rELUfCTVa5kpmveCbYxWuzCyJ2ptfyXaCZKFclpnb/7YMGOpznhr6Pv1ib6ZdsepvD6qs539Da3FUvb1I26vfwcx0pTEdj1gpRWVJTPyvtIVB1aDwXuR9Ak1OaQBbVyMmDaGOV6E0bvfD3Z3QXrhdrVhkvjcozQBv++zakZ1OBkm7221nJ+GWR9wtwhstEvXU11G+O6oOo00nnBszdrwojHYIM6ZrVHlafbrRz49Oa36LlNIaf+WVx7a+wFN5A/o+ITXmTAFVhVXthGWeGmd7I6MqCKbV8KLojc6ueW+4zFN5m9F+wb5aCDCKPt2povHcZZ6e8jFmT4qILU5VMTTxwTI9WKSZx/InXmTxZIhXjEJrTdsPkelOoq3c7w/v3scQxdHTlaXJKgZwlW62K7MzXXG7xsJj8vYPkxWm6I6e1ihbW9PYiVbzpn32PIJdE2sa/OE/UzdLgwX9GYdpb6wbtTTNbxDdUzhuq3bedLeerjXGV0x0uwBXHo0b61hqFA+B2GOYWb0n5WwBtBzKhnFgUPsbyguk9e63G/beoBA14nFXFA/j2HdMWjW6aBec/Sr3BEZia1ME2obWw2+N+ekxmX59pDLU5z77p0TUrqtLHgLt6tcIUCV8tkkprOdptB/XPXeA2Z/uTpU22n8FtYp4oOxIlfbvX/8DTz814s50hwSo6f+xL79uuTviPiue+beNppYYnb/dzx+ffxDMYDjVt3GlaDouxz9f85zoXwXRRGxs4ApYarjUDL043nqsfUc4EcdaHVmKYUxZJ9cENz/7DxE+Cpyg4zZ0eoI3NloMg7ZHSTpXBG9+0aRXg9j2J1nSHnaHvaxzsvSjMMIfv3As3wn/tVdror4j/to+5ADE1/5A7a8G85fV5Tti+7OhDjjggAMOOOCAA35c/D/yCUXaTlNznwAAAABJRU5ErkJggg=="/>
          <p:cNvSpPr>
            <a:spLocks noChangeAspect="1" noChangeArrowheads="1"/>
          </p:cNvSpPr>
          <p:nvPr/>
        </p:nvSpPr>
        <p:spPr bwMode="auto">
          <a:xfrm>
            <a:off x="307975" y="-1271588"/>
            <a:ext cx="5181600" cy="2981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http://pharmanest.net/indexes/researchgate-png.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875" y="2390596"/>
            <a:ext cx="3838575" cy="2208593"/>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4" descr="data:image/png;base64,iVBORw0KGgoAAAANSUhEUgAAAX8AAACECAMAAABPuNs7AAAAolBMVEXw8PDx8fEAAAD09PT39/fx8e/6+vru7u4aGxbx8fMYGRT09PIUFBIaGhgXFxX29vjKysqzs7Td3d07Ozt9fXzHx8fn5+fX19efn5+/v74GCAB1dXXk5OQQEA2vr6/U1NKmpqaRkZFPT09kZGRJSUdcXFxtbW2hoZ9VVVUoKCSXl5c0NDKMjIxAQD4sLCweHh4NDwUvLy0lJiE2NzJKS0YrLCcy9dW+AAATaUlEQVR4nO1bCXubuhIVkhCYLYBtNrN4j+Mldtr7/v9fezMCbCchiZ26TW6vTr+0DhZidGY0myghCgoKCgoKCgoKCgoKCgoKCgoKCgoKCgoKCgoKCgoKCgoKCgoKCgoKCgoKCgoKCgoKCgoKCgoKCp+HdiW+Wt6/DYr/r8G1vCtV3BaK/6/De5RqhF2rnK9ezr8N75MJf4zrFPDV6/mX4QMqec7YVfQrHVyFd1nUNB7uF7FQ/P8ufMCiGFLAKBda7Yq+gxr+Jj2/Rx64HT6mdL4GDQxywa6nH++4ubBdUtzwIX8U75PH8iWl/UiEI9RAyPnV/N+Wmz/xjD+Kd3ljWulQOouYxkQ8wI8p4UwzLvJDjGg3qSnQ3A1Du2Lvda3TuE5D701++/3ctWT4jg9XlDpJnfswkU/6lO7GocBygH1ILgr6CX/VKQxq83JlvlqlcTVlb09uSHFuwf27j9E492cYd8PW5YA+jCG6oWVKBG6Cj0jgAjR1KWcfTMZhsitvObEPknPOjO71Xs5IA5hLu9EeeO8h6QrZjzHzr8dhIGXcSAeUFqMhEx+UBMyYT+el+EhNlwD4G8ynyytjz2mVBplN5xN+E/5ZOJ3uUnYbBbySpF4tuJr1ntJ9kvPXJDPG/GQBoSCI2DvmTXhJD/Qf++V1vcFH63x2DxHwwPn1JUjLrrbJ6OBzqcNLsPhQ0OCO6LfnX3Z5mNDy8ZTSzcTnHexL9TDGRRgk2yR8aw9AdBDzwjRp9YnC+RWQ/8PhV/jvO9nN+Dctyf8tNsBLWTWS++sV7S/LWPDuiCfTeeCXcVCC8VZ8hRExdS0zG3wH/jXjEVzprfi3Gv5vEARezp0Hk0ng592Gf1pT88PL9BgcXi1bbKnreN5efzGg1+sx+KO9vLHX3WKCvQYu6wX/pL7eNfo4BAc0iQr8+Gla2V0Dn1fSr6Z5PfnJ/qUpnqngE9roWC2/sMSCmDgZMe2tHJ+wR69YPng05ef3oH+L4jgS/PnKOQ/jmOCWE7jx2sGcwWVd2NqJf7hs2FwP45DxY4WBUtuQG8RxXt8NEQw/85p+QxNC2Bhy0GvYnEdhDMW8Dut9lkXgdtZ5PY28ldWmBnPYwoBHwuiGfwhgmFO1RDI02V/ln8WxuDjJZmy5AyMbvuGBWEqtzF8UxUycGRlhRrl42u8fV2ehHTQZb+cPrttfDoU2GS3T5hteDXY/vH1/NORH/nGt9nDU37sP80ko6jUwfzka2SFefVwENkT3YAXzPU3vgXNMO8lgtLzHWXVDt6P71ZPrPq7uDQ73bc/sA2607XS5gWmm90a7X3SY0A5mG9d9mMIjW/7zEUpq1DxWo9Eovl4BL0gjg+TSjJ0ZO5ozwoK08wYilsWhL8bUhFHaMdnh6YYWjut5Bd2PW3fCCGS0DlyF+npFINFJeK2rCV72HCy7jVnLP+P57Hg9qTtSoGzqpUUGV2Hmma4vaOF5+Pkp5rLy3dA6/9F1Ue5BBM914Es/fZ5V6Tqv5jRz5K37oNEusJ9PaVZPWCRhzb8dUpS0Mf+UFtRn73L9IftoiNtVzt+Kqc0guSV5+EgrjitPunwlSLf36L2IHQtlZFrjTsbUQZahgIAgNhK1B412FFeGVz26WxT0nkPEhf1FPbe9/HNuFZIp267czJJzAIkYVGv+3YfCwcGZZ9HlEkIPjnDdwgqlyH2HDoT0PQPq1LcXXpENCuecfzB+WrhHAddcl6Zjx/DIWkLPo6sfZsO/i5ZCWgF+nX9NyyFpH2sfbQFsTFBw7NihGAO9Hfzze+rRyrbBbfyELdWrzxFS6pmQ2KYpJLiWCRZJtB7h8wyWvBqn6XpOPedg0nvY8NrdlgIF8wQGL7KDZbX85+bBpZt1mpYrWpi1VcPyTdOjU5hjlFnmAeZYlWm6dT0zm3F4OpH8g3u/S2Ak7W/h9llWuAfzMD3xr9sVKJXuYJpkjgKObVmnRDsY5ywDmLFPncJq+M/MZqdqaP8W8q9fVRW85m1r8Oqx77MuTs8AWqIljjHEctzJvz4tnL7AGswEuWqladEDrG4LLta2xT1YFB2CZviamsVDKjiERbt0HLPmnw2B/qKEGAsx0t8dLLPmXywyi24JlxX6BohO7xr+aSInhvvg8wRus0Xlwhyx1tN05N/WDBYXsGm2NoeR6Gos03pm/z8PbnGP33JWWo5XxBi0YcuY2TwWeI9+73jm7+Kf5XMuvfGp59MFxtZIP3peRui4y//YPph/ctdjoWu1hScyDWvnRLcJ/OCJwhQmiTzL2fvSj+q4r5B/bjBtAV4nFdhlYsRGC5T8M5/W+0aaQf5gFVMwb+T/sMD9CIFnm5mHlY2JsSHuYfQYsyTkH+7iIxBhLXMeovN8/tz+pbXcc72HE/EKljAC/rGQKTYQjbHksnmQveZf+wz/HcSWK3TJYvhEt4boGiJbmmyE9MvfWECDV/zDGHsA6wwh14e8xXqMNEz3NWPnOJs2uuj6ZDDY5ozhmuUy5HUxyJACjYF3zUYtNYQPM+l/CF+CQ4vqsaDEFL0ck/zTsu7I2vh5zXsytuRSW/B0yb9OIhcU1tgsUOxn1ol/WPjucJiix+mhvGIN3j6yDT6Re7jtY3GU8Pfwz5cjaVnMmFAn0Tr2ANwGlklpUGcoGptT41UFBoOMJ8/ZCexZliAYugior2IQeHxspkKejTm2WGbOQ9473pxTjNg9jplTbB9ntKcF8A/Jz6OVrcUJ//OQA8n/sDYEsFvgh/eQQyL2VjY68m/IccFZP3d1quoIPhvc2WluDspNbY3hoJORsepg/S77d5pkmPFwRou18arFCfRD3kmHjRXzgM469gluC9f7367f3+1+guNe3PXQpsC3nLWD6qMBXUwPxUKc+EemgH8G0ffBaC/DPtpS4L+nhYVpmu7e3SPc/Q/TRfd2zj94KLfmH+4Wj86Jf2Fg9KVGr9cSDqZ9Zv8y5Oybufeu+cN1cSMZDxaEk5OR6T9/E/+w55MmVBKIeVNImeOXxTDmnY9523Uwnmj8OlkihM8K13UPkGtCsmC6Bbbpendo0uFZ3Q9bGtLxn8VhdHfkn9iQf6L9D6j181g29NAJSPv3MWRaFuZDluM4luVlo7uWf+PEP5P8E/Hondk/pNdwO2n4B8HhvjP7B6sxTacGzm+5Hp1wLTpgJnoq88Xu9/CPVpue9U8EHn6tsMnMtKNaYo8uSf2bbPF09eR7dyEsM2sBCcfa1klPkuSzpv1c+weYY2cdZqLXdqV1+5+D5B/tn7TS9EAf2eEf4D8uXA/KN6yQEPAvHdy9tH+zCUo9TTzU/kfGX3Dla7R/rFnr9YCXK+anIJOi/XveaW4oYRiT9s8bWbCXt2n5tyBSSTXLW3/Z/nnSpIqtPUB5DknKLIkjSAPBXuACVIVte4ZgEdDVgO5BfmRmo0GN7YNTzCF76DF0zEf/3+vJDpls7PwkR/vX9YP0/wwzl/jIPwO1AP8QNfZeNgiruIoBVYU/Ye9N/knLv8w/hY0WjkmvfJkPu0IQfE78w/636DiuJ6/qJ+RwHf0/xO66mQf+PzvZ/5rJzUTsmn/tl+xfLIHOYwtQPouH6z6o4HE1CGJDiNTb5sedyKL+ic5nEBvHeTJ4DeyD0qFNeiTqW8782IRkvu8PDXK3fhYS+b1Mh1BZLlasLf/gmguwf03MIA5jmxCVZ9t6FEXkYv51ZBh2W+vLWex6znn+s3EOS6HL6eEvAybXGcGtCKWk3tzU5j+6cbCOGZoY1HXOr/DP2ONelr6n00Z53uhvUQWUbmZlEJ01J0Bds+4+bZ2jt79B+oxnHwSFxJ4EuAXYtLBjKe0D0UCJswnvcB/D1RCrSyypybSAil6mYz1yl9f5P8HsEoNiHX2gvH56XBlv8q895x9rjFUBxivsZsGzzK2rCsZAXLQFFzJrvWl69jePS8j6e2AKxVy3dZkyQMpR17+6eHIgFbZlFmFsnKv5P9MAODdOktWIziL+qp8MooXldvaIfPltZ5ygt5KB+DX4qIBEp9f6FEgdIY+GmoaF4FOzMYR0KGnTAmrhFClfUivbxVweqg0fsP5NuI69CtcrUmz4MhHuoOiRTOm8X8gKytagGF1SR1YiHfxj0/iF/Tezgo+BYhs71DN8BM4aBWmQa7pmgFAZqIdBpZtPYXI5p73MXLqKMBnkkE87df2lY1lMtwJLaRu7HjX/1/RAT/xrRrJfczHGrk7XiS+2uqOxQ2neRGKGLUdMQzs0YBTeYaqxI/9j2L8ljgOVgZirII7TGTZ3lrAXesyghXmgg7SqghmFzAP4v7MNKEaoCcEeLqcDCjPW/R/djqnj0l1ZVX7yAOa6sO1u/sk5/039hbZBTYtOg6oabr3MK6T/gVtg4TZQKtWzwm/XDuh5IM8MtNwt3IO1HsZVMKde0//RYWPDp0UKV7Gb1fj/a95MOWM4BAVzxuM+XUYvfTqpzxxhHyzoSNRhiMd1DdxVxdVVfO940h4VUHQKojPspFiW7CNmQD9cwyyRxWZmWpm86ha7Beb/aEf6gkJ2KV2fV/xAvy9khxhyRlisbIC6dG7gki/nv6fNIMks6tudYpsVNf8YomAmloB5H+S3IOCseU2A+27WPBKUMuvL+At+YQ20y8FgQCf+L1fAuYnHOzrGsLMFXl+c7ZHTW1R9GsrbeLgHJ6B1nn2JKUgJecORf7C5goZSNpG4YMuua8JW2rZVBI+noA+46hXAp+z/6+iD5bGAi9kmfarWlO6Qf6ib/R08wHItj2IujCuW7fdhnTsAmUXDP2S3+4xiTX/s//fqWfFhDt2ndf9f3pJCZgwWEjzhM12rEbAuQXg8R7E97IfPbChAyztYug5FSYaDQe7SzY78X6yAc9YYmdC5z5moVnSKaWhXExpsDzMe8OT9pnv/CkQLF4vFs3cN2HC1WJVNdyDc7tD6NiP/NIRp5eIHtuunY4MNFqs2HeL+aAMboOhvIzFeLdoDdK6Pp9ijf1wO+dkT/NoaWAyfU8k/xN/ZYjFBPS8Xq3XdsiICZsW91t+GUOLgrKzC23EYMXi0ntcCVqfGnKGxcrHHjbgqbTHC+RsBlxgW97MUH3Ss7T/jgXCyKV1iHCz32ADtPASIZBeRhRu67Pi2fjiEUS7I6XZ8nUiIpullMGFgzn6eSGkG4XaIV3VevzTXroLxCBNx8IwQ+cRRYTrXQ3n5dGBen8XWnwWexcpzQUOe0eIXvH2lALY2b2aF9NUW8q06FJk1j9QEab890imH5BVKaOO5r2hLuOYqt3VY86l2/RT/4HXG+Iqz4AZs9rXRldob7kDIs6+lgeV7xwhGmv+rdD45aV/twvNtAqmL/fLc3pZJN2lcHWm5wC5F/eItOX8bBvJQ+XrD+SOOXrIplOoNQIx2oe3f8nZIcJppm1bqKelmpBblrOPTKha/qGlvPCdOyZjNMOs5exftc/wDeATuf5sLEU0oHWv8TLKG/z2kfiFo6RZv9fwGXL3iNydqjOZYDrV2QU6fCTleIy8c9mcVQHg+kntAENgDicZfvPQdQfECmc/48tck/iyuX3En6ldY6r/qXWPI6NBumYZ3dtpVRPYzrpHjLXFEuKR05oM7C3Z0kvPzXAhMP4RcORVap+85e/hldN0Ml6/3IsnAmWj+kEtXpEnHw2v65cvI8t17Db0l/sqkI2bbZ3XT5+Sp9xYT8baAEsUQvBo8jXztNDMvpymdh3g8+AEZV3B3C1yx3ktEi9Kh4QdpBR/SKIqHRhiE+OZVHBP4hvhpzqK0YsYwyKMw5VUa8kmcfsr+O+XhUbKjj2twQ1G6XCZx/S4fpCOLGd2SrszoFsu/Ruhfxnv0s8QfBvEkXOelXyXxwK/KPMk1tk6icTUM0jROjCQs42BYJRV8Ow4n0dYfnp+E/6oo9f+0mKWQOkbDdRLII1dW0c2w8y36myz8OgJ/Fe/xn07K0E95EIbBeBKPRTku1z7UuwYflOW6mozjalKOx1E6XleBKENmsK2Ikk/y32XOmNoawYK6sAk4J1F9LOwMICs1Xle9v4mi34r3/vuUr/mJn4ogXofGOg546ZMwhG1hsAkzfN8IJ35JIvg2SlBNsfDzCc8/zf8rOpu0k3ESLOmu1PCgnHF/Xh1fHfjX0y/xFv9lMk4lsUk5HgxLFk3SbcTYOmJpMg78dZBoSQkbA74NUp5vy4m25Z+3/3csAQrLKllsh1CXrpPu17J/CzN/Cm+sOopkCcYYBFqZ4IQy5cHICL8bORTROfyea5HM/EOuvShHbyOHVvc9uVbluAG6Gz7/bnTzL+ttra2HtVO6fXzbxmgKYHYs2Z+nkjeRoy7tyPHxfyH/nQuvOxjsvD1Bjl8dS+O2DJO/sudp4W3kOJPnWHf/ZfQjOvl/uczzy2dkvMHbLaS4BDfn4ivwqZXfnpc/9JjviG/B//VS3JiFr8P34P9aMW7LwdfiO9B/pRS3XP7X41vwf5UUN1z8N8D34P9yMW638u+B70H/5Qd0fx2+B/0XynGbJX8vfA/6L5LjFsv9fvge9H8kyS3m/7b4Fuz/p/n/NRXcUJD/HPctvgP9/2X+P6+Arxb8L4Li/muh+P8eUJx/LRT/CgoKCgoKCgoKCgoKCgoKCgoKCgoKCgoKCgoKCgoKCgoKCgqE/B/bT2GHjeozCwAAAABJRU5ErkJggg=="/>
          <p:cNvSpPr>
            <a:spLocks noChangeAspect="1" noChangeArrowheads="1"/>
          </p:cNvSpPr>
          <p:nvPr/>
        </p:nvSpPr>
        <p:spPr bwMode="auto">
          <a:xfrm>
            <a:off x="155575" y="-1247775"/>
            <a:ext cx="7381875" cy="2543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6" descr="data:image/png;base64,iVBORw0KGgoAAAANSUhEUgAAAX8AAACECAMAAABPuNs7AAAAolBMVEXw8PDx8fEAAAD09PT39/fx8e/6+vru7u4aGxbx8fMYGRT09PIUFBIaGhgXFxX29vjKysqzs7Td3d07Ozt9fXzHx8fn5+fX19efn5+/v74GCAB1dXXk5OQQEA2vr6/U1NKmpqaRkZFPT09kZGRJSUdcXFxtbW2hoZ9VVVUoKCSXl5c0NDKMjIxAQD4sLCweHh4NDwUvLy0lJiE2NzJKS0YrLCcy9dW+AAATaUlEQVR4nO1bCXubuhIVkhCYLYBtNrN4j+Mldtr7/v9fezMCbCchiZ26TW6vTr+0DhZidGY0myghCgoKCgoKCgoKCgoKCgoKCgoKCgoKCgoKCgoKCgoKCgoKCgoKCgoKCgoKCgoKCgoKCgoKCgoKCp+HdiW+Wt6/DYr/r8G1vCtV3BaK/6/De5RqhF2rnK9ezr8N75MJf4zrFPDV6/mX4QMqec7YVfQrHVyFd1nUNB7uF7FQ/P8ufMCiGFLAKBda7Yq+gxr+Jj2/Rx64HT6mdL4GDQxywa6nH++4ubBdUtzwIX8U75PH8iWl/UiEI9RAyPnV/N+Wmz/xjD+Kd3ljWulQOouYxkQ8wI8p4UwzLvJDjGg3qSnQ3A1Du2Lvda3TuE5D701++/3ctWT4jg9XlDpJnfswkU/6lO7GocBygH1ILgr6CX/VKQxq83JlvlqlcTVlb09uSHFuwf27j9E492cYd8PW5YA+jCG6oWVKBG6Cj0jgAjR1KWcfTMZhsitvObEPknPOjO71Xs5IA5hLu9EeeO8h6QrZjzHzr8dhIGXcSAeUFqMhEx+UBMyYT+el+EhNlwD4G8ynyytjz2mVBplN5xN+E/5ZOJ3uUnYbBbySpF4tuJr1ntJ9kvPXJDPG/GQBoSCI2DvmTXhJD/Qf++V1vcFH63x2DxHwwPn1JUjLrrbJ6OBzqcNLsPhQ0OCO6LfnX3Z5mNDy8ZTSzcTnHexL9TDGRRgk2yR8aw9AdBDzwjRp9YnC+RWQ/8PhV/jvO9nN+Dctyf8tNsBLWTWS++sV7S/LWPDuiCfTeeCXcVCC8VZ8hRExdS0zG3wH/jXjEVzprfi3Gv5vEARezp0Hk0ng592Gf1pT88PL9BgcXi1bbKnreN5efzGg1+sx+KO9vLHX3WKCvQYu6wX/pL7eNfo4BAc0iQr8+Gla2V0Dn1fSr6Z5PfnJ/qUpnqngE9roWC2/sMSCmDgZMe2tHJ+wR69YPng05ef3oH+L4jgS/PnKOQ/jmOCWE7jx2sGcwWVd2NqJf7hs2FwP45DxY4WBUtuQG8RxXt8NEQw/85p+QxNC2Bhy0GvYnEdhDMW8Dut9lkXgdtZ5PY28ldWmBnPYwoBHwuiGfwhgmFO1RDI02V/ln8WxuDjJZmy5AyMbvuGBWEqtzF8UxUycGRlhRrl42u8fV2ehHTQZb+cPrttfDoU2GS3T5hteDXY/vH1/NORH/nGt9nDU37sP80ko6jUwfzka2SFefVwENkT3YAXzPU3vgXNMO8lgtLzHWXVDt6P71ZPrPq7uDQ73bc/sA2607XS5gWmm90a7X3SY0A5mG9d9mMIjW/7zEUpq1DxWo9Eovl4BL0gjg+TSjJ0ZO5ozwoK08wYilsWhL8bUhFHaMdnh6YYWjut5Bd2PW3fCCGS0DlyF+npFINFJeK2rCV72HCy7jVnLP+P57Hg9qTtSoGzqpUUGV2Hmma4vaOF5+Pkp5rLy3dA6/9F1Ue5BBM914Es/fZ5V6Tqv5jRz5K37oNEusJ9PaVZPWCRhzb8dUpS0Mf+UFtRn73L9IftoiNtVzt+Kqc0guSV5+EgrjitPunwlSLf36L2IHQtlZFrjTsbUQZahgIAgNhK1B412FFeGVz26WxT0nkPEhf1FPbe9/HNuFZIp267czJJzAIkYVGv+3YfCwcGZZ9HlEkIPjnDdwgqlyH2HDoT0PQPq1LcXXpENCuecfzB+WrhHAddcl6Zjx/DIWkLPo6sfZsO/i5ZCWgF+nX9NyyFpH2sfbQFsTFBw7NihGAO9Hfzze+rRyrbBbfyELdWrzxFS6pmQ2KYpJLiWCRZJtB7h8wyWvBqn6XpOPedg0nvY8NrdlgIF8wQGL7KDZbX85+bBpZt1mpYrWpi1VcPyTdOjU5hjlFnmAeZYlWm6dT0zm3F4OpH8g3u/S2Ak7W/h9llWuAfzMD3xr9sVKJXuYJpkjgKObVmnRDsY5ywDmLFPncJq+M/MZqdqaP8W8q9fVRW85m1r8Oqx77MuTs8AWqIljjHEctzJvz4tnL7AGswEuWqladEDrG4LLta2xT1YFB2CZviamsVDKjiERbt0HLPmnw2B/qKEGAsx0t8dLLPmXywyi24JlxX6BohO7xr+aSInhvvg8wRus0Xlwhyx1tN05N/WDBYXsGm2NoeR6Gos03pm/z8PbnGP33JWWo5XxBi0YcuY2TwWeI9+73jm7+Kf5XMuvfGp59MFxtZIP3peRui4y//YPph/ctdjoWu1hScyDWvnRLcJ/OCJwhQmiTzL2fvSj+q4r5B/bjBtAV4nFdhlYsRGC5T8M5/W+0aaQf5gFVMwb+T/sMD9CIFnm5mHlY2JsSHuYfQYsyTkH+7iIxBhLXMeovN8/tz+pbXcc72HE/EKljAC/rGQKTYQjbHksnmQveZf+wz/HcSWK3TJYvhEt4boGiJbmmyE9MvfWECDV/zDGHsA6wwh14e8xXqMNEz3NWPnOJs2uuj6ZDDY5ozhmuUy5HUxyJACjYF3zUYtNYQPM+l/CF+CQ4vqsaDEFL0ck/zTsu7I2vh5zXsytuRSW/B0yb9OIhcU1tgsUOxn1ol/WPjucJiix+mhvGIN3j6yDT6Re7jtY3GU8Pfwz5cjaVnMmFAn0Tr2ANwGlklpUGcoGptT41UFBoOMJ8/ZCexZliAYugior2IQeHxspkKejTm2WGbOQ9473pxTjNg9jplTbB9ntKcF8A/Jz6OVrcUJ//OQA8n/sDYEsFvgh/eQQyL2VjY68m/IccFZP3d1quoIPhvc2WluDspNbY3hoJORsepg/S77d5pkmPFwRou18arFCfRD3kmHjRXzgM469gluC9f7367f3+1+guNe3PXQpsC3nLWD6qMBXUwPxUKc+EemgH8G0ffBaC/DPtpS4L+nhYVpmu7e3SPc/Q/TRfd2zj94KLfmH+4Wj86Jf2Fg9KVGr9cSDqZ9Zv8y5Oybufeu+cN1cSMZDxaEk5OR6T9/E/+w55MmVBKIeVNImeOXxTDmnY9523Uwnmj8OlkihM8K13UPkGtCsmC6Bbbpendo0uFZ3Q9bGtLxn8VhdHfkn9iQf6L9D6j181g29NAJSPv3MWRaFuZDluM4luVlo7uWf+PEP5P8E/Hondk/pNdwO2n4B8HhvjP7B6sxTacGzm+5Hp1wLTpgJnoq88Xu9/CPVpue9U8EHn6tsMnMtKNaYo8uSf2bbPF09eR7dyEsM2sBCcfa1klPkuSzpv1c+weYY2cdZqLXdqV1+5+D5B/tn7TS9EAf2eEf4D8uXA/KN6yQEPAvHdy9tH+zCUo9TTzU/kfGX3Dla7R/rFnr9YCXK+anIJOi/XveaW4oYRiT9s8bWbCXt2n5tyBSSTXLW3/Z/nnSpIqtPUB5DknKLIkjSAPBXuACVIVte4ZgEdDVgO5BfmRmo0GN7YNTzCF76DF0zEf/3+vJDpls7PwkR/vX9YP0/wwzl/jIPwO1AP8QNfZeNgiruIoBVYU/Ye9N/knLv8w/hY0WjkmvfJkPu0IQfE78w/636DiuJ6/qJ+RwHf0/xO66mQf+PzvZ/5rJzUTsmn/tl+xfLIHOYwtQPouH6z6o4HE1CGJDiNTb5sedyKL+ic5nEBvHeTJ4DeyD0qFNeiTqW8782IRkvu8PDXK3fhYS+b1Mh1BZLlasLf/gmguwf03MIA5jmxCVZ9t6FEXkYv51ZBh2W+vLWex6znn+s3EOS6HL6eEvAybXGcGtCKWk3tzU5j+6cbCOGZoY1HXOr/DP2ONelr6n00Z53uhvUQWUbmZlEJ01J0Bds+4+bZ2jt79B+oxnHwSFxJ4EuAXYtLBjKe0D0UCJswnvcB/D1RCrSyypybSAil6mYz1yl9f5P8HsEoNiHX2gvH56XBlv8q895x9rjFUBxivsZsGzzK2rCsZAXLQFFzJrvWl69jePS8j6e2AKxVy3dZkyQMpR17+6eHIgFbZlFmFsnKv5P9MAODdOktWIziL+qp8MooXldvaIfPltZ5ygt5KB+DX4qIBEp9f6FEgdIY+GmoaF4FOzMYR0KGnTAmrhFClfUivbxVweqg0fsP5NuI69CtcrUmz4MhHuoOiRTOm8X8gKytagGF1SR1YiHfxj0/iF/Tezgo+BYhs71DN8BM4aBWmQa7pmgFAZqIdBpZtPYXI5p73MXLqKMBnkkE87df2lY1lMtwJLaRu7HjX/1/RAT/xrRrJfczHGrk7XiS+2uqOxQ2neRGKGLUdMQzs0YBTeYaqxI/9j2L8ljgOVgZirII7TGTZ3lrAXesyghXmgg7SqghmFzAP4v7MNKEaoCcEeLqcDCjPW/R/djqnj0l1ZVX7yAOa6sO1u/sk5/039hbZBTYtOg6oabr3MK6T/gVtg4TZQKtWzwm/XDuh5IM8MtNwt3IO1HsZVMKde0//RYWPDp0UKV7Gb1fj/a95MOWM4BAVzxuM+XUYvfTqpzxxhHyzoSNRhiMd1DdxVxdVVfO940h4VUHQKojPspFiW7CNmQD9cwyyRxWZmWpm86ha7Beb/aEf6gkJ2KV2fV/xAvy9khxhyRlisbIC6dG7gki/nv6fNIMks6tudYpsVNf8YomAmloB5H+S3IOCseU2A+27WPBKUMuvL+At+YQ20y8FgQCf+L1fAuYnHOzrGsLMFXl+c7ZHTW1R9GsrbeLgHJ6B1nn2JKUgJecORf7C5goZSNpG4YMuua8JW2rZVBI+noA+46hXAp+z/6+iD5bGAi9kmfarWlO6Qf6ib/R08wHItj2IujCuW7fdhnTsAmUXDP2S3+4xiTX/s//fqWfFhDt2ndf9f3pJCZgwWEjzhM12rEbAuQXg8R7E97IfPbChAyztYug5FSYaDQe7SzY78X6yAc9YYmdC5z5moVnSKaWhXExpsDzMe8OT9pnv/CkQLF4vFs3cN2HC1WJVNdyDc7tD6NiP/NIRp5eIHtuunY4MNFqs2HeL+aAMboOhvIzFeLdoDdK6Pp9ijf1wO+dkT/NoaWAyfU8k/xN/ZYjFBPS8Xq3XdsiICZsW91t+GUOLgrKzC23EYMXi0ntcCVqfGnKGxcrHHjbgqbTHC+RsBlxgW97MUH3Ss7T/jgXCyKV1iHCz32ADtPASIZBeRhRu67Pi2fjiEUS7I6XZ8nUiIpullMGFgzn6eSGkG4XaIV3VevzTXroLxCBNx8IwQ+cRRYTrXQ3n5dGBen8XWnwWexcpzQUOe0eIXvH2lALY2b2aF9NUW8q06FJk1j9QEab890imH5BVKaOO5r2hLuOYqt3VY86l2/RT/4HXG+Iqz4AZs9rXRldob7kDIs6+lgeV7xwhGmv+rdD45aV/twvNtAqmL/fLc3pZJN2lcHWm5wC5F/eItOX8bBvJQ+XrD+SOOXrIplOoNQIx2oe3f8nZIcJppm1bqKelmpBblrOPTKha/qGlvPCdOyZjNMOs5exftc/wDeATuf5sLEU0oHWv8TLKG/z2kfiFo6RZv9fwGXL3iNydqjOZYDrV2QU6fCTleIy8c9mcVQHg+kntAENgDicZfvPQdQfECmc/48tck/iyuX3En6ldY6r/qXWPI6NBumYZ3dtpVRPYzrpHjLXFEuKR05oM7C3Z0kvPzXAhMP4RcORVap+85e/hldN0Ml6/3IsnAmWj+kEtXpEnHw2v65cvI8t17Db0l/sqkI2bbZ3XT5+Sp9xYT8baAEsUQvBo8jXztNDMvpymdh3g8+AEZV3B3C1yx3ktEi9Kh4QdpBR/SKIqHRhiE+OZVHBP4hvhpzqK0YsYwyKMw5VUa8kmcfsr+O+XhUbKjj2twQ1G6XCZx/S4fpCOLGd2SrszoFsu/Ruhfxnv0s8QfBvEkXOelXyXxwK/KPMk1tk6icTUM0jROjCQs42BYJRV8Ow4n0dYfnp+E/6oo9f+0mKWQOkbDdRLII1dW0c2w8y36myz8OgJ/Fe/xn07K0E95EIbBeBKPRTku1z7UuwYflOW6mozjalKOx1E6XleBKENmsK2Ikk/y32XOmNoawYK6sAk4J1F9LOwMICs1Xle9v4mi34r3/vuUr/mJn4ogXofGOg546ZMwhG1hsAkzfN8IJ35JIvg2SlBNsfDzCc8/zf8rOpu0k3ESLOmu1PCgnHF/Xh1fHfjX0y/xFv9lMk4lsUk5HgxLFk3SbcTYOmJpMg78dZBoSQkbA74NUp5vy4m25Z+3/3csAQrLKllsh1CXrpPu17J/CzN/Cm+sOopkCcYYBFqZ4IQy5cHICL8bORTROfyea5HM/EOuvShHbyOHVvc9uVbluAG6Gz7/bnTzL+ttra2HtVO6fXzbxmgKYHYs2Z+nkjeRoy7tyPHxfyH/nQuvOxjsvD1Bjl8dS+O2DJO/sudp4W3kOJPnWHf/ZfQjOvl/uczzy2dkvMHbLaS4BDfn4ivwqZXfnpc/9JjviG/B//VS3JiFr8P34P9aMW7LwdfiO9B/pRS3XP7X41vwf5UUN1z8N8D34P9yMW638u+B70H/5Qd0fx2+B/0XynGbJX8vfA/6L5LjFsv9fvge9H8kyS3m/7b4Fuz/p/n/NRXcUJD/HPctvgP9/2X+P6+Arxb8L4Li/muh+P8eUJx/LRT/CgoKCgoKCgoKCgoKCgoKCgoKCgoKCgoKCgoKCgoKCgoKCgqE/B/bT2GHjeozCwAAAABJRU5ErkJggg=="/>
          <p:cNvSpPr>
            <a:spLocks noChangeAspect="1" noChangeArrowheads="1"/>
          </p:cNvSpPr>
          <p:nvPr/>
        </p:nvSpPr>
        <p:spPr bwMode="auto">
          <a:xfrm>
            <a:off x="307975" y="-1066800"/>
            <a:ext cx="7381875" cy="2543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8" descr="data:image/png;base64,iVBORw0KGgoAAAANSUhEUgAAAX8AAACECAMAAABPuNs7AAAAolBMVEXw8PDx8fEAAAD09PT39/fx8e/6+vru7u4aGxbx8fMYGRT09PIUFBIaGhgXFxX29vjKysqzs7Td3d07Ozt9fXzHx8fn5+fX19efn5+/v74GCAB1dXXk5OQQEA2vr6/U1NKmpqaRkZFPT09kZGRJSUdcXFxtbW2hoZ9VVVUoKCSXl5c0NDKMjIxAQD4sLCweHh4NDwUvLy0lJiE2NzJKS0YrLCcy9dW+AAATaUlEQVR4nO1bCXubuhIVkhCYLYBtNrN4j+Mldtr7/v9fezMCbCchiZ26TW6vTr+0DhZidGY0myghCgoKCgoKCgoKCgoKCgoKCgoKCgoKCgoKCgoKCgoKCgoKCgoKCgoKCgoKCgoKCgoKCgoKCgoKCp+HdiW+Wt6/DYr/r8G1vCtV3BaK/6/De5RqhF2rnK9ezr8N75MJf4zrFPDV6/mX4QMqec7YVfQrHVyFd1nUNB7uF7FQ/P8ufMCiGFLAKBda7Yq+gxr+Jj2/Rx64HT6mdL4GDQxywa6nH++4ubBdUtzwIX8U75PH8iWl/UiEI9RAyPnV/N+Wmz/xjD+Kd3ljWulQOouYxkQ8wI8p4UwzLvJDjGg3qSnQ3A1Du2Lvda3TuE5D701++/3ctWT4jg9XlDpJnfswkU/6lO7GocBygH1ILgr6CX/VKQxq83JlvlqlcTVlb09uSHFuwf27j9E492cYd8PW5YA+jCG6oWVKBG6Cj0jgAjR1KWcfTMZhsitvObEPknPOjO71Xs5IA5hLu9EeeO8h6QrZjzHzr8dhIGXcSAeUFqMhEx+UBMyYT+el+EhNlwD4G8ynyytjz2mVBplN5xN+E/5ZOJ3uUnYbBbySpF4tuJr1ntJ9kvPXJDPG/GQBoSCI2DvmTXhJD/Qf++V1vcFH63x2DxHwwPn1JUjLrrbJ6OBzqcNLsPhQ0OCO6LfnX3Z5mNDy8ZTSzcTnHexL9TDGRRgk2yR8aw9AdBDzwjRp9YnC+RWQ/8PhV/jvO9nN+Dctyf8tNsBLWTWS++sV7S/LWPDuiCfTeeCXcVCC8VZ8hRExdS0zG3wH/jXjEVzprfi3Gv5vEARezp0Hk0ng592Gf1pT88PL9BgcXi1bbKnreN5efzGg1+sx+KO9vLHX3WKCvQYu6wX/pL7eNfo4BAc0iQr8+Gla2V0Dn1fSr6Z5PfnJ/qUpnqngE9roWC2/sMSCmDgZMe2tHJ+wR69YPng05ef3oH+L4jgS/PnKOQ/jmOCWE7jx2sGcwWVd2NqJf7hs2FwP45DxY4WBUtuQG8RxXt8NEQw/85p+QxNC2Bhy0GvYnEdhDMW8Dut9lkXgdtZ5PY28ldWmBnPYwoBHwuiGfwhgmFO1RDI02V/ln8WxuDjJZmy5AyMbvuGBWEqtzF8UxUycGRlhRrl42u8fV2ehHTQZb+cPrttfDoU2GS3T5hteDXY/vH1/NORH/nGt9nDU37sP80ko6jUwfzka2SFefVwENkT3YAXzPU3vgXNMO8lgtLzHWXVDt6P71ZPrPq7uDQ73bc/sA2607XS5gWmm90a7X3SY0A5mG9d9mMIjW/7zEUpq1DxWo9Eovl4BL0gjg+TSjJ0ZO5ozwoK08wYilsWhL8bUhFHaMdnh6YYWjut5Bd2PW3fCCGS0DlyF+npFINFJeK2rCV72HCy7jVnLP+P57Hg9qTtSoGzqpUUGV2Hmma4vaOF5+Pkp5rLy3dA6/9F1Ue5BBM914Es/fZ5V6Tqv5jRz5K37oNEusJ9PaVZPWCRhzb8dUpS0Mf+UFtRn73L9IftoiNtVzt+Kqc0guSV5+EgrjitPunwlSLf36L2IHQtlZFrjTsbUQZahgIAgNhK1B412FFeGVz26WxT0nkPEhf1FPbe9/HNuFZIp267czJJzAIkYVGv+3YfCwcGZZ9HlEkIPjnDdwgqlyH2HDoT0PQPq1LcXXpENCuecfzB+WrhHAddcl6Zjx/DIWkLPo6sfZsO/i5ZCWgF+nX9NyyFpH2sfbQFsTFBw7NihGAO9Hfzze+rRyrbBbfyELdWrzxFS6pmQ2KYpJLiWCRZJtB7h8wyWvBqn6XpOPedg0nvY8NrdlgIF8wQGL7KDZbX85+bBpZt1mpYrWpi1VcPyTdOjU5hjlFnmAeZYlWm6dT0zm3F4OpH8g3u/S2Ak7W/h9llWuAfzMD3xr9sVKJXuYJpkjgKObVmnRDsY5ywDmLFPncJq+M/MZqdqaP8W8q9fVRW85m1r8Oqx77MuTs8AWqIljjHEctzJvz4tnL7AGswEuWqladEDrG4LLta2xT1YFB2CZviamsVDKjiERbt0HLPmnw2B/qKEGAsx0t8dLLPmXywyi24JlxX6BohO7xr+aSInhvvg8wRus0Xlwhyx1tN05N/WDBYXsGm2NoeR6Gos03pm/z8PbnGP33JWWo5XxBi0YcuY2TwWeI9+73jm7+Kf5XMuvfGp59MFxtZIP3peRui4y//YPph/ctdjoWu1hScyDWvnRLcJ/OCJwhQmiTzL2fvSj+q4r5B/bjBtAV4nFdhlYsRGC5T8M5/W+0aaQf5gFVMwb+T/sMD9CIFnm5mHlY2JsSHuYfQYsyTkH+7iIxBhLXMeovN8/tz+pbXcc72HE/EKljAC/rGQKTYQjbHksnmQveZf+wz/HcSWK3TJYvhEt4boGiJbmmyE9MvfWECDV/zDGHsA6wwh14e8xXqMNEz3NWPnOJs2uuj6ZDDY5ozhmuUy5HUxyJACjYF3zUYtNYQPM+l/CF+CQ4vqsaDEFL0ck/zTsu7I2vh5zXsytuRSW/B0yb9OIhcU1tgsUOxn1ol/WPjucJiix+mhvGIN3j6yDT6Re7jtY3GU8Pfwz5cjaVnMmFAn0Tr2ANwGlklpUGcoGptT41UFBoOMJ8/ZCexZliAYugior2IQeHxspkKejTm2WGbOQ9473pxTjNg9jplTbB9ntKcF8A/Jz6OVrcUJ//OQA8n/sDYEsFvgh/eQQyL2VjY68m/IccFZP3d1quoIPhvc2WluDspNbY3hoJORsepg/S77d5pkmPFwRou18arFCfRD3kmHjRXzgM469gluC9f7367f3+1+guNe3PXQpsC3nLWD6qMBXUwPxUKc+EemgH8G0ffBaC/DPtpS4L+nhYVpmu7e3SPc/Q/TRfd2zj94KLfmH+4Wj86Jf2Fg9KVGr9cSDqZ9Zv8y5Oybufeu+cN1cSMZDxaEk5OR6T9/E/+w55MmVBKIeVNImeOXxTDmnY9523Uwnmj8OlkihM8K13UPkGtCsmC6Bbbpendo0uFZ3Q9bGtLxn8VhdHfkn9iQf6L9D6j181g29NAJSPv3MWRaFuZDluM4luVlo7uWf+PEP5P8E/Hondk/pNdwO2n4B8HhvjP7B6sxTacGzm+5Hp1wLTpgJnoq88Xu9/CPVpue9U8EHn6tsMnMtKNaYo8uSf2bbPF09eR7dyEsM2sBCcfa1klPkuSzpv1c+weYY2cdZqLXdqV1+5+D5B/tn7TS9EAf2eEf4D8uXA/KN6yQEPAvHdy9tH+zCUo9TTzU/kfGX3Dla7R/rFnr9YCXK+anIJOi/XveaW4oYRiT9s8bWbCXt2n5tyBSSTXLW3/Z/nnSpIqtPUB5DknKLIkjSAPBXuACVIVte4ZgEdDVgO5BfmRmo0GN7YNTzCF76DF0zEf/3+vJDpls7PwkR/vX9YP0/wwzl/jIPwO1AP8QNfZeNgiruIoBVYU/Ye9N/knLv8w/hY0WjkmvfJkPu0IQfE78w/636DiuJ6/qJ+RwHf0/xO66mQf+PzvZ/5rJzUTsmn/tl+xfLIHOYwtQPouH6z6o4HE1CGJDiNTb5sedyKL+ic5nEBvHeTJ4DeyD0qFNeiTqW8782IRkvu8PDXK3fhYS+b1Mh1BZLlasLf/gmguwf03MIA5jmxCVZ9t6FEXkYv51ZBh2W+vLWex6znn+s3EOS6HL6eEvAybXGcGtCKWk3tzU5j+6cbCOGZoY1HXOr/DP2ONelr6n00Z53uhvUQWUbmZlEJ01J0Bds+4+bZ2jt79B+oxnHwSFxJ4EuAXYtLBjKe0D0UCJswnvcB/D1RCrSyypybSAil6mYz1yl9f5P8HsEoNiHX2gvH56XBlv8q895x9rjFUBxivsZsGzzK2rCsZAXLQFFzJrvWl69jePS8j6e2AKxVy3dZkyQMpR17+6eHIgFbZlFmFsnKv5P9MAODdOktWIziL+qp8MooXldvaIfPltZ5ygt5KB+DX4qIBEp9f6FEgdIY+GmoaF4FOzMYR0KGnTAmrhFClfUivbxVweqg0fsP5NuI69CtcrUmz4MhHuoOiRTOm8X8gKytagGF1SR1YiHfxj0/iF/Tezgo+BYhs71DN8BM4aBWmQa7pmgFAZqIdBpZtPYXI5p73MXLqKMBnkkE87df2lY1lMtwJLaRu7HjX/1/RAT/xrRrJfczHGrk7XiS+2uqOxQ2neRGKGLUdMQzs0YBTeYaqxI/9j2L8ljgOVgZirII7TGTZ3lrAXesyghXmgg7SqghmFzAP4v7MNKEaoCcEeLqcDCjPW/R/djqnj0l1ZVX7yAOa6sO1u/sk5/039hbZBTYtOg6oabr3MK6T/gVtg4TZQKtWzwm/XDuh5IM8MtNwt3IO1HsZVMKde0//RYWPDp0UKV7Gb1fj/a95MOWM4BAVzxuM+XUYvfTqpzxxhHyzoSNRhiMd1DdxVxdVVfO940h4VUHQKojPspFiW7CNmQD9cwyyRxWZmWpm86ha7Beb/aEf6gkJ2KV2fV/xAvy9khxhyRlisbIC6dG7gki/nv6fNIMks6tudYpsVNf8YomAmloB5H+S3IOCseU2A+27WPBKUMuvL+At+YQ20y8FgQCf+L1fAuYnHOzrGsLMFXl+c7ZHTW1R9GsrbeLgHJ6B1nn2JKUgJecORf7C5goZSNpG4YMuua8JW2rZVBI+noA+46hXAp+z/6+iD5bGAi9kmfarWlO6Qf6ib/R08wHItj2IujCuW7fdhnTsAmUXDP2S3+4xiTX/s//fqWfFhDt2ndf9f3pJCZgwWEjzhM12rEbAuQXg8R7E97IfPbChAyztYug5FSYaDQe7SzY78X6yAc9YYmdC5z5moVnSKaWhXExpsDzMe8OT9pnv/CkQLF4vFs3cN2HC1WJVNdyDc7tD6NiP/NIRp5eIHtuunY4MNFqs2HeL+aAMboOhvIzFeLdoDdK6Pp9ijf1wO+dkT/NoaWAyfU8k/xN/ZYjFBPS8Xq3XdsiICZsW91t+GUOLgrKzC23EYMXi0ntcCVqfGnKGxcrHHjbgqbTHC+RsBlxgW97MUH3Ss7T/jgXCyKV1iHCz32ADtPASIZBeRhRu67Pi2fjiEUS7I6XZ8nUiIpullMGFgzn6eSGkG4XaIV3VevzTXroLxCBNx8IwQ+cRRYTrXQ3n5dGBen8XWnwWexcpzQUOe0eIXvH2lALY2b2aF9NUW8q06FJk1j9QEab890imH5BVKaOO5r2hLuOYqt3VY86l2/RT/4HXG+Iqz4AZs9rXRldob7kDIs6+lgeV7xwhGmv+rdD45aV/twvNtAqmL/fLc3pZJN2lcHWm5wC5F/eItOX8bBvJQ+XrD+SOOXrIplOoNQIx2oe3f8nZIcJppm1bqKelmpBblrOPTKha/qGlvPCdOyZjNMOs5exftc/wDeATuf5sLEU0oHWv8TLKG/z2kfiFo6RZv9fwGXL3iNydqjOZYDrV2QU6fCTleIy8c9mcVQHg+kntAENgDicZfvPQdQfECmc/48tck/iyuX3En6ldY6r/qXWPI6NBumYZ3dtpVRPYzrpHjLXFEuKR05oM7C3Z0kvPzXAhMP4RcORVap+85e/hldN0Ml6/3IsnAmWj+kEtXpEnHw2v65cvI8t17Db0l/sqkI2bbZ3XT5+Sp9xYT8baAEsUQvBo8jXztNDMvpymdh3g8+AEZV3B3C1yx3ktEi9Kh4QdpBR/SKIqHRhiE+OZVHBP4hvhpzqK0YsYwyKMw5VUa8kmcfsr+O+XhUbKjj2twQ1G6XCZx/S4fpCOLGd2SrszoFsu/Ruhfxnv0s8QfBvEkXOelXyXxwK/KPMk1tk6icTUM0jROjCQs42BYJRV8Ow4n0dYfnp+E/6oo9f+0mKWQOkbDdRLII1dW0c2w8y36myz8OgJ/Fe/xn07K0E95EIbBeBKPRTku1z7UuwYflOW6mozjalKOx1E6XleBKENmsK2Ikk/y32XOmNoawYK6sAk4J1F9LOwMICs1Xle9v4mi34r3/vuUr/mJn4ogXofGOg546ZMwhG1hsAkzfN8IJ35JIvg2SlBNsfDzCc8/zf8rOpu0k3ESLOmu1PCgnHF/Xh1fHfjX0y/xFv9lMk4lsUk5HgxLFk3SbcTYOmJpMg78dZBoSQkbA74NUp5vy4m25Z+3/3csAQrLKllsh1CXrpPu17J/CzN/Cm+sOopkCcYYBFqZ4IQy5cHICL8bORTROfyea5HM/EOuvShHbyOHVvc9uVbluAG6Gz7/bnTzL+ttra2HtVO6fXzbxmgKYHYs2Z+nkjeRoy7tyPHxfyH/nQuvOxjsvD1Bjl8dS+O2DJO/sudp4W3kOJPnWHf/ZfQjOvl/uczzy2dkvMHbLaS4BDfn4ivwqZXfnpc/9JjviG/B//VS3JiFr8P34P9aMW7LwdfiO9B/pRS3XP7X41vwf5UUN1z8N8D34P9yMW638u+B70H/5Qd0fx2+B/0XynGbJX8vfA/6L5LjFsv9fvge9H8kyS3m/7b4Fuz/p/n/NRXcUJD/HPctvgP9/2X+P6+Arxb8L4Li/muh+P8eUJx/LRT/CgoKCgoKCgoKCgoKCgoKCgoKCgoKCgoKCgoKCgoKCgoKCgqE/B/bT2GHjeozCwAAAABJRU5ErkJggg=="/>
          <p:cNvSpPr>
            <a:spLocks noChangeAspect="1" noChangeArrowheads="1"/>
          </p:cNvSpPr>
          <p:nvPr/>
        </p:nvSpPr>
        <p:spPr bwMode="auto">
          <a:xfrm>
            <a:off x="460375" y="-914400"/>
            <a:ext cx="7381875" cy="2543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8" name="Picture 24" descr="http://s3.amazonaws.com/libapps/accounts/9729/images/ORCID_Logo.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729" y="2321822"/>
            <a:ext cx="314325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www.ijpbs.com/ijpbsadmin/index/ijpbsIndex5187dfc125e3bResearcher%20I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18250" y="4234070"/>
            <a:ext cx="2438400" cy="866776"/>
          </a:xfrm>
          <a:prstGeom prst="rect">
            <a:avLst/>
          </a:prstGeom>
          <a:noFill/>
          <a:extLst>
            <a:ext uri="{909E8E84-426E-40DD-AFC4-6F175D3DCCD1}">
              <a14:hiddenFill xmlns:a14="http://schemas.microsoft.com/office/drawing/2010/main">
                <a:solidFill>
                  <a:srgbClr val="FFFFFF"/>
                </a:solidFill>
              </a14:hiddenFill>
            </a:ext>
          </a:extLst>
        </p:spPr>
      </p:pic>
      <p:sp>
        <p:nvSpPr>
          <p:cNvPr id="12" name="AutoShape 30" descr="https://encrypted-tbn3.gstatic.com/images?q=tbn:ANd9GcSDZLJuWczE7YbUTq0mgIEyKhUrDQcKYxHHjFzjOfJzdN9IjOQ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32" descr="https://encrypted-tbn3.gstatic.com/images?q=tbn:ANd9GcSDZLJuWczE7YbUTq0mgIEyKhUrDQcKYxHHjFzjOfJzdN9IjOQe"/>
          <p:cNvSpPr>
            <a:spLocks noChangeAspect="1" noChangeArrowheads="1"/>
          </p:cNvSpPr>
          <p:nvPr/>
        </p:nvSpPr>
        <p:spPr bwMode="auto">
          <a:xfrm>
            <a:off x="155575" y="-966788"/>
            <a:ext cx="5715000" cy="2028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460375" y="357187"/>
            <a:ext cx="4359819" cy="1938992"/>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What Else...</a:t>
            </a:r>
            <a:r>
              <a:rPr lang="en-US" sz="2400" dirty="0" smtClean="0">
                <a:latin typeface="Arial" panose="020B0604020202020204" pitchFamily="34" charset="0"/>
                <a:cs typeface="Arial" panose="020B0604020202020204" pitchFamily="34" charset="0"/>
              </a:rPr>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which of these are of most interest to you (find out more)?</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what resources have I missed?</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689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1. Create an ORCID ID</a:t>
            </a:r>
          </a:p>
          <a:p>
            <a:r>
              <a:rPr lang="en-US" dirty="0" smtClean="0"/>
              <a:t>2. Explore the ORCID functionality</a:t>
            </a:r>
          </a:p>
          <a:p>
            <a:pPr marL="0" indent="0">
              <a:buNone/>
            </a:pPr>
            <a:endParaRPr lang="en-US" dirty="0"/>
          </a:p>
        </p:txBody>
      </p:sp>
    </p:spTree>
    <p:extLst>
      <p:ext uri="{BB962C8B-B14F-4D97-AF65-F5344CB8AC3E}">
        <p14:creationId xmlns:p14="http://schemas.microsoft.com/office/powerpoint/2010/main" val="3375016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heeasymedia.com/wp-content/uploads/2014/10/Linkedin-logo-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9417" y="273123"/>
            <a:ext cx="4279900" cy="15778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holar.google.com/intl/en/scholar/images/scholar_logo_lg_201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7837" y="5321945"/>
            <a:ext cx="2628900" cy="1047751"/>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8" descr="data:image/png;base64,iVBORw0KGgoAAAANSUhEUgAAASgAAACqCAMAAAAp1iJMAAAA+VBMVEX///86OjppaWktZgFkZGRmZmY3NzdhYWE0NDQuLi4wMDAWXAD7+/soYwBeXl7W1tbD07jw8PAlJSWEhIRwcHDq6urHx8fOzs7f39+oqKjm5ub29vaOjo55eXl9nGq8vLycnJyJiYm2traioqJ9fX1VVVVISEi4uLitra1VfkDk6+AiIiLI1MG1xqhHdi6XrolBQUEIWABNTU3t8uqPqn42bwCjupTZ4tPn7OMYGBhskFhjik1Keyc1axPF07yds46AnXBgiUSCoWtvlVMuMyokOBd9iHXL0caRr3invpYfVwA1TCckRQdch0BMeDY6bR1ahzcICAgATgD2t6O9AAAZ7UlEQVR4nO1de2Oa2LdFwls4FOUlYMBnbB6tSdo40yZpO3Nf87u307n3+3+Yu/c+gKiosU2T1rr+CZIjcpb7sfbmgIJwwAEHHHDAAQcc8MxwzOc+g58AZpj6znOfxA+P2O4kE++5z+JHR2xnrts/WNNmmEHmjsQ0fu7z+MERZBIbuelzn8aPDdPOJFVlQ/+5T+SHhhl2urIks65/UAQb4J20gSVZdU8OsWk94iATVVkUJXdyyHTr4U1cBiyJsjQ40LQeQcJUookl0XOfy48Lb0IuhzS17ec+mR8XdiKrIkHtHhTBOsQ+pDlOkyT2D6luDZx+l/sceJ2cHWrfNfA6bkGTKA0PwWkNIqhTxIImtX/Q4fUIEyYVNIEkOCinetiJVPgc5rrguc/nBwXogTlNstzhuc68Pp3NZqfXh8yXI8rk0unAnCiIx6cXxy+/HB1ZR0dfXr57c3F6/dxn+ezwBlKFJlmaQBA/ff2y2bQsYAkAf61m8/b44pfmKp5UrQmiUygI9++BpaMlAFlHx+fPfbrPhlRWKzTJrCMIF7erLBVkNW9fPPcZPwuCbpUmMqfz9TTlVP16VhVVFQGa08C8PrY20cRd8Pj0uc/8SRFPxGpwEiXXB6/bRhNR9eVX8r8lrxOlnmceb/S6qv+9ee7Tfyo4GZMXeFI7wuyu+SCaEM13v0Yh6C96HYinQLh5oDnlTH3+BUSV11OXzKnrCO8ebk7c/V7tPVO+uEiTqGbC6eddzIkz9Wm/mXKyJXOS5T6Ep515AqbePfdcvifspWQnym4g3B99BU8Qp/Y4902kJbeTupHwYqvIXIPLfdVTZm/JnER1GAsXS+kOmwUPZM7azzAVLokCCuMgC6ozbzatt/98+uf2LWw1t5cz7597Tt8D6bLbocoUbuZkWM23xzez3EiuT+9vPr6qabcsoHnxvHP6DjAHy+YkSv2qPVnWu5XOnHl6887axJV1t28FstNb5SkVID4VpnH3cVb/ztMPf2+gqvnxSafx3eF1V3hSfQHyXW4YRx83WEb84tWGaLWG358T4bIYF0UGPN3z+VvN99tme/F2XYWzV7LTXgnjZE8zrjObd/fbD2G+Wed/1v6YVCCv8ITx6ZTqFqv55mEdk9ltvVHtj0n59TxdUzez+erBLfDrNQ2G5p4kvhqe1Ans/2ShOX3cRVu/ro3pzdff69SfFHXxaQD7/2histtRL17UZ7996HaGy9Uddsdh/8Ul9t52jsMXdd63D/I8WvU72QUDuG9+Zd/7xeVehnPPXeVJ9LgwuPzwVYe8qGGq+dsjn/dTI26v6HFRDiB//W1Z1tf2kl6vel/z5lFP++mRrfJECe/Ysu6+/sL48er6jZ/84lW/LpCb2DH4ijA+x3XNhYjv6ntmHH/XL6Im4YliBAGq2fy0MjHPn8PecgP67NHzXogfG9Z/2Ifjz7e3n49vlk959gKBX/jpiwdhnWI0VwO5yFCR39VdvMx+b1UwTurPOsfNZXMRl9+Y99yzVuv3k5p/vLi9bFJr2mpaS7r2iD74GLbeLJ9OLf5vXbDJVg1KRgX17rKuf+tqjQoU4/ds08QulvHim3wjHimNhrH63Vy/v6x4eXPhvLmio170atCsQ3PNStSArfodc9Aaar99PNWGQuBctTrfMvXd4MG3pIxX7pKY8bU15bWOheTKr0Rat6YQP2wJztv6z3a6q44nQcabWcd1X743VfBcR4ArReekPd3tHXar0dDk5fM6JQIs6+Xxx3c5VfOQ8SIXKW9N4Tr3PM4H316lzvqz/rM7NY4Hkvz6VX0mt9Hz9DR2AGHWQKb0yWPxsBUTHTyvvbyXkmvz0zme8OyVtZgzPlmlQ8XnhHui4x1/8RH/fTc7raA+loer9iRKviB8XKN4Uh29rbChvtGoO/Pvhh58nj5Y2vmheVSpjijTWh+Lf543oVL9Arsuy/lfNytUIlHW3w/56FWi5KEp3H9aE3QToqZ4RcFV6z5kjo8CEey5tXRf4Cnx9Kp8/Q6nXp4+vGr+9R52NUtBeE9v4KnN/Md6WAkarEpybP6a/6xLTiqcqsbKl5gDS6Ji2/eDhTtjQj8NFu+ejYIVHYS7gtU4F+aHCoO0eIdzhUkvwqcrzI/yjnxrrovxupp1m2euGZJyjUOaL6oDjvKrZ9fklQ8oZod1BhULb9Z26TAqGUn5Er9io0eb9rBh6LqhuMUMomRqGLqhsdIEnM6VhmOu5lEtTMa0S2P8yRs2fHMqUNEfG2dQbIY9OoYx7uA3F2IiuTLjbIpvGQUlFdVrYedN1FL5BEAQNF8Tl82/igFv0IheVohsbr8UENRocjUVZmt7th6GKL1fzhy/YgrmcVszuF7QFE7MpFHsMHIB4Y91vkfRu9xi46R4V0PTif5JS9MgjfZaijKNhIFiFO/Ano+vo/2GKj+MpuFX8nHJoITzy7t3r3PNiAGreUr6qTQb833F27jI2l6mtWtCuegI67u+ARJllHdUBRixWnC+DsM5oEGhCEVvy1oKbOk4J0WjGx87Bt9DeZNY8SR9vqtxhjYFMVBhcQIyQGFOu0Xvpv/qmSAM8EOGsqFoxJQxxPJhOchcz+anDwyh0iQbKpYeXb+15guRsMPxgCWBYY3WlLJN78D83JgLpy4KwBEkXgaMGayTZmOFT2CCimecnYCz5VFsArPWpr3+RKR8gOxKBg7qnfRJ7msqllNaQ2uf4KdobtbCgVeuyFVITB/XmGoNJk5xS5nmMmldBXl6xGMT0XFc7Kx6G9raAxaQrK4yAFG+8bZXTHrKuHhF6gCVeVvnXzlwj0zpTghz0xgSGo9gTjoYH1iBNqL41db46AQNhFGwHyLjDZN8WRuOFE3XlDHRgze62ahyIdtRVaCN4Aw93ESiqCqx1oQKsCTrTsjje6F3iNr8GuM1qq65lliHuMbvRHdjMcbQPtz8RYf8amwKaYubUUFlK0AOWpxyXzf0/w1N4otnwKhBmTM0NEXRvHwQJypCW5oquug7Eca/1qQ8qD5wxsQOvQNNG4jiM31Zf87XVl7NIDfW5zwRvsEXX7i3/Uai6/2H1zk+rB4IU6+/s+cJ5BNdPwVkV+SGQAeqqbKQ8ZG0jCml4Xmj4SSk8FJIRRPHNwTfZdOipLY1bqn4bohaGP0pILHKQROqClo8k6T8vzMyqDUrH1GJ3iEj58jN3TwRAjeckfNmUSPyxsOrVaJimFdWE8rVjY95iM54y0CHsE35SNMgAmNIKSVDgMHJHVc8FD/cnJJH5ntIpuLe2Mm/ZswKmsTZ4U4ck0GlxUE1rZWkZHb8HWhRWptnrTxE5RUKgT73qIhMJALynuH1y4q33Sx2q2ud0I4dt8bz2MYKl77wCnTSMjLq5SITohsq4rQIL8VenJdYMHeVEzVHPy/iKFaNyNwNHsA5UWO52/bRAbW8XuLOKPxBlR0POLNmaRnUACAS6V+nlUD2W7W98NFatKi6lr4Z1IkoUawZOgd94Y2yxaLQs30wcDc0OyREfDZXFIjV8mGAmK+0JOJjgim5Hj8NB9R7n9Ke3hFMSSs8FMu6ktqYWqn4heh51462U17y5g2k+aVEkgvmrVUkNE5OQSdu5zqLVP3dqwJfapVnWKPKRXlzgdued+2ow0I89Im91hkHGQLP9yCslCG3NBpi5ENIHV3hbjth2llLz7WVL3gYrluUGqfKSl9i/s/836FAsfwtjyx/lC0TEpcYwfO6hcRWvk10WrkbvuICy8yxRk/VqU1puTRfgMnQdii9UQbiIaS70PMk0oKglducdsawEjlbHoLGYstnhkaKkga3IkiESCEaiGcsKFtEhKNafBs7eFCbX2NfwPrMibq9BJBVIScowK3P+Xm/skp3QzqtW07JbKklUw+vLkSpG5916NAXTwWJSVUeRXCud6qd9P+NhFTRi9qklXCj06pDfu9BPEZ/bCmsO5ToEDzA8S/C10uLLeAbhSHyCkEZkaIsBeM1YnbHqxbeIyjiD7HHc2O1gKExW9fYhDVqc0vSCzGW6/xrphiCzUYHJ2n4dhW4Oxu3uKUAtRkOHobVIc4Jpk0QTHHBwSgP0RkennTSeOHTKdEN59sQ/GdlRCrA9YJQNBVWUlrhbQTqZB1tK2D8ulgubXwwBo9GYXmqWLfynqdRM9pJh1Me/MfiasDxtEofoqPzJoTLQ7TAKdMWM0tbK8w57+BNFi2KcEOeBQqp5uIrEXlU8TZqXX3edrljUmdR0vYCZpS3iVo8/pIEwmKiDlGmzKXEorG2ySLzF5TD+rwPyMM16oRCCgie58QmqS8jPwhtB8IpOppVbZ5h+xzFE3FQXoGySj5JYl7m7YK/H1TA1MnNLUR1KwWMU3SmfB4ucsRL13q4EVLOKw+NuT6mqJXbb9ziLyLKZWbxUaWIZfp0JEfa3JxNKg1DCOZEwfwzZ5dcJc0oyJcXyYi2v9HHSGLmeuK3LxVJtR41TeAtRDmjireQ5EExHRhVolyIzZkTTIqLlCZJ1GmVqKB15SZknFd5sCY3bkRQOJeH6lYsymlBTXiFVUFhubR9ZRbXFebyhyKTdc87UPPVJbzriUT9kbsmsWodLYxagzoZtZkoys9l165n8CBFZVouH+EFzEk/a7WK8OKgUB91y9gjYFdU0abdnGYao+XCqnKRhY6eV3oU4idYFWAnBkHb6LdvmgtBKtecp6fW4vU52v8W09sra95xob2XW5tRNdfztgTzgMJSQSW1piAFxijTi73YI1CusCLOjYWK4c7AmLfW+y3MbJgHFT5tkxpUGLnbRhnzO9QhJEezKQHGnUpFOSi2Z9XMn9+uY32hTl21E162Vq7vjub/eUPDt/Fk1hK1UR50yEOKYtCmtlrG++bKCDsonksVWI/chkJNiptXjo2CU0MKzD7uGcV0NWeK9EYul+0JD9F5zLcphrEwdtJcow+1uTkPSwt9z7n5dHF+fpMvnrE+mWRYFX1U1i0L3sbHv6zg7xrxuYaoTYKzTe5QRE4ejllevmrjdtYeY5/TJdnYMFjWyVxwKkXzuaU1DDFLJOwHN4K8VTrOJslYnyacA95iyK/akIzVGqMrkltdnvR4T5n6NPl2LgOsPLc1b76ASrqpdjTnRN3nErNIeneLJTHgsq7Yq49Rm0oYTOKF4hP4969MwcWGNGnN0EhBOoI5ps4u74VTIwYiPs3bMIo9Hr8cj1dptBNMjWBJIZqmkh895emSym9dcoQ4D4n0HVWWIHyodErweRR3RxY95mPhPonfrDy/0egm33m6ejm9WRewai8sbCqKvbFuGK2sfN1rGfDaR+Ns8XJPMVo9NLhwOq9frrgRpOVFGn1MeyZn9FrRG6kwgCNBtEvxT5k/k+KgWmuI7eDf8Z9cMdE2y9XTh2L9gNXERd5gJn/iBatP1VO/piYKRLJPzaIJg9ZlLaH5tm4hS1JHlCjXjMwRtQGVJ0n6Q3xNISVlkOhaZ412XtvH2Zh2GGLpylFPgV1nLanImv4IXzfwWYIneKSQDjic63dfwqLwTOEfGeCY3N5pu1xEMzs+otUXtzdgD+bbo7d/vvvzz/cLWd/84xjwF6gD/Jsrp/PjFdTeMdCpU+ZbGnfr4djB4tVe3BEtVAdmFARh9Svz4PXGg8Yrx6iHeXp+P9vlzoqdUFvrbamKf0nUrWPZenFhGbGzeRmnQ01xz++nnvNoz+uMl+uk74u4Vh9suVy1jI7rrvMeM8b7JF0IJSciY8x1ew86orn1871hN9vhFL8dNYvLxW0XQJfRltgaQ+kMMwzyLBVsVRbbroxPBNgKp739ad8hU59u6RqibvHmjr7nuOqaNBm7+LjAAQPeE0mEjMbYQ34oJmBsc3wHpKr6tI+TjWuWTSMeJZZEapEWYldKNo+toKNKW11vgMQ/KWqWb2Le6699g+MPOvwnX8J00AlQA9hIa3QymFDZZodCOBmkZmxPJDW1Q2z+pmCktIX9Yb8zSPkXUYyluOykdODQbssuvCXK/48CAd5m9/nh4UUsBJOu7JKqtZ/s4eBebZCSu+tMynchKKsJTHgA4VllGcagQDDxFcOVxD2WTCQmsSzF573JattV6eHwMstcdYgHUJmquqS3eqzXp7FwuJQO3BaGMFiWJHRaAd6A/2E9L5HgnyqMs5kcDlRVpvKh/5QOWLeaZb1J+ZKU+InMfAg9UnvQlZkNB4iERBU7aVtWbdOVXTFBxZ914TjdbgZz4lsDF2JfoErdLMmjuii7bpLJouQBG1KWZjLrt13Iul0qOCEDYOHSZWmiSlm/K0O5nqrdAf5eCIZRX5KfUPE5tb4nurXq3HRVjDVdtWMzPNWISZ2e7MLp4ypiT1Y7cDjZxiJS9jwITKZJ/2qDiZq2pPZjMlZzKONyO4eVY0MJH/1itqWh6cMbTCIik+RuDAluOFClDoo+uYtpWu4F6NTA4+YLa4+NmtuqMPHVBl9bVrG/G0YwOxWDxIj1uuAFEh8OJgMEYjHWk0UTJt9Hi5Uj+EePMpV9wuN7wiSscYlsGOs6iUSdzkxyMWriGxLBBAcDVjOWgdoTSPTJwlDG48NhQk9l6yPpd0HNDY3imjrGlmSXInmkcgmRBr4odQIm9R3Pi8AOTlS8KgxZrg31EfZK20CZR7MDYwjbMjIkBLSeN6Wxgiv3wFgSOACEIlfoSRCnh0AUxCbRdWJV7MtoUHh/hQzeCkYGasMN8COeFjW3yFJAr4nnQIAsiYMIraNYjQM2AmEK4i/+uNdgQOrTQbvqqGBLYAZD4BdHD+VhKMkVbT6QVHDwGMZCzSnjESSpG3eRgDa4eE8NgKiUDTKJutMekASUZwK2sF0Xvt6nfsa8XV/x9WrUjN1WJVkVA+Aj1zETVbaHspsQemmPvMRmwAyIzFhAK0NaYbQqJxDK54LabNOt3TgWmO7xI3Q8DPmQHHohyyLRjYYMV5KgWAhVOeNxCZcJym15twLiMZDWO1/dLVOmnbkQOiDd5QYHXhCKchHRHIpGEEOYbQ6lIa72h5mB03mCB4E/VSseHfNnBWDogixZWAe3voHa6zDbE90UFIJL7kZWfCIh5aEkSpOISU9bxQg0sVqmVpMKGpnH/4mbHUzaQ0/iActxYAoUTtABuWn0VckWuhKk+YCpPmQrdCI/yRyeMvlYD2wLD4BLoFJ8A9ip64rwSW5X9aF6QDklJJAdE6Qco99AMMGNn/7u5JPamm85oKcJtRdhWl0RLzBEKksgP8U8cAguy3wyGRMdEJLeCeUxT1AxKfZVFvb5v9sq+meA/gljJdfscaIGTBZIlgFdaNAOGK9oAlEoJiIRop1LymqiSiGliWf4bSOfPeCCTMJwEhAnJpkE1bvTllQfb2XvUhAZABMTcg0HM1IAIcWEf3VNj5wEVFEcMJxoR6U7PiYqxrkYnTUj6ehLkPDBbnzBxI4iZAKXbpSHGGUjoaotMHJy4NbBhRPsOX5nxXZrlwAtSBVkM+lJrG3aoBUh0zHfxxSP1UqvqzIM4BJZGpgDDgEADQFDYsD/0DjwFx0ZhbRMQqv0cCxkQ6k9pP0ZJEApsVWMX1iyo3nh4V2JTYruCgw2Kd9uXPL2veAldYFqse0zkKEgE3EBax+3hr4wcV2YygRfdX0hbrt4KQvSOmwnWLy5ckc44dbhZvh1YP8Of/pDiHsuXje2RRGXw5T7Q9gaTUIX95pDfA8cHgvJbopPLhZRpYkuMuS47jMEKYB5svLoTWQqW7gWYAc2T3cev0oQ8+4u7KdrBg695M1hMwyCyPHifAzvCDvlAfKxJm8kz/fjVizke/Ol1cXh8wPnu53H6yzviGj5kdzE1PCJOz8/BVK35vZi8VFrz/ubm06Bn/hnVc2+vGpVrP2IE3pz+S+9wO8/84/yxX13RSrIj/j7eRfN/56vsf6ZiQKqUqjoViLVY2mW+3819oUoXtEtPxsfxM2jHPv8f/aIKICXtsVFrmT1Uaj6z3+rELUfCTVa5kpmveCbYxWuzCyJ2ptfyXaCZKFclpnb/7YMGOpznhr6Pv1ib6ZdsepvD6qs539Da3FUvb1I26vfwcx0pTEdj1gpRWVJTPyvtIVB1aDwXuR9Ak1OaQBbVyMmDaGOV6E0bvfD3Z3QXrhdrVhkvjcozQBv++zakZ1OBkm7221nJ+GWR9wtwhstEvXU11G+O6oOo00nnBszdrwojHYIM6ZrVHlafbrRz49Oa36LlNIaf+WVx7a+wFN5A/o+ITXmTAFVhVXthGWeGmd7I6MqCKbV8KLojc6ueW+4zFN5m9F+wb5aCDCKPt2povHcZZ6e8jFmT4qILU5VMTTxwTI9WKSZx/InXmTxZIhXjEJrTdsPkelOoq3c7w/v3scQxdHTlaXJKgZwlW62K7MzXXG7xsJj8vYPkxWm6I6e1ihbW9PYiVbzpn32PIJdE2sa/OE/UzdLgwX9GYdpb6wbtTTNbxDdUzhuq3bedLeerjXGV0x0uwBXHo0b61hqFA+B2GOYWb0n5WwBtBzKhnFgUPsbyguk9e63G/beoBA14nFXFA/j2HdMWjW6aBec/Sr3BEZia1ME2obWw2+N+ekxmX59pDLU5z77p0TUrqtLHgLt6tcIUCV8tkkprOdptB/XPXeA2Z/uTpU22n8FtYp4oOxIlfbvX/8DTz814s50hwSo6f+xL79uuTviPiue+beNppYYnb/dzx+ffxDMYDjVt3GlaDouxz9f85zoXwXRRGxs4ApYarjUDL043nqsfUc4EcdaHVmKYUxZJ9cENz/7DxE+Cpyg4zZ0eoI3NloMg7ZHSTpXBG9+0aRXg9j2J1nSHnaHvaxzsvSjMMIfv3As3wn/tVdror4j/to+5ADE1/5A7a8G85fV5Tti+7OhDjjggAMOOOCAA35c/D/yCUXaTlNznwAAAABJRU5ErkJggg=="/>
          <p:cNvSpPr>
            <a:spLocks noChangeAspect="1" noChangeArrowheads="1"/>
          </p:cNvSpPr>
          <p:nvPr/>
        </p:nvSpPr>
        <p:spPr bwMode="auto">
          <a:xfrm>
            <a:off x="155575" y="-1423988"/>
            <a:ext cx="5181600" cy="2981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data:image/png;base64,iVBORw0KGgoAAAANSUhEUgAAASgAAACqCAMAAAAp1iJMAAAA+VBMVEX///86OjppaWktZgFkZGRmZmY3NzdhYWE0NDQuLi4wMDAWXAD7+/soYwBeXl7W1tbD07jw8PAlJSWEhIRwcHDq6urHx8fOzs7f39+oqKjm5ub29vaOjo55eXl9nGq8vLycnJyJiYm2traioqJ9fX1VVVVISEi4uLitra1VfkDk6+AiIiLI1MG1xqhHdi6XrolBQUEIWABNTU3t8uqPqn42bwCjupTZ4tPn7OMYGBhskFhjik1Keyc1axPF07yds46AnXBgiUSCoWtvlVMuMyokOBd9iHXL0caRr3invpYfVwA1TCckRQdch0BMeDY6bR1ahzcICAgATgD2t6O9AAAZ7UlEQVR4nO1de2Oa2LdFwls4FOUlYMBnbB6tSdo40yZpO3Nf87u307n3+3+Yu/c+gKiosU2T1rr+CZIjcpb7sfbmgIJwwAEHHHDAAQcc8MxwzOc+g58AZpj6znOfxA+P2O4kE++5z+JHR2xnrts/WNNmmEHmjsQ0fu7z+MERZBIbuelzn8aPDdPOJFVlQ/+5T+SHhhl2urIks65/UAQb4J20gSVZdU8OsWk94iATVVkUJXdyyHTr4U1cBiyJsjQ40LQeQcJUookl0XOfy48Lb0IuhzS17ec+mR8XdiKrIkHtHhTBOsQ+pDlOkyT2D6luDZx+l/sceJ2cHWrfNfA6bkGTKA0PwWkNIqhTxIImtX/Q4fUIEyYVNIEkOCinetiJVPgc5rrguc/nBwXogTlNstzhuc68Pp3NZqfXh8yXI8rk0unAnCiIx6cXxy+/HB1ZR0dfXr57c3F6/dxn+ezwBlKFJlmaQBA/ff2y2bQsYAkAf61m8/b44pfmKp5UrQmiUygI9++BpaMlAFlHx+fPfbrPhlRWKzTJrCMIF7erLBVkNW9fPPcZPwuCbpUmMqfz9TTlVP16VhVVFQGa08C8PrY20cRd8Pj0uc/8SRFPxGpwEiXXB6/bRhNR9eVX8r8lrxOlnmceb/S6qv+9ee7Tfyo4GZMXeFI7wuyu+SCaEM13v0Yh6C96HYinQLh5oDnlTH3+BUSV11OXzKnrCO8ebk7c/V7tPVO+uEiTqGbC6eddzIkz9Wm/mXKyJXOS5T6Ep515AqbePfdcvifspWQnym4g3B99BU8Qp/Y4902kJbeTupHwYqvIXIPLfdVTZm/JnER1GAsXS+kOmwUPZM7azzAVLokCCuMgC6ozbzatt/98+uf2LWw1t5cz7597Tt8D6bLbocoUbuZkWM23xzez3EiuT+9vPr6qabcsoHnxvHP6DjAHy+YkSv2qPVnWu5XOnHl6887axJV1t28FstNb5SkVID4VpnH3cVb/ztMPf2+gqvnxSafx3eF1V3hSfQHyXW4YRx83WEb84tWGaLWG358T4bIYF0UGPN3z+VvN99tme/F2XYWzV7LTXgnjZE8zrjObd/fbD2G+Wed/1v6YVCCv8ITx6ZTqFqv55mEdk9ltvVHtj0n59TxdUzez+erBLfDrNQ2G5p4kvhqe1Ans/2ShOX3cRVu/ro3pzdff69SfFHXxaQD7/2histtRL17UZ7996HaGy9Uddsdh/8Ul9t52jsMXdd63D/I8WvU72QUDuG9+Zd/7xeVehnPPXeVJ9LgwuPzwVYe8qGGq+dsjn/dTI26v6HFRDiB//W1Z1tf2kl6vel/z5lFP++mRrfJECe/Ysu6+/sL48er6jZ/84lW/LpCb2DH4ijA+x3XNhYjv6ntmHH/XL6Im4YliBAGq2fy0MjHPn8PecgP67NHzXogfG9Z/2Ifjz7e3n49vlk959gKBX/jpiwdhnWI0VwO5yFCR39VdvMx+b1UwTurPOsfNZXMRl9+Y99yzVuv3k5p/vLi9bFJr2mpaS7r2iD74GLbeLJ9OLf5vXbDJVg1KRgX17rKuf+tqjQoU4/ds08QulvHim3wjHimNhrH63Vy/v6x4eXPhvLmio170atCsQ3PNStSArfodc9Aaar99PNWGQuBctTrfMvXd4MG3pIxX7pKY8bU15bWOheTKr0Rat6YQP2wJztv6z3a6q44nQcabWcd1X743VfBcR4ArReekPd3tHXar0dDk5fM6JQIs6+Xxx3c5VfOQ8SIXKW9N4Tr3PM4H316lzvqz/rM7NY4Hkvz6VX0mt9Hz9DR2AGHWQKb0yWPxsBUTHTyvvbyXkmvz0zme8OyVtZgzPlmlQ8XnhHui4x1/8RH/fTc7raA+loer9iRKviB8XKN4Uh29rbChvtGoO/Pvhh58nj5Y2vmheVSpjijTWh+Lf543oVL9Arsuy/lfNytUIlHW3w/56FWi5KEp3H9aE3QToqZ4RcFV6z5kjo8CEey5tXRf4Cnx9Kp8/Q6nXp4+vGr+9R52NUtBeE9v4KnN/Md6WAkarEpybP6a/6xLTiqcqsbKl5gDS6Ji2/eDhTtjQj8NFu+ejYIVHYS7gtU4F+aHCoO0eIdzhUkvwqcrzI/yjnxrrovxupp1m2euGZJyjUOaL6oDjvKrZ9fklQ8oZod1BhULb9Z26TAqGUn5Er9io0eb9rBh6LqhuMUMomRqGLqhsdIEnM6VhmOu5lEtTMa0S2P8yRs2fHMqUNEfG2dQbIY9OoYx7uA3F2IiuTLjbIpvGQUlFdVrYedN1FL5BEAQNF8Tl82/igFv0IheVohsbr8UENRocjUVZmt7th6GKL1fzhy/YgrmcVszuF7QFE7MpFHsMHIB4Y91vkfRu9xi46R4V0PTif5JS9MgjfZaijKNhIFiFO/Ano+vo/2GKj+MpuFX8nHJoITzy7t3r3PNiAGreUr6qTQb833F27jI2l6mtWtCuegI67u+ARJllHdUBRixWnC+DsM5oEGhCEVvy1oKbOk4J0WjGx87Bt9DeZNY8SR9vqtxhjYFMVBhcQIyQGFOu0Xvpv/qmSAM8EOGsqFoxJQxxPJhOchcz+anDwyh0iQbKpYeXb+15guRsMPxgCWBYY3WlLJN78D83JgLpy4KwBEkXgaMGayTZmOFT2CCimecnYCz5VFsArPWpr3+RKR8gOxKBg7qnfRJ7msqllNaQ2uf4KdobtbCgVeuyFVITB/XmGoNJk5xS5nmMmldBXl6xGMT0XFc7Kx6G9raAxaQrK4yAFG+8bZXTHrKuHhF6gCVeVvnXzlwj0zpTghz0xgSGo9gTjoYH1iBNqL41db46AQNhFGwHyLjDZN8WRuOFE3XlDHRgze62ahyIdtRVaCN4Aw93ESiqCqx1oQKsCTrTsjje6F3iNr8GuM1qq65lliHuMbvRHdjMcbQPtz8RYf8amwKaYubUUFlK0AOWpxyXzf0/w1N4otnwKhBmTM0NEXRvHwQJypCW5oquug7Eca/1qQ8qD5wxsQOvQNNG4jiM31Zf87XVl7NIDfW5zwRvsEXX7i3/Uai6/2H1zk+rB4IU6+/s+cJ5BNdPwVkV+SGQAeqqbKQ8ZG0jCml4Xmj4SSk8FJIRRPHNwTfZdOipLY1bqn4bohaGP0pILHKQROqClo8k6T8vzMyqDUrH1GJ3iEj58jN3TwRAjeckfNmUSPyxsOrVaJimFdWE8rVjY95iM54y0CHsE35SNMgAmNIKSVDgMHJHVc8FD/cnJJH5ntIpuLe2Mm/ZswKmsTZ4U4ck0GlxUE1rZWkZHb8HWhRWptnrTxE5RUKgT73qIhMJALynuH1y4q33Sx2q2ud0I4dt8bz2MYKl77wCnTSMjLq5SITohsq4rQIL8VenJdYMHeVEzVHPy/iKFaNyNwNHsA5UWO52/bRAbW8XuLOKPxBlR0POLNmaRnUACAS6V+nlUD2W7W98NFatKi6lr4Z1IkoUawZOgd94Y2yxaLQs30wcDc0OyREfDZXFIjV8mGAmK+0JOJjgim5Hj8NB9R7n9Ke3hFMSSs8FMu6ktqYWqn4heh51462U17y5g2k+aVEkgvmrVUkNE5OQSdu5zqLVP3dqwJfapVnWKPKRXlzgdued+2ow0I89Im91hkHGQLP9yCslCG3NBpi5ENIHV3hbjth2llLz7WVL3gYrluUGqfKSl9i/s/836FAsfwtjyx/lC0TEpcYwfO6hcRWvk10WrkbvuICy8yxRk/VqU1puTRfgMnQdii9UQbiIaS70PMk0oKglducdsawEjlbHoLGYstnhkaKkga3IkiESCEaiGcsKFtEhKNafBs7eFCbX2NfwPrMibq9BJBVIScowK3P+Xm/skp3QzqtW07JbKklUw+vLkSpG5916NAXTwWJSVUeRXCud6qd9P+NhFTRi9qklXCj06pDfu9BPEZ/bCmsO5ToEDzA8S/C10uLLeAbhSHyCkEZkaIsBeM1YnbHqxbeIyjiD7HHc2O1gKExW9fYhDVqc0vSCzGW6/xrphiCzUYHJ2n4dhW4Oxu3uKUAtRkOHobVIc4Jpk0QTHHBwSgP0RkennTSeOHTKdEN59sQ/GdlRCrA9YJQNBVWUlrhbQTqZB1tK2D8ulgubXwwBo9GYXmqWLfynqdRM9pJh1Me/MfiasDxtEofoqPzJoTLQ7TAKdMWM0tbK8w57+BNFi2KcEOeBQqp5uIrEXlU8TZqXX3edrljUmdR0vYCZpS3iVo8/pIEwmKiDlGmzKXEorG2ySLzF5TD+rwPyMM16oRCCgie58QmqS8jPwhtB8IpOppVbZ5h+xzFE3FQXoGySj5JYl7m7YK/H1TA1MnNLUR1KwWMU3SmfB4ucsRL13q4EVLOKw+NuT6mqJXbb9ziLyLKZWbxUaWIZfp0JEfa3JxNKg1DCOZEwfwzZ5dcJc0oyJcXyYi2v9HHSGLmeuK3LxVJtR41TeAtRDmjireQ5EExHRhVolyIzZkTTIqLlCZJ1GmVqKB15SZknFd5sCY3bkRQOJeH6lYsymlBTXiFVUFhubR9ZRbXFebyhyKTdc87UPPVJbzriUT9kbsmsWodLYxagzoZtZkoys9l165n8CBFZVouH+EFzEk/a7WK8OKgUB91y9gjYFdU0abdnGYao+XCqnKRhY6eV3oU4idYFWAnBkHb6LdvmgtBKtecp6fW4vU52v8W09sra95xob2XW5tRNdfztgTzgMJSQSW1piAFxijTi73YI1CusCLOjYWK4c7AmLfW+y3MbJgHFT5tkxpUGLnbRhnzO9QhJEezKQHGnUpFOSi2Z9XMn9+uY32hTl21E162Vq7vjub/eUPDt/Fk1hK1UR50yEOKYtCmtlrG++bKCDsonksVWI/chkJNiptXjo2CU0MKzD7uGcV0NWeK9EYul+0JD9F5zLcphrEwdtJcow+1uTkPSwt9z7n5dHF+fpMvnrE+mWRYFX1U1i0L3sbHv6zg7xrxuYaoTYKzTe5QRE4ejllevmrjdtYeY5/TJdnYMFjWyVxwKkXzuaU1DDFLJOwHN4K8VTrOJslYnyacA95iyK/akIzVGqMrkltdnvR4T5n6NPl2LgOsPLc1b76ASrqpdjTnRN3nErNIeneLJTHgsq7Yq49Rm0oYTOKF4hP4969MwcWGNGnN0EhBOoI5ps4u74VTIwYiPs3bMIo9Hr8cj1dptBNMjWBJIZqmkh895emSym9dcoQ4D4n0HVWWIHyodErweRR3RxY95mPhPonfrDy/0egm33m6ejm9WRewai8sbCqKvbFuGK2sfN1rGfDaR+Ns8XJPMVo9NLhwOq9frrgRpOVFGn1MeyZn9FrRG6kwgCNBtEvxT5k/k+KgWmuI7eDf8Z9cMdE2y9XTh2L9gNXERd5gJn/iBatP1VO/piYKRLJPzaIJg9ZlLaH5tm4hS1JHlCjXjMwRtQGVJ0n6Q3xNISVlkOhaZ412XtvH2Zh2GGLpylFPgV1nLanImv4IXzfwWYIneKSQDjic63dfwqLwTOEfGeCY3N5pu1xEMzs+otUXtzdgD+bbo7d/vvvzz/cLWd/84xjwF6gD/Jsrp/PjFdTeMdCpU+ZbGnfr4djB4tVe3BEtVAdmFARh9Svz4PXGg8Yrx6iHeXp+P9vlzoqdUFvrbamKf0nUrWPZenFhGbGzeRmnQ01xz++nnvNoz+uMl+uk74u4Vh9suVy1jI7rrvMeM8b7JF0IJSciY8x1ew86orn1871hN9vhFL8dNYvLxW0XQJfRltgaQ+kMMwzyLBVsVRbbroxPBNgKp739ad8hU59u6RqibvHmjr7nuOqaNBm7+LjAAQPeE0mEjMbYQ34oJmBsc3wHpKr6tI+TjWuWTSMeJZZEapEWYldKNo+toKNKW11vgMQ/KWqWb2Le6699g+MPOvwnX8J00AlQA9hIa3QymFDZZodCOBmkZmxPJDW1Q2z+pmCktIX9Yb8zSPkXUYyluOykdODQbssuvCXK/48CAd5m9/nh4UUsBJOu7JKqtZ/s4eBebZCSu+tMynchKKsJTHgA4VllGcagQDDxFcOVxD2WTCQmsSzF573JattV6eHwMstcdYgHUJmquqS3eqzXp7FwuJQO3BaGMFiWJHRaAd6A/2E9L5HgnyqMs5kcDlRVpvKh/5QOWLeaZb1J+ZKU+InMfAg9UnvQlZkNB4iERBU7aVtWbdOVXTFBxZ914TjdbgZz4lsDF2JfoErdLMmjuii7bpLJouQBG1KWZjLrt13Iul0qOCEDYOHSZWmiSlm/K0O5nqrdAf5eCIZRX5KfUPE5tb4nurXq3HRVjDVdtWMzPNWISZ2e7MLp4ypiT1Y7cDjZxiJS9jwITKZJ/2qDiZq2pPZjMlZzKONyO4eVY0MJH/1itqWh6cMbTCIik+RuDAluOFClDoo+uYtpWu4F6NTA4+YLa4+NmtuqMPHVBl9bVrG/G0YwOxWDxIj1uuAFEh8OJgMEYjHWk0UTJt9Hi5Uj+EePMpV9wuN7wiSscYlsGOs6iUSdzkxyMWriGxLBBAcDVjOWgdoTSPTJwlDG48NhQk9l6yPpd0HNDY3imjrGlmSXInmkcgmRBr4odQIm9R3Pi8AOTlS8KgxZrg31EfZK20CZR7MDYwjbMjIkBLSeN6Wxgiv3wFgSOACEIlfoSRCnh0AUxCbRdWJV7MtoUHh/hQzeCkYGasMN8COeFjW3yFJAr4nnQIAsiYMIraNYjQM2AmEK4i/+uNdgQOrTQbvqqGBLYAZD4BdHD+VhKMkVbT6QVHDwGMZCzSnjESSpG3eRgDa4eE8NgKiUDTKJutMekASUZwK2sF0Xvt6nfsa8XV/x9WrUjN1WJVkVA+Aj1zETVbaHspsQemmPvMRmwAyIzFhAK0NaYbQqJxDK54LabNOt3TgWmO7xI3Q8DPmQHHohyyLRjYYMV5KgWAhVOeNxCZcJym15twLiMZDWO1/dLVOmnbkQOiDd5QYHXhCKchHRHIpGEEOYbQ6lIa72h5mB03mCB4E/VSseHfNnBWDogixZWAe3voHa6zDbE90UFIJL7kZWfCIh5aEkSpOISU9bxQg0sVqmVpMKGpnH/4mbHUzaQ0/iActxYAoUTtABuWn0VckWuhKk+YCpPmQrdCI/yRyeMvlYD2wLD4BLoFJ8A9ip64rwSW5X9aF6QDklJJAdE6Qco99AMMGNn/7u5JPamm85oKcJtRdhWl0RLzBEKksgP8U8cAguy3wyGRMdEJLeCeUxT1AxKfZVFvb5v9sq+meA/gljJdfscaIGTBZIlgFdaNAOGK9oAlEoJiIRop1LymqiSiGliWf4bSOfPeCCTMJwEhAnJpkE1bvTllQfb2XvUhAZABMTcg0HM1IAIcWEf3VNj5wEVFEcMJxoR6U7PiYqxrkYnTUj6ehLkPDBbnzBxI4iZAKXbpSHGGUjoaotMHJy4NbBhRPsOX5nxXZrlwAtSBVkM+lJrG3aoBUh0zHfxxSP1UqvqzIM4BJZGpgDDgEADQFDYsD/0DjwFx0ZhbRMQqv0cCxkQ6k9pP0ZJEApsVWMX1iyo3nh4V2JTYruCgw2Kd9uXPL2veAldYFqse0zkKEgE3EBax+3hr4wcV2YygRfdX0hbrt4KQvSOmwnWLy5ckc44dbhZvh1YP8Of/pDiHsuXje2RRGXw5T7Q9gaTUIX95pDfA8cHgvJbopPLhZRpYkuMuS47jMEKYB5svLoTWQqW7gWYAc2T3cev0oQ8+4u7KdrBg695M1hMwyCyPHifAzvCDvlAfKxJm8kz/fjVizke/Ol1cXh8wPnu53H6yzviGj5kdzE1PCJOz8/BVK35vZi8VFrz/ubm06Bn/hnVc2+vGpVrP2IE3pz+S+9wO8/84/yxX13RSrIj/j7eRfN/56vsf6ZiQKqUqjoViLVY2mW+3819oUoXtEtPxsfxM2jHPv8f/aIKICXtsVFrmT1Uaj6z3+rELUfCTVa5kpmveCbYxWuzCyJ2ptfyXaCZKFclpnb/7YMGOpznhr6Pv1ib6ZdsepvD6qs539Da3FUvb1I26vfwcx0pTEdj1gpRWVJTPyvtIVB1aDwXuR9Ak1OaQBbVyMmDaGOV6E0bvfD3Z3QXrhdrVhkvjcozQBv++zakZ1OBkm7221nJ+GWR9wtwhstEvXU11G+O6oOo00nnBszdrwojHYIM6ZrVHlafbrRz49Oa36LlNIaf+WVx7a+wFN5A/o+ITXmTAFVhVXthGWeGmd7I6MqCKbV8KLojc6ueW+4zFN5m9F+wb5aCDCKPt2povHcZZ6e8jFmT4qILU5VMTTxwTI9WKSZx/InXmTxZIhXjEJrTdsPkelOoq3c7w/v3scQxdHTlaXJKgZwlW62K7MzXXG7xsJj8vYPkxWm6I6e1ihbW9PYiVbzpn32PIJdE2sa/OE/UzdLgwX9GYdpb6wbtTTNbxDdUzhuq3bedLeerjXGV0x0uwBXHo0b61hqFA+B2GOYWb0n5WwBtBzKhnFgUPsbyguk9e63G/beoBA14nFXFA/j2HdMWjW6aBec/Sr3BEZia1ME2obWw2+N+ekxmX59pDLU5z77p0TUrqtLHgLt6tcIUCV8tkkprOdptB/XPXeA2Z/uTpU22n8FtYp4oOxIlfbvX/8DTz814s50hwSo6f+xL79uuTviPiue+beNppYYnb/dzx+ffxDMYDjVt3GlaDouxz9f85zoXwXRRGxs4ApYarjUDL043nqsfUc4EcdaHVmKYUxZJ9cENz/7DxE+Cpyg4zZ0eoI3NloMg7ZHSTpXBG9+0aRXg9j2J1nSHnaHvaxzsvSjMMIfv3As3wn/tVdror4j/to+5ADE1/5A7a8G85fV5Tti+7OhDjjggAMOOOCAA35c/D/yCUXaTlNznwAAAABJRU5ErkJggg=="/>
          <p:cNvSpPr>
            <a:spLocks noChangeAspect="1" noChangeArrowheads="1"/>
          </p:cNvSpPr>
          <p:nvPr/>
        </p:nvSpPr>
        <p:spPr bwMode="auto">
          <a:xfrm>
            <a:off x="307975" y="-1271588"/>
            <a:ext cx="5181600" cy="2981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http://pharmanest.net/indexes/researchgate-pn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5034" y="1954135"/>
            <a:ext cx="3838575" cy="2208593"/>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4" descr="data:image/png;base64,iVBORw0KGgoAAAANSUhEUgAAAX8AAACECAMAAABPuNs7AAAAolBMVEXw8PDx8fEAAAD09PT39/fx8e/6+vru7u4aGxbx8fMYGRT09PIUFBIaGhgXFxX29vjKysqzs7Td3d07Ozt9fXzHx8fn5+fX19efn5+/v74GCAB1dXXk5OQQEA2vr6/U1NKmpqaRkZFPT09kZGRJSUdcXFxtbW2hoZ9VVVUoKCSXl5c0NDKMjIxAQD4sLCweHh4NDwUvLy0lJiE2NzJKS0YrLCcy9dW+AAATaUlEQVR4nO1bCXubuhIVkhCYLYBtNrN4j+Mldtr7/v9fezMCbCchiZ26TW6vTr+0DhZidGY0myghCgoKCgoKCgoKCgoKCgoKCgoKCgoKCgoKCgoKCgoKCgoKCgoKCgoKCgoKCgoKCgoKCgoKCgoKCp+HdiW+Wt6/DYr/r8G1vCtV3BaK/6/De5RqhF2rnK9ezr8N75MJf4zrFPDV6/mX4QMqec7YVfQrHVyFd1nUNB7uF7FQ/P8ufMCiGFLAKBda7Yq+gxr+Jj2/Rx64HT6mdL4GDQxywa6nH++4ubBdUtzwIX8U75PH8iWl/UiEI9RAyPnV/N+Wmz/xjD+Kd3ljWulQOouYxkQ8wI8p4UwzLvJDjGg3qSnQ3A1Du2Lvda3TuE5D701++/3ctWT4jg9XlDpJnfswkU/6lO7GocBygH1ILgr6CX/VKQxq83JlvlqlcTVlb09uSHFuwf27j9E492cYd8PW5YA+jCG6oWVKBG6Cj0jgAjR1KWcfTMZhsitvObEPknPOjO71Xs5IA5hLu9EeeO8h6QrZjzHzr8dhIGXcSAeUFqMhEx+UBMyYT+el+EhNlwD4G8ynyytjz2mVBplN5xN+E/5ZOJ3uUnYbBbySpF4tuJr1ntJ9kvPXJDPG/GQBoSCI2DvmTXhJD/Qf++V1vcFH63x2DxHwwPn1JUjLrrbJ6OBzqcNLsPhQ0OCO6LfnX3Z5mNDy8ZTSzcTnHexL9TDGRRgk2yR8aw9AdBDzwjRp9YnC+RWQ/8PhV/jvO9nN+Dctyf8tNsBLWTWS++sV7S/LWPDuiCfTeeCXcVCC8VZ8hRExdS0zG3wH/jXjEVzprfi3Gv5vEARezp0Hk0ng592Gf1pT88PL9BgcXi1bbKnreN5efzGg1+sx+KO9vLHX3WKCvQYu6wX/pL7eNfo4BAc0iQr8+Gla2V0Dn1fSr6Z5PfnJ/qUpnqngE9roWC2/sMSCmDgZMe2tHJ+wR69YPng05ef3oH+L4jgS/PnKOQ/jmOCWE7jx2sGcwWVd2NqJf7hs2FwP45DxY4WBUtuQG8RxXt8NEQw/85p+QxNC2Bhy0GvYnEdhDMW8Dut9lkXgdtZ5PY28ldWmBnPYwoBHwuiGfwhgmFO1RDI02V/ln8WxuDjJZmy5AyMbvuGBWEqtzF8UxUycGRlhRrl42u8fV2ehHTQZb+cPrttfDoU2GS3T5hteDXY/vH1/NORH/nGt9nDU37sP80ko6jUwfzka2SFefVwENkT3YAXzPU3vgXNMO8lgtLzHWXVDt6P71ZPrPq7uDQ73bc/sA2607XS5gWmm90a7X3SY0A5mG9d9mMIjW/7zEUpq1DxWo9Eovl4BL0gjg+TSjJ0ZO5ozwoK08wYilsWhL8bUhFHaMdnh6YYWjut5Bd2PW3fCCGS0DlyF+npFINFJeK2rCV72HCy7jVnLP+P57Hg9qTtSoGzqpUUGV2Hmma4vaOF5+Pkp5rLy3dA6/9F1Ue5BBM914Es/fZ5V6Tqv5jRz5K37oNEusJ9PaVZPWCRhzb8dUpS0Mf+UFtRn73L9IftoiNtVzt+Kqc0guSV5+EgrjitPunwlSLf36L2IHQtlZFrjTsbUQZahgIAgNhK1B412FFeGVz26WxT0nkPEhf1FPbe9/HNuFZIp267czJJzAIkYVGv+3YfCwcGZZ9HlEkIPjnDdwgqlyH2HDoT0PQPq1LcXXpENCuecfzB+WrhHAddcl6Zjx/DIWkLPo6sfZsO/i5ZCWgF+nX9NyyFpH2sfbQFsTFBw7NihGAO9Hfzze+rRyrbBbfyELdWrzxFS6pmQ2KYpJLiWCRZJtB7h8wyWvBqn6XpOPedg0nvY8NrdlgIF8wQGL7KDZbX85+bBpZt1mpYrWpi1VcPyTdOjU5hjlFnmAeZYlWm6dT0zm3F4OpH8g3u/S2Ak7W/h9llWuAfzMD3xr9sVKJXuYJpkjgKObVmnRDsY5ywDmLFPncJq+M/MZqdqaP8W8q9fVRW85m1r8Oqx77MuTs8AWqIljjHEctzJvz4tnL7AGswEuWqladEDrG4LLta2xT1YFB2CZviamsVDKjiERbt0HLPmnw2B/qKEGAsx0t8dLLPmXywyi24JlxX6BohO7xr+aSInhvvg8wRus0Xlwhyx1tN05N/WDBYXsGm2NoeR6Gos03pm/z8PbnGP33JWWo5XxBi0YcuY2TwWeI9+73jm7+Kf5XMuvfGp59MFxtZIP3peRui4y//YPph/ctdjoWu1hScyDWvnRLcJ/OCJwhQmiTzL2fvSj+q4r5B/bjBtAV4nFdhlYsRGC5T8M5/W+0aaQf5gFVMwb+T/sMD9CIFnm5mHlY2JsSHuYfQYsyTkH+7iIxBhLXMeovN8/tz+pbXcc72HE/EKljAC/rGQKTYQjbHksnmQveZf+wz/HcSWK3TJYvhEt4boGiJbmmyE9MvfWECDV/zDGHsA6wwh14e8xXqMNEz3NWPnOJs2uuj6ZDDY5ozhmuUy5HUxyJACjYF3zUYtNYQPM+l/CF+CQ4vqsaDEFL0ck/zTsu7I2vh5zXsytuRSW/B0yb9OIhcU1tgsUOxn1ol/WPjucJiix+mhvGIN3j6yDT6Re7jtY3GU8Pfwz5cjaVnMmFAn0Tr2ANwGlklpUGcoGptT41UFBoOMJ8/ZCexZliAYugior2IQeHxspkKejTm2WGbOQ9473pxTjNg9jplTbB9ntKcF8A/Jz6OVrcUJ//OQA8n/sDYEsFvgh/eQQyL2VjY68m/IccFZP3d1quoIPhvc2WluDspNbY3hoJORsepg/S77d5pkmPFwRou18arFCfRD3kmHjRXzgM469gluC9f7367f3+1+guNe3PXQpsC3nLWD6qMBXUwPxUKc+EemgH8G0ffBaC/DPtpS4L+nhYVpmu7e3SPc/Q/TRfd2zj94KLfmH+4Wj86Jf2Fg9KVGr9cSDqZ9Zv8y5Oybufeu+cN1cSMZDxaEk5OR6T9/E/+w55MmVBKIeVNImeOXxTDmnY9523Uwnmj8OlkihM8K13UPkGtCsmC6Bbbpendo0uFZ3Q9bGtLxn8VhdHfkn9iQf6L9D6j181g29NAJSPv3MWRaFuZDluM4luVlo7uWf+PEP5P8E/Hondk/pNdwO2n4B8HhvjP7B6sxTacGzm+5Hp1wLTpgJnoq88Xu9/CPVpue9U8EHn6tsMnMtKNaYo8uSf2bbPF09eR7dyEsM2sBCcfa1klPkuSzpv1c+weYY2cdZqLXdqV1+5+D5B/tn7TS9EAf2eEf4D8uXA/KN6yQEPAvHdy9tH+zCUo9TTzU/kfGX3Dla7R/rFnr9YCXK+anIJOi/XveaW4oYRiT9s8bWbCXt2n5tyBSSTXLW3/Z/nnSpIqtPUB5DknKLIkjSAPBXuACVIVte4ZgEdDVgO5BfmRmo0GN7YNTzCF76DF0zEf/3+vJDpls7PwkR/vX9YP0/wwzl/jIPwO1AP8QNfZeNgiruIoBVYU/Ye9N/knLv8w/hY0WjkmvfJkPu0IQfE78w/636DiuJ6/qJ+RwHf0/xO66mQf+PzvZ/5rJzUTsmn/tl+xfLIHOYwtQPouH6z6o4HE1CGJDiNTb5sedyKL+ic5nEBvHeTJ4DeyD0qFNeiTqW8782IRkvu8PDXK3fhYS+b1Mh1BZLlasLf/gmguwf03MIA5jmxCVZ9t6FEXkYv51ZBh2W+vLWex6znn+s3EOS6HL6eEvAybXGcGtCKWk3tzU5j+6cbCOGZoY1HXOr/DP2ONelr6n00Z53uhvUQWUbmZlEJ01J0Bds+4+bZ2jt79B+oxnHwSFxJ4EuAXYtLBjKe0D0UCJswnvcB/D1RCrSyypybSAil6mYz1yl9f5P8HsEoNiHX2gvH56XBlv8q895x9rjFUBxivsZsGzzK2rCsZAXLQFFzJrvWl69jePS8j6e2AKxVy3dZkyQMpR17+6eHIgFbZlFmFsnKv5P9MAODdOktWIziL+qp8MooXldvaIfPltZ5ygt5KB+DX4qIBEp9f6FEgdIY+GmoaF4FOzMYR0KGnTAmrhFClfUivbxVweqg0fsP5NuI69CtcrUmz4MhHuoOiRTOm8X8gKytagGF1SR1YiHfxj0/iF/Tezgo+BYhs71DN8BM4aBWmQa7pmgFAZqIdBpZtPYXI5p73MXLqKMBnkkE87df2lY1lMtwJLaRu7HjX/1/RAT/xrRrJfczHGrk7XiS+2uqOxQ2neRGKGLUdMQzs0YBTeYaqxI/9j2L8ljgOVgZirII7TGTZ3lrAXesyghXmgg7SqghmFzAP4v7MNKEaoCcEeLqcDCjPW/R/djqnj0l1ZVX7yAOa6sO1u/sk5/039hbZBTYtOg6oabr3MK6T/gVtg4TZQKtWzwm/XDuh5IM8MtNwt3IO1HsZVMKde0//RYWPDp0UKV7Gb1fj/a95MOWM4BAVzxuM+XUYvfTqpzxxhHyzoSNRhiMd1DdxVxdVVfO940h4VUHQKojPspFiW7CNmQD9cwyyRxWZmWpm86ha7Beb/aEf6gkJ2KV2fV/xAvy9khxhyRlisbIC6dG7gki/nv6fNIMks6tudYpsVNf8YomAmloB5H+S3IOCseU2A+27WPBKUMuvL+At+YQ20y8FgQCf+L1fAuYnHOzrGsLMFXl+c7ZHTW1R9GsrbeLgHJ6B1nn2JKUgJecORf7C5goZSNpG4YMuua8JW2rZVBI+noA+46hXAp+z/6+iD5bGAi9kmfarWlO6Qf6ib/R08wHItj2IujCuW7fdhnTsAmUXDP2S3+4xiTX/s//fqWfFhDt2ndf9f3pJCZgwWEjzhM12rEbAuQXg8R7E97IfPbChAyztYug5FSYaDQe7SzY78X6yAc9YYmdC5z5moVnSKaWhXExpsDzMe8OT9pnv/CkQLF4vFs3cN2HC1WJVNdyDc7tD6NiP/NIRp5eIHtuunY4MNFqs2HeL+aAMboOhvIzFeLdoDdK6Pp9ijf1wO+dkT/NoaWAyfU8k/xN/ZYjFBPS8Xq3XdsiICZsW91t+GUOLgrKzC23EYMXi0ntcCVqfGnKGxcrHHjbgqbTHC+RsBlxgW97MUH3Ss7T/jgXCyKV1iHCz32ADtPASIZBeRhRu67Pi2fjiEUS7I6XZ8nUiIpullMGFgzn6eSGkG4XaIV3VevzTXroLxCBNx8IwQ+cRRYTrXQ3n5dGBen8XWnwWexcpzQUOe0eIXvH2lALY2b2aF9NUW8q06FJk1j9QEab890imH5BVKaOO5r2hLuOYqt3VY86l2/RT/4HXG+Iqz4AZs9rXRldob7kDIs6+lgeV7xwhGmv+rdD45aV/twvNtAqmL/fLc3pZJN2lcHWm5wC5F/eItOX8bBvJQ+XrD+SOOXrIplOoNQIx2oe3f8nZIcJppm1bqKelmpBblrOPTKha/qGlvPCdOyZjNMOs5exftc/wDeATuf5sLEU0oHWv8TLKG/z2kfiFo6RZv9fwGXL3iNydqjOZYDrV2QU6fCTleIy8c9mcVQHg+kntAENgDicZfvPQdQfECmc/48tck/iyuX3En6ldY6r/qXWPI6NBumYZ3dtpVRPYzrpHjLXFEuKR05oM7C3Z0kvPzXAhMP4RcORVap+85e/hldN0Ml6/3IsnAmWj+kEtXpEnHw2v65cvI8t17Db0l/sqkI2bbZ3XT5+Sp9xYT8baAEsUQvBo8jXztNDMvpymdh3g8+AEZV3B3C1yx3ktEi9Kh4QdpBR/SKIqHRhiE+OZVHBP4hvhpzqK0YsYwyKMw5VUa8kmcfsr+O+XhUbKjj2twQ1G6XCZx/S4fpCOLGd2SrszoFsu/Ruhfxnv0s8QfBvEkXOelXyXxwK/KPMk1tk6icTUM0jROjCQs42BYJRV8Ow4n0dYfnp+E/6oo9f+0mKWQOkbDdRLII1dW0c2w8y36myz8OgJ/Fe/xn07K0E95EIbBeBKPRTku1z7UuwYflOW6mozjalKOx1E6XleBKENmsK2Ikk/y32XOmNoawYK6sAk4J1F9LOwMICs1Xle9v4mi34r3/vuUr/mJn4ogXofGOg546ZMwhG1hsAkzfN8IJ35JIvg2SlBNsfDzCc8/zf8rOpu0k3ESLOmu1PCgnHF/Xh1fHfjX0y/xFv9lMk4lsUk5HgxLFk3SbcTYOmJpMg78dZBoSQkbA74NUp5vy4m25Z+3/3csAQrLKllsh1CXrpPu17J/CzN/Cm+sOopkCcYYBFqZ4IQy5cHICL8bORTROfyea5HM/EOuvShHbyOHVvc9uVbluAG6Gz7/bnTzL+ttra2HtVO6fXzbxmgKYHYs2Z+nkjeRoy7tyPHxfyH/nQuvOxjsvD1Bjl8dS+O2DJO/sudp4W3kOJPnWHf/ZfQjOvl/uczzy2dkvMHbLaS4BDfn4ivwqZXfnpc/9JjviG/B//VS3JiFr8P34P9aMW7LwdfiO9B/pRS3XP7X41vwf5UUN1z8N8D34P9yMW638u+B70H/5Qd0fx2+B/0XynGbJX8vfA/6L5LjFsv9fvge9H8kyS3m/7b4Fuz/p/n/NRXcUJD/HPctvgP9/2X+P6+Arxb8L4Li/muh+P8eUJx/LRT/CgoKCgoKCgoKCgoKCgoKCgoKCgoKCgoKCgoKCgoKCgoKCgqE/B/bT2GHjeozCwAAAABJRU5ErkJggg=="/>
          <p:cNvSpPr>
            <a:spLocks noChangeAspect="1" noChangeArrowheads="1"/>
          </p:cNvSpPr>
          <p:nvPr/>
        </p:nvSpPr>
        <p:spPr bwMode="auto">
          <a:xfrm>
            <a:off x="155575" y="-1247775"/>
            <a:ext cx="7381875" cy="2543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6" descr="data:image/png;base64,iVBORw0KGgoAAAANSUhEUgAAAX8AAACECAMAAABPuNs7AAAAolBMVEXw8PDx8fEAAAD09PT39/fx8e/6+vru7u4aGxbx8fMYGRT09PIUFBIaGhgXFxX29vjKysqzs7Td3d07Ozt9fXzHx8fn5+fX19efn5+/v74GCAB1dXXk5OQQEA2vr6/U1NKmpqaRkZFPT09kZGRJSUdcXFxtbW2hoZ9VVVUoKCSXl5c0NDKMjIxAQD4sLCweHh4NDwUvLy0lJiE2NzJKS0YrLCcy9dW+AAATaUlEQVR4nO1bCXubuhIVkhCYLYBtNrN4j+Mldtr7/v9fezMCbCchiZ26TW6vTr+0DhZidGY0myghCgoKCgoKCgoKCgoKCgoKCgoKCgoKCgoKCgoKCgoKCgoKCgoKCgoKCgoKCgoKCgoKCgoKCgoKCp+HdiW+Wt6/DYr/r8G1vCtV3BaK/6/De5RqhF2rnK9ezr8N75MJf4zrFPDV6/mX4QMqec7YVfQrHVyFd1nUNB7uF7FQ/P8ufMCiGFLAKBda7Yq+gxr+Jj2/Rx64HT6mdL4GDQxywa6nH++4ubBdUtzwIX8U75PH8iWl/UiEI9RAyPnV/N+Wmz/xjD+Kd3ljWulQOouYxkQ8wI8p4UwzLvJDjGg3qSnQ3A1Du2Lvda3TuE5D701++/3ctWT4jg9XlDpJnfswkU/6lO7GocBygH1ILgr6CX/VKQxq83JlvlqlcTVlb09uSHFuwf27j9E492cYd8PW5YA+jCG6oWVKBG6Cj0jgAjR1KWcfTMZhsitvObEPknPOjO71Xs5IA5hLu9EeeO8h6QrZjzHzr8dhIGXcSAeUFqMhEx+UBMyYT+el+EhNlwD4G8ynyytjz2mVBplN5xN+E/5ZOJ3uUnYbBbySpF4tuJr1ntJ9kvPXJDPG/GQBoSCI2DvmTXhJD/Qf++V1vcFH63x2DxHwwPn1JUjLrrbJ6OBzqcNLsPhQ0OCO6LfnX3Z5mNDy8ZTSzcTnHexL9TDGRRgk2yR8aw9AdBDzwjRp9YnC+RWQ/8PhV/jvO9nN+Dctyf8tNsBLWTWS++sV7S/LWPDuiCfTeeCXcVCC8VZ8hRExdS0zG3wH/jXjEVzprfi3Gv5vEARezp0Hk0ng592Gf1pT88PL9BgcXi1bbKnreN5efzGg1+sx+KO9vLHX3WKCvQYu6wX/pL7eNfo4BAc0iQr8+Gla2V0Dn1fSr6Z5PfnJ/qUpnqngE9roWC2/sMSCmDgZMe2tHJ+wR69YPng05ef3oH+L4jgS/PnKOQ/jmOCWE7jx2sGcwWVd2NqJf7hs2FwP45DxY4WBUtuQG8RxXt8NEQw/85p+QxNC2Bhy0GvYnEdhDMW8Dut9lkXgdtZ5PY28ldWmBnPYwoBHwuiGfwhgmFO1RDI02V/ln8WxuDjJZmy5AyMbvuGBWEqtzF8UxUycGRlhRrl42u8fV2ehHTQZb+cPrttfDoU2GS3T5hteDXY/vH1/NORH/nGt9nDU37sP80ko6jUwfzka2SFefVwENkT3YAXzPU3vgXNMO8lgtLzHWXVDt6P71ZPrPq7uDQ73bc/sA2607XS5gWmm90a7X3SY0A5mG9d9mMIjW/7zEUpq1DxWo9Eovl4BL0gjg+TSjJ0ZO5ozwoK08wYilsWhL8bUhFHaMdnh6YYWjut5Bd2PW3fCCGS0DlyF+npFINFJeK2rCV72HCy7jVnLP+P57Hg9qTtSoGzqpUUGV2Hmma4vaOF5+Pkp5rLy3dA6/9F1Ue5BBM914Es/fZ5V6Tqv5jRz5K37oNEusJ9PaVZPWCRhzb8dUpS0Mf+UFtRn73L9IftoiNtVzt+Kqc0guSV5+EgrjitPunwlSLf36L2IHQtlZFrjTsbUQZahgIAgNhK1B412FFeGVz26WxT0nkPEhf1FPbe9/HNuFZIp267czJJzAIkYVGv+3YfCwcGZZ9HlEkIPjnDdwgqlyH2HDoT0PQPq1LcXXpENCuecfzB+WrhHAddcl6Zjx/DIWkLPo6sfZsO/i5ZCWgF+nX9NyyFpH2sfbQFsTFBw7NihGAO9Hfzze+rRyrbBbfyELdWrzxFS6pmQ2KYpJLiWCRZJtB7h8wyWvBqn6XpOPedg0nvY8NrdlgIF8wQGL7KDZbX85+bBpZt1mpYrWpi1VcPyTdOjU5hjlFnmAeZYlWm6dT0zm3F4OpH8g3u/S2Ak7W/h9llWuAfzMD3xr9sVKJXuYJpkjgKObVmnRDsY5ywDmLFPncJq+M/MZqdqaP8W8q9fVRW85m1r8Oqx77MuTs8AWqIljjHEctzJvz4tnL7AGswEuWqladEDrG4LLta2xT1YFB2CZviamsVDKjiERbt0HLPmnw2B/qKEGAsx0t8dLLPmXywyi24JlxX6BohO7xr+aSInhvvg8wRus0Xlwhyx1tN05N/WDBYXsGm2NoeR6Gos03pm/z8PbnGP33JWWo5XxBi0YcuY2TwWeI9+73jm7+Kf5XMuvfGp59MFxtZIP3peRui4y//YPph/ctdjoWu1hScyDWvnRLcJ/OCJwhQmiTzL2fvSj+q4r5B/bjBtAV4nFdhlYsRGC5T8M5/W+0aaQf5gFVMwb+T/sMD9CIFnm5mHlY2JsSHuYfQYsyTkH+7iIxBhLXMeovN8/tz+pbXcc72HE/EKljAC/rGQKTYQjbHksnmQveZf+wz/HcSWK3TJYvhEt4boGiJbmmyE9MvfWECDV/zDGHsA6wwh14e8xXqMNEz3NWPnOJs2uuj6ZDDY5ozhmuUy5HUxyJACjYF3zUYtNYQPM+l/CF+CQ4vqsaDEFL0ck/zTsu7I2vh5zXsytuRSW/B0yb9OIhcU1tgsUOxn1ol/WPjucJiix+mhvGIN3j6yDT6Re7jtY3GU8Pfwz5cjaVnMmFAn0Tr2ANwGlklpUGcoGptT41UFBoOMJ8/ZCexZliAYugior2IQeHxspkKejTm2WGbOQ9473pxTjNg9jplTbB9ntKcF8A/Jz6OVrcUJ//OQA8n/sDYEsFvgh/eQQyL2VjY68m/IccFZP3d1quoIPhvc2WluDspNbY3hoJORsepg/S77d5pkmPFwRou18arFCfRD3kmHjRXzgM469gluC9f7367f3+1+guNe3PXQpsC3nLWD6qMBXUwPxUKc+EemgH8G0ffBaC/DPtpS4L+nhYVpmu7e3SPc/Q/TRfd2zj94KLfmH+4Wj86Jf2Fg9KVGr9cSDqZ9Zv8y5Oybufeu+cN1cSMZDxaEk5OR6T9/E/+w55MmVBKIeVNImeOXxTDmnY9523Uwnmj8OlkihM8K13UPkGtCsmC6Bbbpendo0uFZ3Q9bGtLxn8VhdHfkn9iQf6L9D6j181g29NAJSPv3MWRaFuZDluM4luVlo7uWf+PEP5P8E/Hondk/pNdwO2n4B8HhvjP7B6sxTacGzm+5Hp1wLTpgJnoq88Xu9/CPVpue9U8EHn6tsMnMtKNaYo8uSf2bbPF09eR7dyEsM2sBCcfa1klPkuSzpv1c+weYY2cdZqLXdqV1+5+D5B/tn7TS9EAf2eEf4D8uXA/KN6yQEPAvHdy9tH+zCUo9TTzU/kfGX3Dla7R/rFnr9YCXK+anIJOi/XveaW4oYRiT9s8bWbCXt2n5tyBSSTXLW3/Z/nnSpIqtPUB5DknKLIkjSAPBXuACVIVte4ZgEdDVgO5BfmRmo0GN7YNTzCF76DF0zEf/3+vJDpls7PwkR/vX9YP0/wwzl/jIPwO1AP8QNfZeNgiruIoBVYU/Ye9N/knLv8w/hY0WjkmvfJkPu0IQfE78w/636DiuJ6/qJ+RwHf0/xO66mQf+PzvZ/5rJzUTsmn/tl+xfLIHOYwtQPouH6z6o4HE1CGJDiNTb5sedyKL+ic5nEBvHeTJ4DeyD0qFNeiTqW8782IRkvu8PDXK3fhYS+b1Mh1BZLlasLf/gmguwf03MIA5jmxCVZ9t6FEXkYv51ZBh2W+vLWex6znn+s3EOS6HL6eEvAybXGcGtCKWk3tzU5j+6cbCOGZoY1HXOr/DP2ONelr6n00Z53uhvUQWUbmZlEJ01J0Bds+4+bZ2jt79B+oxnHwSFxJ4EuAXYtLBjKe0D0UCJswnvcB/D1RCrSyypybSAil6mYz1yl9f5P8HsEoNiHX2gvH56XBlv8q895x9rjFUBxivsZsGzzK2rCsZAXLQFFzJrvWl69jePS8j6e2AKxVy3dZkyQMpR17+6eHIgFbZlFmFsnKv5P9MAODdOktWIziL+qp8MooXldvaIfPltZ5ygt5KB+DX4qIBEp9f6FEgdIY+GmoaF4FOzMYR0KGnTAmrhFClfUivbxVweqg0fsP5NuI69CtcrUmz4MhHuoOiRTOm8X8gKytagGF1SR1YiHfxj0/iF/Tezgo+BYhs71DN8BM4aBWmQa7pmgFAZqIdBpZtPYXI5p73MXLqKMBnkkE87df2lY1lMtwJLaRu7HjX/1/RAT/xrRrJfczHGrk7XiS+2uqOxQ2neRGKGLUdMQzs0YBTeYaqxI/9j2L8ljgOVgZirII7TGTZ3lrAXesyghXmgg7SqghmFzAP4v7MNKEaoCcEeLqcDCjPW/R/djqnj0l1ZVX7yAOa6sO1u/sk5/039hbZBTYtOg6oabr3MK6T/gVtg4TZQKtWzwm/XDuh5IM8MtNwt3IO1HsZVMKde0//RYWPDp0UKV7Gb1fj/a95MOWM4BAVzxuM+XUYvfTqpzxxhHyzoSNRhiMd1DdxVxdVVfO940h4VUHQKojPspFiW7CNmQD9cwyyRxWZmWpm86ha7Beb/aEf6gkJ2KV2fV/xAvy9khxhyRlisbIC6dG7gki/nv6fNIMks6tudYpsVNf8YomAmloB5H+S3IOCseU2A+27WPBKUMuvL+At+YQ20y8FgQCf+L1fAuYnHOzrGsLMFXl+c7ZHTW1R9GsrbeLgHJ6B1nn2JKUgJecORf7C5goZSNpG4YMuua8JW2rZVBI+noA+46hXAp+z/6+iD5bGAi9kmfarWlO6Qf6ib/R08wHItj2IujCuW7fdhnTsAmUXDP2S3+4xiTX/s//fqWfFhDt2ndf9f3pJCZgwWEjzhM12rEbAuQXg8R7E97IfPbChAyztYug5FSYaDQe7SzY78X6yAc9YYmdC5z5moVnSKaWhXExpsDzMe8OT9pnv/CkQLF4vFs3cN2HC1WJVNdyDc7tD6NiP/NIRp5eIHtuunY4MNFqs2HeL+aAMboOhvIzFeLdoDdK6Pp9ijf1wO+dkT/NoaWAyfU8k/xN/ZYjFBPS8Xq3XdsiICZsW91t+GUOLgrKzC23EYMXi0ntcCVqfGnKGxcrHHjbgqbTHC+RsBlxgW97MUH3Ss7T/jgXCyKV1iHCz32ADtPASIZBeRhRu67Pi2fjiEUS7I6XZ8nUiIpullMGFgzn6eSGkG4XaIV3VevzTXroLxCBNx8IwQ+cRRYTrXQ3n5dGBen8XWnwWexcpzQUOe0eIXvH2lALY2b2aF9NUW8q06FJk1j9QEab890imH5BVKaOO5r2hLuOYqt3VY86l2/RT/4HXG+Iqz4AZs9rXRldob7kDIs6+lgeV7xwhGmv+rdD45aV/twvNtAqmL/fLc3pZJN2lcHWm5wC5F/eItOX8bBvJQ+XrD+SOOXrIplOoNQIx2oe3f8nZIcJppm1bqKelmpBblrOPTKha/qGlvPCdOyZjNMOs5exftc/wDeATuf5sLEU0oHWv8TLKG/z2kfiFo6RZv9fwGXL3iNydqjOZYDrV2QU6fCTleIy8c9mcVQHg+kntAENgDicZfvPQdQfECmc/48tck/iyuX3En6ldY6r/qXWPI6NBumYZ3dtpVRPYzrpHjLXFEuKR05oM7C3Z0kvPzXAhMP4RcORVap+85e/hldN0Ml6/3IsnAmWj+kEtXpEnHw2v65cvI8t17Db0l/sqkI2bbZ3XT5+Sp9xYT8baAEsUQvBo8jXztNDMvpymdh3g8+AEZV3B3C1yx3ktEi9Kh4QdpBR/SKIqHRhiE+OZVHBP4hvhpzqK0YsYwyKMw5VUa8kmcfsr+O+XhUbKjj2twQ1G6XCZx/S4fpCOLGd2SrszoFsu/Ruhfxnv0s8QfBvEkXOelXyXxwK/KPMk1tk6icTUM0jROjCQs42BYJRV8Ow4n0dYfnp+E/6oo9f+0mKWQOkbDdRLII1dW0c2w8y36myz8OgJ/Fe/xn07K0E95EIbBeBKPRTku1z7UuwYflOW6mozjalKOx1E6XleBKENmsK2Ikk/y32XOmNoawYK6sAk4J1F9LOwMICs1Xle9v4mi34r3/vuUr/mJn4ogXofGOg546ZMwhG1hsAkzfN8IJ35JIvg2SlBNsfDzCc8/zf8rOpu0k3ESLOmu1PCgnHF/Xh1fHfjX0y/xFv9lMk4lsUk5HgxLFk3SbcTYOmJpMg78dZBoSQkbA74NUp5vy4m25Z+3/3csAQrLKllsh1CXrpPu17J/CzN/Cm+sOopkCcYYBFqZ4IQy5cHICL8bORTROfyea5HM/EOuvShHbyOHVvc9uVbluAG6Gz7/bnTzL+ttra2HtVO6fXzbxmgKYHYs2Z+nkjeRoy7tyPHxfyH/nQuvOxjsvD1Bjl8dS+O2DJO/sudp4W3kOJPnWHf/ZfQjOvl/uczzy2dkvMHbLaS4BDfn4ivwqZXfnpc/9JjviG/B//VS3JiFr8P34P9aMW7LwdfiO9B/pRS3XP7X41vwf5UUN1z8N8D34P9yMW638u+B70H/5Qd0fx2+B/0XynGbJX8vfA/6L5LjFsv9fvge9H8kyS3m/7b4Fuz/p/n/NRXcUJD/HPctvgP9/2X+P6+Arxb8L4Li/muh+P8eUJx/LRT/CgoKCgoKCgoKCgoKCgoKCgoKCgoKCgoKCgoKCgoKCgoKCgqE/B/bT2GHjeozCwAAAABJRU5ErkJggg=="/>
          <p:cNvSpPr>
            <a:spLocks noChangeAspect="1" noChangeArrowheads="1"/>
          </p:cNvSpPr>
          <p:nvPr/>
        </p:nvSpPr>
        <p:spPr bwMode="auto">
          <a:xfrm>
            <a:off x="307975" y="-1066800"/>
            <a:ext cx="7381875" cy="2543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8" descr="data:image/png;base64,iVBORw0KGgoAAAANSUhEUgAAAX8AAACECAMAAABPuNs7AAAAolBMVEXw8PDx8fEAAAD09PT39/fx8e/6+vru7u4aGxbx8fMYGRT09PIUFBIaGhgXFxX29vjKysqzs7Td3d07Ozt9fXzHx8fn5+fX19efn5+/v74GCAB1dXXk5OQQEA2vr6/U1NKmpqaRkZFPT09kZGRJSUdcXFxtbW2hoZ9VVVUoKCSXl5c0NDKMjIxAQD4sLCweHh4NDwUvLy0lJiE2NzJKS0YrLCcy9dW+AAATaUlEQVR4nO1bCXubuhIVkhCYLYBtNrN4j+Mldtr7/v9fezMCbCchiZ26TW6vTr+0DhZidGY0myghCgoKCgoKCgoKCgoKCgoKCgoKCgoKCgoKCgoKCgoKCgoKCgoKCgoKCgoKCgoKCgoKCgoKCgoKCp+HdiW+Wt6/DYr/r8G1vCtV3BaK/6/De5RqhF2rnK9ezr8N75MJf4zrFPDV6/mX4QMqec7YVfQrHVyFd1nUNB7uF7FQ/P8ufMCiGFLAKBda7Yq+gxr+Jj2/Rx64HT6mdL4GDQxywa6nH++4ubBdUtzwIX8U75PH8iWl/UiEI9RAyPnV/N+Wmz/xjD+Kd3ljWulQOouYxkQ8wI8p4UwzLvJDjGg3qSnQ3A1Du2Lvda3TuE5D701++/3ctWT4jg9XlDpJnfswkU/6lO7GocBygH1ILgr6CX/VKQxq83JlvlqlcTVlb09uSHFuwf27j9E492cYd8PW5YA+jCG6oWVKBG6Cj0jgAjR1KWcfTMZhsitvObEPknPOjO71Xs5IA5hLu9EeeO8h6QrZjzHzr8dhIGXcSAeUFqMhEx+UBMyYT+el+EhNlwD4G8ynyytjz2mVBplN5xN+E/5ZOJ3uUnYbBbySpF4tuJr1ntJ9kvPXJDPG/GQBoSCI2DvmTXhJD/Qf++V1vcFH63x2DxHwwPn1JUjLrrbJ6OBzqcNLsPhQ0OCO6LfnX3Z5mNDy8ZTSzcTnHexL9TDGRRgk2yR8aw9AdBDzwjRp9YnC+RWQ/8PhV/jvO9nN+Dctyf8tNsBLWTWS++sV7S/LWPDuiCfTeeCXcVCC8VZ8hRExdS0zG3wH/jXjEVzprfi3Gv5vEARezp0Hk0ng592Gf1pT88PL9BgcXi1bbKnreN5efzGg1+sx+KO9vLHX3WKCvQYu6wX/pL7eNfo4BAc0iQr8+Gla2V0Dn1fSr6Z5PfnJ/qUpnqngE9roWC2/sMSCmDgZMe2tHJ+wR69YPng05ef3oH+L4jgS/PnKOQ/jmOCWE7jx2sGcwWVd2NqJf7hs2FwP45DxY4WBUtuQG8RxXt8NEQw/85p+QxNC2Bhy0GvYnEdhDMW8Dut9lkXgdtZ5PY28ldWmBnPYwoBHwuiGfwhgmFO1RDI02V/ln8WxuDjJZmy5AyMbvuGBWEqtzF8UxUycGRlhRrl42u8fV2ehHTQZb+cPrttfDoU2GS3T5hteDXY/vH1/NORH/nGt9nDU37sP80ko6jUwfzka2SFefVwENkT3YAXzPU3vgXNMO8lgtLzHWXVDt6P71ZPrPq7uDQ73bc/sA2607XS5gWmm90a7X3SY0A5mG9d9mMIjW/7zEUpq1DxWo9Eovl4BL0gjg+TSjJ0ZO5ozwoK08wYilsWhL8bUhFHaMdnh6YYWjut5Bd2PW3fCCGS0DlyF+npFINFJeK2rCV72HCy7jVnLP+P57Hg9qTtSoGzqpUUGV2Hmma4vaOF5+Pkp5rLy3dA6/9F1Ue5BBM914Es/fZ5V6Tqv5jRz5K37oNEusJ9PaVZPWCRhzb8dUpS0Mf+UFtRn73L9IftoiNtVzt+Kqc0guSV5+EgrjitPunwlSLf36L2IHQtlZFrjTsbUQZahgIAgNhK1B412FFeGVz26WxT0nkPEhf1FPbe9/HNuFZIp267czJJzAIkYVGv+3YfCwcGZZ9HlEkIPjnDdwgqlyH2HDoT0PQPq1LcXXpENCuecfzB+WrhHAddcl6Zjx/DIWkLPo6sfZsO/i5ZCWgF+nX9NyyFpH2sfbQFsTFBw7NihGAO9Hfzze+rRyrbBbfyELdWrzxFS6pmQ2KYpJLiWCRZJtB7h8wyWvBqn6XpOPedg0nvY8NrdlgIF8wQGL7KDZbX85+bBpZt1mpYrWpi1VcPyTdOjU5hjlFnmAeZYlWm6dT0zm3F4OpH8g3u/S2Ak7W/h9llWuAfzMD3xr9sVKJXuYJpkjgKObVmnRDsY5ywDmLFPncJq+M/MZqdqaP8W8q9fVRW85m1r8Oqx77MuTs8AWqIljjHEctzJvz4tnL7AGswEuWqladEDrG4LLta2xT1YFB2CZviamsVDKjiERbt0HLPmnw2B/qKEGAsx0t8dLLPmXywyi24JlxX6BohO7xr+aSInhvvg8wRus0Xlwhyx1tN05N/WDBYXsGm2NoeR6Gos03pm/z8PbnGP33JWWo5XxBi0YcuY2TwWeI9+73jm7+Kf5XMuvfGp59MFxtZIP3peRui4y//YPph/ctdjoWu1hScyDWvnRLcJ/OCJwhQmiTzL2fvSj+q4r5B/bjBtAV4nFdhlYsRGC5T8M5/W+0aaQf5gFVMwb+T/sMD9CIFnm5mHlY2JsSHuYfQYsyTkH+7iIxBhLXMeovN8/tz+pbXcc72HE/EKljAC/rGQKTYQjbHksnmQveZf+wz/HcSWK3TJYvhEt4boGiJbmmyE9MvfWECDV/zDGHsA6wwh14e8xXqMNEz3NWPnOJs2uuj6ZDDY5ozhmuUy5HUxyJACjYF3zUYtNYQPM+l/CF+CQ4vqsaDEFL0ck/zTsu7I2vh5zXsytuRSW/B0yb9OIhcU1tgsUOxn1ol/WPjucJiix+mhvGIN3j6yDT6Re7jtY3GU8Pfwz5cjaVnMmFAn0Tr2ANwGlklpUGcoGptT41UFBoOMJ8/ZCexZliAYugior2IQeHxspkKejTm2WGbOQ9473pxTjNg9jplTbB9ntKcF8A/Jz6OVrcUJ//OQA8n/sDYEsFvgh/eQQyL2VjY68m/IccFZP3d1quoIPhvc2WluDspNbY3hoJORsepg/S77d5pkmPFwRou18arFCfRD3kmHjRXzgM469gluC9f7367f3+1+guNe3PXQpsC3nLWD6qMBXUwPxUKc+EemgH8G0ffBaC/DPtpS4L+nhYVpmu7e3SPc/Q/TRfd2zj94KLfmH+4Wj86Jf2Fg9KVGr9cSDqZ9Zv8y5Oybufeu+cN1cSMZDxaEk5OR6T9/E/+w55MmVBKIeVNImeOXxTDmnY9523Uwnmj8OlkihM8K13UPkGtCsmC6Bbbpendo0uFZ3Q9bGtLxn8VhdHfkn9iQf6L9D6j181g29NAJSPv3MWRaFuZDluM4luVlo7uWf+PEP5P8E/Hondk/pNdwO2n4B8HhvjP7B6sxTacGzm+5Hp1wLTpgJnoq88Xu9/CPVpue9U8EHn6tsMnMtKNaYo8uSf2bbPF09eR7dyEsM2sBCcfa1klPkuSzpv1c+weYY2cdZqLXdqV1+5+D5B/tn7TS9EAf2eEf4D8uXA/KN6yQEPAvHdy9tH+zCUo9TTzU/kfGX3Dla7R/rFnr9YCXK+anIJOi/XveaW4oYRiT9s8bWbCXt2n5tyBSSTXLW3/Z/nnSpIqtPUB5DknKLIkjSAPBXuACVIVte4ZgEdDVgO5BfmRmo0GN7YNTzCF76DF0zEf/3+vJDpls7PwkR/vX9YP0/wwzl/jIPwO1AP8QNfZeNgiruIoBVYU/Ye9N/knLv8w/hY0WjkmvfJkPu0IQfE78w/636DiuJ6/qJ+RwHf0/xO66mQf+PzvZ/5rJzUTsmn/tl+xfLIHOYwtQPouH6z6o4HE1CGJDiNTb5sedyKL+ic5nEBvHeTJ4DeyD0qFNeiTqW8782IRkvu8PDXK3fhYS+b1Mh1BZLlasLf/gmguwf03MIA5jmxCVZ9t6FEXkYv51ZBh2W+vLWex6znn+s3EOS6HL6eEvAybXGcGtCKWk3tzU5j+6cbCOGZoY1HXOr/DP2ONelr6n00Z53uhvUQWUbmZlEJ01J0Bds+4+bZ2jt79B+oxnHwSFxJ4EuAXYtLBjKe0D0UCJswnvcB/D1RCrSyypybSAil6mYz1yl9f5P8HsEoNiHX2gvH56XBlv8q895x9rjFUBxivsZsGzzK2rCsZAXLQFFzJrvWl69jePS8j6e2AKxVy3dZkyQMpR17+6eHIgFbZlFmFsnKv5P9MAODdOktWIziL+qp8MooXldvaIfPltZ5ygt5KB+DX4qIBEp9f6FEgdIY+GmoaF4FOzMYR0KGnTAmrhFClfUivbxVweqg0fsP5NuI69CtcrUmz4MhHuoOiRTOm8X8gKytagGF1SR1YiHfxj0/iF/Tezgo+BYhs71DN8BM4aBWmQa7pmgFAZqIdBpZtPYXI5p73MXLqKMBnkkE87df2lY1lMtwJLaRu7HjX/1/RAT/xrRrJfczHGrk7XiS+2uqOxQ2neRGKGLUdMQzs0YBTeYaqxI/9j2L8ljgOVgZirII7TGTZ3lrAXesyghXmgg7SqghmFzAP4v7MNKEaoCcEeLqcDCjPW/R/djqnj0l1ZVX7yAOa6sO1u/sk5/039hbZBTYtOg6oabr3MK6T/gVtg4TZQKtWzwm/XDuh5IM8MtNwt3IO1HsZVMKde0//RYWPDp0UKV7Gb1fj/a95MOWM4BAVzxuM+XUYvfTqpzxxhHyzoSNRhiMd1DdxVxdVVfO940h4VUHQKojPspFiW7CNmQD9cwyyRxWZmWpm86ha7Beb/aEf6gkJ2KV2fV/xAvy9khxhyRlisbIC6dG7gki/nv6fNIMks6tudYpsVNf8YomAmloB5H+S3IOCseU2A+27WPBKUMuvL+At+YQ20y8FgQCf+L1fAuYnHOzrGsLMFXl+c7ZHTW1R9GsrbeLgHJ6B1nn2JKUgJecORf7C5goZSNpG4YMuua8JW2rZVBI+noA+46hXAp+z/6+iD5bGAi9kmfarWlO6Qf6ib/R08wHItj2IujCuW7fdhnTsAmUXDP2S3+4xiTX/s//fqWfFhDt2ndf9f3pJCZgwWEjzhM12rEbAuQXg8R7E97IfPbChAyztYug5FSYaDQe7SzY78X6yAc9YYmdC5z5moVnSKaWhXExpsDzMe8OT9pnv/CkQLF4vFs3cN2HC1WJVNdyDc7tD6NiP/NIRp5eIHtuunY4MNFqs2HeL+aAMboOhvIzFeLdoDdK6Pp9ijf1wO+dkT/NoaWAyfU8k/xN/ZYjFBPS8Xq3XdsiICZsW91t+GUOLgrKzC23EYMXi0ntcCVqfGnKGxcrHHjbgqbTHC+RsBlxgW97MUH3Ss7T/jgXCyKV1iHCz32ADtPASIZBeRhRu67Pi2fjiEUS7I6XZ8nUiIpullMGFgzn6eSGkG4XaIV3VevzTXroLxCBNx8IwQ+cRRYTrXQ3n5dGBen8XWnwWexcpzQUOe0eIXvH2lALY2b2aF9NUW8q06FJk1j9QEab890imH5BVKaOO5r2hLuOYqt3VY86l2/RT/4HXG+Iqz4AZs9rXRldob7kDIs6+lgeV7xwhGmv+rdD45aV/twvNtAqmL/fLc3pZJN2lcHWm5wC5F/eItOX8bBvJQ+XrD+SOOXrIplOoNQIx2oe3f8nZIcJppm1bqKelmpBblrOPTKha/qGlvPCdOyZjNMOs5exftc/wDeATuf5sLEU0oHWv8TLKG/z2kfiFo6RZv9fwGXL3iNydqjOZYDrV2QU6fCTleIy8c9mcVQHg+kntAENgDicZfvPQdQfECmc/48tck/iyuX3En6ldY6r/qXWPI6NBumYZ3dtpVRPYzrpHjLXFEuKR05oM7C3Z0kvPzXAhMP4RcORVap+85e/hldN0Ml6/3IsnAmWj+kEtXpEnHw2v65cvI8t17Db0l/sqkI2bbZ3XT5+Sp9xYT8baAEsUQvBo8jXztNDMvpymdh3g8+AEZV3B3C1yx3ktEi9Kh4QdpBR/SKIqHRhiE+OZVHBP4hvhpzqK0YsYwyKMw5VUa8kmcfsr+O+XhUbKjj2twQ1G6XCZx/S4fpCOLGd2SrszoFsu/Ruhfxnv0s8QfBvEkXOelXyXxwK/KPMk1tk6icTUM0jROjCQs42BYJRV8Ow4n0dYfnp+E/6oo9f+0mKWQOkbDdRLII1dW0c2w8y36myz8OgJ/Fe/xn07K0E95EIbBeBKPRTku1z7UuwYflOW6mozjalKOx1E6XleBKENmsK2Ikk/y32XOmNoawYK6sAk4J1F9LOwMICs1Xle9v4mi34r3/vuUr/mJn4ogXofGOg546ZMwhG1hsAkzfN8IJ35JIvg2SlBNsfDzCc8/zf8rOpu0k3ESLOmu1PCgnHF/Xh1fHfjX0y/xFv9lMk4lsUk5HgxLFk3SbcTYOmJpMg78dZBoSQkbA74NUp5vy4m25Z+3/3csAQrLKllsh1CXrpPu17J/CzN/Cm+sOopkCcYYBFqZ4IQy5cHICL8bORTROfyea5HM/EOuvShHbyOHVvc9uVbluAG6Gz7/bnTzL+ttra2HtVO6fXzbxmgKYHYs2Z+nkjeRoy7tyPHxfyH/nQuvOxjsvD1Bjl8dS+O2DJO/sudp4W3kOJPnWHf/ZfQjOvl/uczzy2dkvMHbLaS4BDfn4ivwqZXfnpc/9JjviG/B//VS3JiFr8P34P9aMW7LwdfiO9B/pRS3XP7X41vwf5UUN1z8N8D34P9yMW638u+B70H/5Qd0fx2+B/0XynGbJX8vfA/6L5LjFsv9fvge9H8kyS3m/7b4Fuz/p/n/NRXcUJD/HPctvgP9/2X+P6+Arxb8L4Li/muh+P8eUJx/LRT/CgoKCgoKCgoKCgoKCgoKCgoKCgoKCgoKCgoKCgoKCgoKCgqE/B/bT2GHjeozCwAAAABJRU5ErkJggg=="/>
          <p:cNvSpPr>
            <a:spLocks noChangeAspect="1" noChangeArrowheads="1"/>
          </p:cNvSpPr>
          <p:nvPr/>
        </p:nvSpPr>
        <p:spPr bwMode="auto">
          <a:xfrm>
            <a:off x="460375" y="-914400"/>
            <a:ext cx="7381875" cy="2543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6" name="Picture 22" descr="http://sparkcapital.com/wp-content/uploads/2012/04/academia.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5675" y="4298156"/>
            <a:ext cx="4076700" cy="73342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s3.amazonaws.com/libapps/accounts/9729/images/ORCID_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924" y="538162"/>
            <a:ext cx="314325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www.ijpbs.com/ijpbsadmin/index/ijpbsIndex5187dfc125e3bResearcher%20I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975" y="2743200"/>
            <a:ext cx="2438400" cy="866776"/>
          </a:xfrm>
          <a:prstGeom prst="rect">
            <a:avLst/>
          </a:prstGeom>
          <a:noFill/>
          <a:extLst>
            <a:ext uri="{909E8E84-426E-40DD-AFC4-6F175D3DCCD1}">
              <a14:hiddenFill xmlns:a14="http://schemas.microsoft.com/office/drawing/2010/main">
                <a:solidFill>
                  <a:srgbClr val="FFFFFF"/>
                </a:solidFill>
              </a14:hiddenFill>
            </a:ext>
          </a:extLst>
        </p:spPr>
      </p:pic>
      <p:sp>
        <p:nvSpPr>
          <p:cNvPr id="12" name="AutoShape 30" descr="https://encrypted-tbn3.gstatic.com/images?q=tbn:ANd9GcSDZLJuWczE7YbUTq0mgIEyKhUrDQcKYxHHjFzjOfJzdN9IjOQ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32" descr="https://encrypted-tbn3.gstatic.com/images?q=tbn:ANd9GcSDZLJuWczE7YbUTq0mgIEyKhUrDQcKYxHHjFzjOfJzdN9IjOQe"/>
          <p:cNvSpPr>
            <a:spLocks noChangeAspect="1" noChangeArrowheads="1"/>
          </p:cNvSpPr>
          <p:nvPr/>
        </p:nvSpPr>
        <p:spPr bwMode="auto">
          <a:xfrm>
            <a:off x="155575" y="-966788"/>
            <a:ext cx="5715000" cy="2028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58" name="Picture 34" descr="http://www.digital-science.com/system/images/W1siZiIsIjIwMTQvMTAvMDEvMDkvMzQvMDEvMzY2L3Byb2R1Y3RfZmlnc2hhcmVfbGFyZ2UucG5nIl1d/product-figshare-larg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680" y="4664869"/>
            <a:ext cx="3995737" cy="1997869"/>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37" descr="http://www.newschool.edu/uploadedImages/Leadership/Provosts_Office/images/pivot-logo.jpg?n=705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54149" y="4096355"/>
            <a:ext cx="2544763" cy="96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41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Presence for Researchers</a:t>
            </a:r>
            <a:endParaRPr lang="en-US" dirty="0"/>
          </a:p>
        </p:txBody>
      </p:sp>
      <p:sp>
        <p:nvSpPr>
          <p:cNvPr id="3" name="Content Placeholder 2"/>
          <p:cNvSpPr>
            <a:spLocks noGrp="1"/>
          </p:cNvSpPr>
          <p:nvPr>
            <p:ph sz="quarter" idx="1"/>
          </p:nvPr>
        </p:nvSpPr>
        <p:spPr/>
        <p:txBody>
          <a:bodyPr/>
          <a:lstStyle/>
          <a:p>
            <a:r>
              <a:rPr lang="en-US" dirty="0" smtClean="0"/>
              <a:t>Let’s Crowd </a:t>
            </a:r>
            <a:r>
              <a:rPr lang="en-US" dirty="0"/>
              <a:t>Source Best Practices</a:t>
            </a:r>
          </a:p>
          <a:p>
            <a:endParaRPr lang="en-US" dirty="0"/>
          </a:p>
        </p:txBody>
      </p:sp>
    </p:spTree>
    <p:extLst>
      <p:ext uri="{BB962C8B-B14F-4D97-AF65-F5344CB8AC3E}">
        <p14:creationId xmlns:p14="http://schemas.microsoft.com/office/powerpoint/2010/main" val="1578828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Authority Control vs URI</a:t>
            </a:r>
            <a:endParaRPr lang="en-US" dirty="0"/>
          </a:p>
        </p:txBody>
      </p:sp>
      <p:sp>
        <p:nvSpPr>
          <p:cNvPr id="6" name="Content Placeholder 5"/>
          <p:cNvSpPr>
            <a:spLocks noGrp="1"/>
          </p:cNvSpPr>
          <p:nvPr>
            <p:ph sz="quarter" idx="1"/>
          </p:nvPr>
        </p:nvSpPr>
        <p:spPr/>
        <p:txBody>
          <a:bodyPr/>
          <a:lstStyle/>
          <a:p>
            <a:r>
              <a:rPr lang="en-US" b="1" dirty="0"/>
              <a:t>Authority control</a:t>
            </a:r>
            <a:r>
              <a:rPr lang="en-US" dirty="0"/>
              <a:t> is the establishment and maintenance of consistent forms of terms—names, subjects, and titles—to be used as headings in the bibliographic records of the library catalog. Headings must not only be consistent, they must also be unique</a:t>
            </a:r>
            <a:r>
              <a:rPr lang="en-US" dirty="0" smtClean="0"/>
              <a:t>.</a:t>
            </a:r>
          </a:p>
          <a:p>
            <a:r>
              <a:rPr lang="en-US" dirty="0"/>
              <a:t>In computing, a uniform resource identifier (</a:t>
            </a:r>
            <a:r>
              <a:rPr lang="en-US" b="1" dirty="0"/>
              <a:t>URI</a:t>
            </a:r>
            <a:r>
              <a:rPr lang="en-US" dirty="0"/>
              <a:t>) is a string of characters used to identify a name of a resource. Such identification enables interaction with representations of the resource over a network, typically the World Wide Web, using specific protocols.</a:t>
            </a:r>
          </a:p>
        </p:txBody>
      </p:sp>
    </p:spTree>
    <p:extLst>
      <p:ext uri="{BB962C8B-B14F-4D97-AF65-F5344CB8AC3E}">
        <p14:creationId xmlns:p14="http://schemas.microsoft.com/office/powerpoint/2010/main" val="3794859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Researcher IDs</a:t>
            </a:r>
            <a:endParaRPr lang="en-US" dirty="0"/>
          </a:p>
        </p:txBody>
      </p:sp>
      <p:sp>
        <p:nvSpPr>
          <p:cNvPr id="3" name="Content Placeholder 2"/>
          <p:cNvSpPr>
            <a:spLocks noGrp="1"/>
          </p:cNvSpPr>
          <p:nvPr>
            <p:ph sz="quarter" idx="1"/>
          </p:nvPr>
        </p:nvSpPr>
        <p:spPr/>
        <p:txBody>
          <a:bodyPr/>
          <a:lstStyle/>
          <a:p>
            <a:pPr marL="274320" lvl="1" indent="0">
              <a:buNone/>
            </a:pPr>
            <a:endParaRPr lang="en-US" dirty="0" smtClean="0"/>
          </a:p>
          <a:p>
            <a:r>
              <a:rPr lang="en-US" dirty="0" smtClean="0"/>
              <a:t>Used to identify individual researchers</a:t>
            </a:r>
          </a:p>
          <a:p>
            <a:endParaRPr lang="en-US" dirty="0" smtClean="0"/>
          </a:p>
          <a:p>
            <a:r>
              <a:rPr lang="en-US" dirty="0" smtClean="0"/>
              <a:t>ORCID</a:t>
            </a:r>
          </a:p>
          <a:p>
            <a:pPr lvl="1"/>
            <a:r>
              <a:rPr lang="en-US" dirty="0"/>
              <a:t>http://orcid.org/0000-0003-2445-1511 </a:t>
            </a:r>
            <a:endParaRPr lang="en-US" dirty="0" smtClean="0"/>
          </a:p>
          <a:p>
            <a:endParaRPr lang="en-US" dirty="0" smtClean="0"/>
          </a:p>
          <a:p>
            <a:r>
              <a:rPr lang="en-US" dirty="0" smtClean="0"/>
              <a:t>Researcher ID from Thompson Reuters</a:t>
            </a:r>
          </a:p>
          <a:p>
            <a:pPr lvl="1"/>
            <a:r>
              <a:rPr lang="en-US" dirty="0"/>
              <a:t>http://www.researcherid.com/rid/B-3147-2015</a:t>
            </a:r>
            <a:endParaRPr lang="en-US" dirty="0" smtClean="0"/>
          </a:p>
          <a:p>
            <a:pPr lvl="1"/>
            <a:endParaRPr lang="en-US" dirty="0"/>
          </a:p>
          <a:p>
            <a:pPr lvl="1"/>
            <a:endParaRPr lang="en-US" dirty="0"/>
          </a:p>
        </p:txBody>
      </p:sp>
    </p:spTree>
    <p:extLst>
      <p:ext uri="{BB962C8B-B14F-4D97-AF65-F5344CB8AC3E}">
        <p14:creationId xmlns:p14="http://schemas.microsoft.com/office/powerpoint/2010/main" val="1234909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ORCID</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hlinkClick r:id="rId2"/>
              </a:rPr>
              <a:t>What is ORCID</a:t>
            </a:r>
            <a:endParaRPr lang="en-US" dirty="0"/>
          </a:p>
          <a:p>
            <a:r>
              <a:rPr lang="en-US" dirty="0" smtClean="0"/>
              <a:t>Create </a:t>
            </a:r>
            <a:r>
              <a:rPr lang="en-US" dirty="0"/>
              <a:t>a </a:t>
            </a:r>
            <a:r>
              <a:rPr lang="en-US" dirty="0" smtClean="0"/>
              <a:t>profile</a:t>
            </a:r>
          </a:p>
          <a:p>
            <a:r>
              <a:rPr lang="en-US" dirty="0" smtClean="0"/>
              <a:t>receive </a:t>
            </a:r>
            <a:r>
              <a:rPr lang="en-US" dirty="0"/>
              <a:t>an ID (unique identifier</a:t>
            </a:r>
            <a:r>
              <a:rPr lang="en-US" dirty="0" smtClean="0"/>
              <a:t>)</a:t>
            </a:r>
          </a:p>
          <a:p>
            <a:r>
              <a:rPr lang="en-US" dirty="0" smtClean="0"/>
              <a:t>link </a:t>
            </a:r>
            <a:r>
              <a:rPr lang="en-US" dirty="0"/>
              <a:t>works to </a:t>
            </a:r>
            <a:r>
              <a:rPr lang="en-US" dirty="0" smtClean="0"/>
              <a:t>ID</a:t>
            </a:r>
          </a:p>
          <a:p>
            <a:pPr lvl="1"/>
            <a:r>
              <a:rPr lang="en-US" dirty="0" smtClean="0"/>
              <a:t>use</a:t>
            </a:r>
            <a:r>
              <a:rPr lang="en-US" dirty="0"/>
              <a:t> </a:t>
            </a:r>
            <a:r>
              <a:rPr lang="en-US" i="1" dirty="0" smtClean="0"/>
              <a:t>Search </a:t>
            </a:r>
            <a:r>
              <a:rPr lang="en-US" i="1" dirty="0"/>
              <a:t>and </a:t>
            </a:r>
            <a:r>
              <a:rPr lang="en-US" i="1" dirty="0" smtClean="0"/>
              <a:t>Link</a:t>
            </a:r>
            <a:r>
              <a:rPr lang="en-US" dirty="0"/>
              <a:t> feature to find your works (Scopus, </a:t>
            </a:r>
            <a:r>
              <a:rPr lang="en-US" dirty="0" err="1" smtClean="0"/>
              <a:t>CrossRef</a:t>
            </a:r>
            <a:r>
              <a:rPr lang="en-US" dirty="0" smtClean="0"/>
              <a:t>)</a:t>
            </a:r>
          </a:p>
          <a:p>
            <a:pPr lvl="1"/>
            <a:r>
              <a:rPr lang="en-US" dirty="0" smtClean="0"/>
              <a:t>import </a:t>
            </a:r>
            <a:r>
              <a:rPr lang="en-US" dirty="0"/>
              <a:t>using </a:t>
            </a:r>
            <a:r>
              <a:rPr lang="en-US" dirty="0" err="1" smtClean="0"/>
              <a:t>BibTex</a:t>
            </a:r>
            <a:endParaRPr lang="en-US" dirty="0" smtClean="0"/>
          </a:p>
          <a:p>
            <a:pPr lvl="1"/>
            <a:r>
              <a:rPr lang="en-US" dirty="0" smtClean="0"/>
              <a:t>or </a:t>
            </a:r>
            <a:r>
              <a:rPr lang="en-US" dirty="0"/>
              <a:t>add </a:t>
            </a:r>
            <a:r>
              <a:rPr lang="en-US" dirty="0" smtClean="0"/>
              <a:t>manually</a:t>
            </a:r>
          </a:p>
          <a:p>
            <a:r>
              <a:rPr lang="en-US" dirty="0" smtClean="0">
                <a:hlinkClick r:id="rId3"/>
              </a:rPr>
              <a:t>Integrated </a:t>
            </a:r>
            <a:r>
              <a:rPr lang="en-US" dirty="0">
                <a:hlinkClick r:id="rId3"/>
              </a:rPr>
              <a:t>with other </a:t>
            </a:r>
            <a:r>
              <a:rPr lang="en-US" dirty="0" smtClean="0">
                <a:hlinkClick r:id="rId3"/>
              </a:rPr>
              <a:t>systems</a:t>
            </a:r>
            <a:endParaRPr lang="en-US" dirty="0" smtClean="0"/>
          </a:p>
          <a:p>
            <a:pPr lvl="1"/>
            <a:r>
              <a:rPr lang="en-US" dirty="0" smtClean="0"/>
              <a:t>Repositories</a:t>
            </a:r>
          </a:p>
          <a:p>
            <a:pPr lvl="1"/>
            <a:r>
              <a:rPr lang="en-US" dirty="0" smtClean="0"/>
              <a:t>Publishers</a:t>
            </a:r>
          </a:p>
          <a:p>
            <a:pPr lvl="1"/>
            <a:r>
              <a:rPr lang="en-US" dirty="0" smtClean="0"/>
              <a:t>Grant funding systems (Pivot)</a:t>
            </a:r>
          </a:p>
          <a:p>
            <a:pPr lvl="1"/>
            <a:r>
              <a:rPr lang="en-US" dirty="0" smtClean="0"/>
              <a:t>Researcher Profiles</a:t>
            </a:r>
          </a:p>
          <a:p>
            <a:pPr marL="274320" lvl="1" indent="0">
              <a:buNone/>
            </a:pPr>
            <a:endParaRPr lang="en-US"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val="2349025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Researcher Profiles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Share and Discover research:</a:t>
            </a:r>
          </a:p>
          <a:p>
            <a:pPr lvl="1"/>
            <a:r>
              <a:rPr lang="en-US" dirty="0" smtClean="0"/>
              <a:t>Academia.edu</a:t>
            </a:r>
          </a:p>
          <a:p>
            <a:pPr lvl="1"/>
            <a:r>
              <a:rPr lang="en-US" dirty="0" err="1" smtClean="0"/>
              <a:t>ResearchGate</a:t>
            </a:r>
            <a:endParaRPr lang="en-US" dirty="0" smtClean="0"/>
          </a:p>
          <a:p>
            <a:pPr lvl="1"/>
            <a:r>
              <a:rPr lang="en-US" dirty="0" err="1" smtClean="0"/>
              <a:t>Mendeley</a:t>
            </a:r>
            <a:endParaRPr lang="en-US" dirty="0" smtClean="0"/>
          </a:p>
          <a:p>
            <a:pPr lvl="1"/>
            <a:r>
              <a:rPr lang="en-US" dirty="0" err="1" smtClean="0"/>
              <a:t>Figshare</a:t>
            </a:r>
            <a:endParaRPr lang="en-US" dirty="0" smtClean="0"/>
          </a:p>
          <a:p>
            <a:pPr lvl="1"/>
            <a:endParaRPr lang="en-US" dirty="0"/>
          </a:p>
          <a:p>
            <a:r>
              <a:rPr lang="en-US" dirty="0" smtClean="0"/>
              <a:t>Professional Networking</a:t>
            </a:r>
          </a:p>
          <a:p>
            <a:pPr lvl="1"/>
            <a:r>
              <a:rPr lang="en-US" dirty="0" smtClean="0"/>
              <a:t>LinkedIn</a:t>
            </a:r>
          </a:p>
          <a:p>
            <a:pPr lvl="1"/>
            <a:r>
              <a:rPr lang="en-US" dirty="0" smtClean="0"/>
              <a:t>(Twitter?)</a:t>
            </a:r>
          </a:p>
          <a:p>
            <a:endParaRPr lang="en-US" dirty="0" smtClean="0"/>
          </a:p>
          <a:p>
            <a:r>
              <a:rPr lang="en-US" dirty="0" smtClean="0"/>
              <a:t>Grant Funding Network</a:t>
            </a:r>
          </a:p>
          <a:p>
            <a:pPr lvl="1"/>
            <a:r>
              <a:rPr lang="en-US" dirty="0" smtClean="0"/>
              <a:t>Pivot</a:t>
            </a:r>
            <a:endParaRPr lang="en-US" dirty="0"/>
          </a:p>
        </p:txBody>
      </p:sp>
    </p:spTree>
    <p:extLst>
      <p:ext uri="{BB962C8B-B14F-4D97-AF65-F5344CB8AC3E}">
        <p14:creationId xmlns:p14="http://schemas.microsoft.com/office/powerpoint/2010/main" val="3706622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You list your works on your CV, website, and researcher profile, but can people access this work?</a:t>
            </a:r>
          </a:p>
          <a:p>
            <a:pPr lvl="1"/>
            <a:r>
              <a:rPr lang="en-US" dirty="0" smtClean="0"/>
              <a:t>Link to version of record</a:t>
            </a:r>
          </a:p>
          <a:p>
            <a:pPr lvl="2"/>
            <a:r>
              <a:rPr lang="en-US" dirty="0" smtClean="0"/>
              <a:t>DOI (Digital Object Identifier)</a:t>
            </a:r>
          </a:p>
          <a:p>
            <a:pPr lvl="1"/>
            <a:r>
              <a:rPr lang="en-US" dirty="0" smtClean="0"/>
              <a:t>Upload papers to </a:t>
            </a:r>
          </a:p>
          <a:p>
            <a:pPr lvl="2"/>
            <a:r>
              <a:rPr lang="en-US" dirty="0" smtClean="0"/>
              <a:t>Personal Website</a:t>
            </a:r>
          </a:p>
          <a:p>
            <a:pPr lvl="2"/>
            <a:r>
              <a:rPr lang="en-US" dirty="0" smtClean="0"/>
              <a:t>Acdemia.edu</a:t>
            </a:r>
          </a:p>
          <a:p>
            <a:pPr lvl="1"/>
            <a:r>
              <a:rPr lang="en-US" dirty="0" smtClean="0"/>
              <a:t>Self-archive in institutional Repository</a:t>
            </a:r>
          </a:p>
          <a:p>
            <a:pPr lvl="2"/>
            <a:r>
              <a:rPr lang="en-US" dirty="0"/>
              <a:t>The library will manage your </a:t>
            </a:r>
            <a:r>
              <a:rPr lang="en-US" dirty="0" smtClean="0"/>
              <a:t>resources</a:t>
            </a:r>
          </a:p>
          <a:p>
            <a:pPr lvl="2"/>
            <a:r>
              <a:rPr lang="en-US" dirty="0" smtClean="0"/>
              <a:t>Use repository links on CV, website, and researcher profiles</a:t>
            </a:r>
          </a:p>
          <a:p>
            <a:pPr lvl="2"/>
            <a:r>
              <a:rPr lang="en-US" dirty="0" smtClean="0">
                <a:hlinkClick r:id="rId2"/>
              </a:rPr>
              <a:t>DiscoverArchive</a:t>
            </a:r>
            <a:endParaRPr lang="en-US" dirty="0" smtClean="0"/>
          </a:p>
          <a:p>
            <a:pPr lvl="2"/>
            <a:r>
              <a:rPr lang="en-US" dirty="0" smtClean="0"/>
              <a:t>Example: </a:t>
            </a:r>
            <a:r>
              <a:rPr lang="en-US" dirty="0" smtClean="0">
                <a:hlinkClick r:id="rId3"/>
              </a:rPr>
              <a:t>Professor Jack Sasson</a:t>
            </a:r>
            <a:endParaRPr lang="en-US" dirty="0" smtClean="0"/>
          </a:p>
        </p:txBody>
      </p:sp>
    </p:spTree>
    <p:extLst>
      <p:ext uri="{BB962C8B-B14F-4D97-AF65-F5344CB8AC3E}">
        <p14:creationId xmlns:p14="http://schemas.microsoft.com/office/powerpoint/2010/main" val="212602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Altmetrics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A filter for finding quality research literature</a:t>
            </a:r>
          </a:p>
          <a:p>
            <a:pPr lvl="1"/>
            <a:r>
              <a:rPr lang="en-US" dirty="0" smtClean="0">
                <a:hlinkClick r:id="rId2"/>
              </a:rPr>
              <a:t>Manifesto</a:t>
            </a:r>
            <a:endParaRPr lang="en-US" dirty="0" smtClean="0"/>
          </a:p>
          <a:p>
            <a:pPr lvl="1"/>
            <a:r>
              <a:rPr lang="en-US" dirty="0" smtClean="0"/>
              <a:t>One part of measuring impact</a:t>
            </a:r>
          </a:p>
          <a:p>
            <a:pPr lvl="2"/>
            <a:r>
              <a:rPr lang="en-US" dirty="0" smtClean="0"/>
              <a:t>Usage; peer-review; citations; alt-metrics</a:t>
            </a:r>
          </a:p>
          <a:p>
            <a:endParaRPr lang="en-US" dirty="0" smtClean="0"/>
          </a:p>
          <a:p>
            <a:r>
              <a:rPr lang="en-US" dirty="0" smtClean="0"/>
              <a:t>Traditional Metrics</a:t>
            </a:r>
          </a:p>
          <a:p>
            <a:pPr lvl="1"/>
            <a:r>
              <a:rPr lang="en-US" dirty="0" smtClean="0"/>
              <a:t>Impact Factor</a:t>
            </a:r>
          </a:p>
          <a:p>
            <a:pPr lvl="1"/>
            <a:r>
              <a:rPr lang="en-US" dirty="0" smtClean="0"/>
              <a:t>H-Index (n publications have n citations)</a:t>
            </a:r>
          </a:p>
          <a:p>
            <a:pPr lvl="1"/>
            <a:r>
              <a:rPr lang="en-US" dirty="0" smtClean="0"/>
              <a:t>i10-index (number of articles with at least 10 citations)</a:t>
            </a:r>
          </a:p>
          <a:p>
            <a:pPr lvl="1"/>
            <a:r>
              <a:rPr lang="en-US" dirty="0" smtClean="0"/>
              <a:t>Google Scholar – citation metrics</a:t>
            </a:r>
          </a:p>
          <a:p>
            <a:endParaRPr lang="en-US" dirty="0" smtClean="0"/>
          </a:p>
          <a:p>
            <a:r>
              <a:rPr lang="en-US" dirty="0" smtClean="0"/>
              <a:t>Explore</a:t>
            </a:r>
          </a:p>
          <a:p>
            <a:pPr lvl="1"/>
            <a:r>
              <a:rPr lang="en-US" dirty="0" smtClean="0">
                <a:hlinkClick r:id="rId3"/>
              </a:rPr>
              <a:t>Altmetric.com</a:t>
            </a:r>
            <a:endParaRPr lang="en-US" dirty="0" smtClean="0"/>
          </a:p>
          <a:p>
            <a:pPr lvl="1"/>
            <a:endParaRPr lang="en-US" dirty="0" smtClean="0"/>
          </a:p>
          <a:p>
            <a:r>
              <a:rPr lang="en-US" dirty="0" smtClean="0"/>
              <a:t>Personal Profile</a:t>
            </a:r>
          </a:p>
          <a:p>
            <a:pPr lvl="1"/>
            <a:r>
              <a:rPr lang="en-US" dirty="0" err="1" smtClean="0">
                <a:hlinkClick r:id="rId4"/>
              </a:rPr>
              <a:t>ImpactStory</a:t>
            </a:r>
            <a:endParaRPr lang="en-US" dirty="0"/>
          </a:p>
        </p:txBody>
      </p:sp>
    </p:spTree>
    <p:extLst>
      <p:ext uri="{BB962C8B-B14F-4D97-AF65-F5344CB8AC3E}">
        <p14:creationId xmlns:p14="http://schemas.microsoft.com/office/powerpoint/2010/main" val="13792369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VU_template_2">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VU_template_2</Template>
  <TotalTime>156</TotalTime>
  <Words>331</Words>
  <Application>Microsoft Office PowerPoint</Application>
  <PresentationFormat>On-screen Show (4:3)</PresentationFormat>
  <Paragraphs>83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VU_template_2</vt:lpstr>
      <vt:lpstr>Researcher Profiles</vt:lpstr>
      <vt:lpstr>PowerPoint Presentation</vt:lpstr>
      <vt:lpstr>Online Presence for Researchers</vt:lpstr>
      <vt:lpstr>Authority Control vs URI</vt:lpstr>
      <vt:lpstr>Researcher IDs</vt:lpstr>
      <vt:lpstr>ORCID</vt:lpstr>
      <vt:lpstr>Researcher Profiles</vt:lpstr>
      <vt:lpstr>Access</vt:lpstr>
      <vt:lpstr>Altmetrics</vt:lpstr>
      <vt:lpstr>PowerPoint Presentation</vt:lpstr>
      <vt:lpstr>Activity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Researcher Profiles</dc:title>
  <dc:creator>Windows User</dc:creator>
  <cp:lastModifiedBy>Windows User</cp:lastModifiedBy>
  <cp:revision>25</cp:revision>
  <dcterms:created xsi:type="dcterms:W3CDTF">2015-02-05T19:45:17Z</dcterms:created>
  <dcterms:modified xsi:type="dcterms:W3CDTF">2015-02-09T20:09:35Z</dcterms:modified>
</cp:coreProperties>
</file>