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8" r:id="rId5"/>
    <p:sldId id="279" r:id="rId6"/>
    <p:sldId id="276" r:id="rId7"/>
    <p:sldId id="281" r:id="rId8"/>
    <p:sldId id="282" r:id="rId9"/>
    <p:sldId id="283"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72" autoAdjust="0"/>
  </p:normalViewPr>
  <p:slideViewPr>
    <p:cSldViewPr>
      <p:cViewPr>
        <p:scale>
          <a:sx n="34" d="100"/>
          <a:sy n="34" d="100"/>
        </p:scale>
        <p:origin x="-2406" y="-4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FFD53-96BD-433C-9C58-F10CB71691B3}" type="datetimeFigureOut">
              <a:rPr lang="en-US" smtClean="0"/>
              <a:t>3/18/2015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2200F-A8C8-457C-8729-3A062981ACA6}" type="slidenum">
              <a:rPr lang="en-US" smtClean="0"/>
              <a:t>‹#›</a:t>
            </a:fld>
            <a:endParaRPr lang="en-US"/>
          </a:p>
        </p:txBody>
      </p:sp>
    </p:spTree>
    <p:extLst>
      <p:ext uri="{BB962C8B-B14F-4D97-AF65-F5344CB8AC3E}">
        <p14:creationId xmlns:p14="http://schemas.microsoft.com/office/powerpoint/2010/main" val="82493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there are some powerful incentives to share data</a:t>
            </a:r>
          </a:p>
          <a:p>
            <a:r>
              <a:rPr lang="en-US" dirty="0" smtClean="0"/>
              <a:t>Funding agency and journal requirements for data management and deposit</a:t>
            </a:r>
            <a:r>
              <a:rPr lang="en-US" baseline="0" dirty="0" smtClean="0"/>
              <a:t> are one major motivator already in place.  In order to get the funding from many sources, you’ve got to have a plan for the data.  By offering data </a:t>
            </a:r>
            <a:r>
              <a:rPr lang="en-US" baseline="0" dirty="0" err="1" smtClean="0"/>
              <a:t>curation</a:t>
            </a:r>
            <a:r>
              <a:rPr lang="en-US" baseline="0" dirty="0" smtClean="0"/>
              <a:t> services, and data management plan assistance, university libraries can make it easier for researchers to meet the requirements of funding agencies like NSF and NIH.</a:t>
            </a:r>
          </a:p>
          <a:p>
            <a:r>
              <a:rPr lang="en-US" baseline="0" dirty="0" smtClean="0"/>
              <a:t> </a:t>
            </a:r>
          </a:p>
          <a:p>
            <a:r>
              <a:rPr lang="en-US" baseline="0" dirty="0" smtClean="0"/>
              <a:t>Data reuse, through reanalysis of a data set and combinations of several data sets is making an impact in many fields.  Communicating this value to researchers can make a difference in their willingness to share their own datasets.</a:t>
            </a:r>
          </a:p>
          <a:p>
            <a:endParaRPr lang="en-US" baseline="0" dirty="0" smtClean="0"/>
          </a:p>
          <a:p>
            <a:r>
              <a:rPr lang="en-US" baseline="0" dirty="0" smtClean="0"/>
              <a:t>Through data </a:t>
            </a:r>
            <a:r>
              <a:rPr lang="en-US" baseline="0" dirty="0" err="1" smtClean="0"/>
              <a:t>curation</a:t>
            </a:r>
            <a:r>
              <a:rPr lang="en-US" baseline="0" dirty="0" smtClean="0"/>
              <a:t> services, researchers can access, understand, and reuse their own datasets over time, because they have the metadata and documentation needed to make them meaningful- something researchers like the materials science lab head I spoke about earlier would be happy to have.  They can also set permissions to restrict file access to specific groups of users, allowing collaborators access to data prior to its public release.</a:t>
            </a:r>
          </a:p>
          <a:p>
            <a:endParaRPr lang="en-US" dirty="0" smtClean="0"/>
          </a:p>
          <a:p>
            <a:r>
              <a:rPr lang="en-US" dirty="0" smtClean="0"/>
              <a:t>And finally, we know citation matters, for academic</a:t>
            </a:r>
            <a:r>
              <a:rPr lang="en-US" baseline="0" dirty="0" smtClean="0"/>
              <a:t> reputation and the tenure process.</a:t>
            </a:r>
          </a:p>
        </p:txBody>
      </p:sp>
      <p:sp>
        <p:nvSpPr>
          <p:cNvPr id="4" name="Slide Number Placeholder 3"/>
          <p:cNvSpPr>
            <a:spLocks noGrp="1"/>
          </p:cNvSpPr>
          <p:nvPr>
            <p:ph type="sldNum" sz="quarter" idx="10"/>
          </p:nvPr>
        </p:nvSpPr>
        <p:spPr/>
        <p:txBody>
          <a:bodyPr/>
          <a:lstStyle/>
          <a:p>
            <a:fld id="{D1951162-B376-3946-AFCE-1859F3FD9E7A}" type="slidenum">
              <a:rPr lang="en-US" smtClean="0"/>
              <a:t>3</a:t>
            </a:fld>
            <a:endParaRPr lang="en-US"/>
          </a:p>
        </p:txBody>
      </p:sp>
    </p:spTree>
    <p:extLst>
      <p:ext uri="{BB962C8B-B14F-4D97-AF65-F5344CB8AC3E}">
        <p14:creationId xmlns:p14="http://schemas.microsoft.com/office/powerpoint/2010/main" val="4786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there are some powerful incentives to share data</a:t>
            </a:r>
          </a:p>
          <a:p>
            <a:r>
              <a:rPr lang="en-US" dirty="0" smtClean="0"/>
              <a:t>Funding agency and journal requirements for data management and deposit</a:t>
            </a:r>
            <a:r>
              <a:rPr lang="en-US" baseline="0" dirty="0" smtClean="0"/>
              <a:t> are one major motivator already in place.  In order to get the funding from many sources, you’ve got to have a plan for the data.  By offering data </a:t>
            </a:r>
            <a:r>
              <a:rPr lang="en-US" baseline="0" dirty="0" err="1" smtClean="0"/>
              <a:t>curation</a:t>
            </a:r>
            <a:r>
              <a:rPr lang="en-US" baseline="0" dirty="0" smtClean="0"/>
              <a:t> services, and data management plan assistance, university libraries can make it easier for researchers to meet the requirements of funding agencies like NSF and NIH.</a:t>
            </a:r>
          </a:p>
          <a:p>
            <a:r>
              <a:rPr lang="en-US" baseline="0" dirty="0" smtClean="0"/>
              <a:t> </a:t>
            </a:r>
          </a:p>
          <a:p>
            <a:r>
              <a:rPr lang="en-US" baseline="0" dirty="0" smtClean="0"/>
              <a:t>Data reuse, through reanalysis of a data set and combinations of several data sets is making an impact in many fields.  Communicating this value to researchers can make a difference in their willingness to share their own datasets.</a:t>
            </a:r>
          </a:p>
          <a:p>
            <a:endParaRPr lang="en-US" baseline="0" dirty="0" smtClean="0"/>
          </a:p>
          <a:p>
            <a:r>
              <a:rPr lang="en-US" baseline="0" dirty="0" smtClean="0"/>
              <a:t>Through data </a:t>
            </a:r>
            <a:r>
              <a:rPr lang="en-US" baseline="0" dirty="0" err="1" smtClean="0"/>
              <a:t>curation</a:t>
            </a:r>
            <a:r>
              <a:rPr lang="en-US" baseline="0" dirty="0" smtClean="0"/>
              <a:t> services, researchers can access, understand, and reuse their own datasets over time, because they have the metadata and documentation needed to make them meaningful- something researchers like the materials science lab head I spoke about earlier would be happy to have.  They can also set permissions to restrict file access to specific groups of users, allowing collaborators access to data prior to its public release.</a:t>
            </a:r>
          </a:p>
          <a:p>
            <a:endParaRPr lang="en-US" dirty="0" smtClean="0"/>
          </a:p>
          <a:p>
            <a:r>
              <a:rPr lang="en-US" dirty="0" smtClean="0"/>
              <a:t>And finally, we know citation matters, for academic</a:t>
            </a:r>
            <a:r>
              <a:rPr lang="en-US" baseline="0" dirty="0" smtClean="0"/>
              <a:t> reputation and the tenure process.</a:t>
            </a:r>
          </a:p>
        </p:txBody>
      </p:sp>
      <p:sp>
        <p:nvSpPr>
          <p:cNvPr id="4" name="Slide Number Placeholder 3"/>
          <p:cNvSpPr>
            <a:spLocks noGrp="1"/>
          </p:cNvSpPr>
          <p:nvPr>
            <p:ph type="sldNum" sz="quarter" idx="10"/>
          </p:nvPr>
        </p:nvSpPr>
        <p:spPr/>
        <p:txBody>
          <a:bodyPr/>
          <a:lstStyle/>
          <a:p>
            <a:fld id="{D1951162-B376-3946-AFCE-1859F3FD9E7A}" type="slidenum">
              <a:rPr lang="en-US" smtClean="0"/>
              <a:t>4</a:t>
            </a:fld>
            <a:endParaRPr lang="en-US"/>
          </a:p>
        </p:txBody>
      </p:sp>
    </p:spTree>
    <p:extLst>
      <p:ext uri="{BB962C8B-B14F-4D97-AF65-F5344CB8AC3E}">
        <p14:creationId xmlns:p14="http://schemas.microsoft.com/office/powerpoint/2010/main" val="4786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there are some powerful incentives to share data</a:t>
            </a:r>
          </a:p>
          <a:p>
            <a:r>
              <a:rPr lang="en-US" dirty="0" smtClean="0"/>
              <a:t>Funding agency and journal requirements for data management and deposit</a:t>
            </a:r>
            <a:r>
              <a:rPr lang="en-US" baseline="0" dirty="0" smtClean="0"/>
              <a:t> are one major motivator already in place.  In order to get the funding from many sources, you’ve got to have a plan for the data.  By offering data </a:t>
            </a:r>
            <a:r>
              <a:rPr lang="en-US" baseline="0" dirty="0" err="1" smtClean="0"/>
              <a:t>curation</a:t>
            </a:r>
            <a:r>
              <a:rPr lang="en-US" baseline="0" dirty="0" smtClean="0"/>
              <a:t> services, and data management plan assistance, university libraries can make it easier for researchers to meet the requirements of funding agencies like NSF and NIH.</a:t>
            </a:r>
          </a:p>
          <a:p>
            <a:r>
              <a:rPr lang="en-US" baseline="0" dirty="0" smtClean="0"/>
              <a:t> </a:t>
            </a:r>
          </a:p>
          <a:p>
            <a:r>
              <a:rPr lang="en-US" baseline="0" dirty="0" smtClean="0"/>
              <a:t>Data reuse, through reanalysis of a data set and combinations of several data sets is making an impact in many fields.  Communicating this value to researchers can make a difference in their willingness to share their own datasets.</a:t>
            </a:r>
          </a:p>
          <a:p>
            <a:endParaRPr lang="en-US" baseline="0" dirty="0" smtClean="0"/>
          </a:p>
          <a:p>
            <a:r>
              <a:rPr lang="en-US" baseline="0" dirty="0" smtClean="0"/>
              <a:t>Through data </a:t>
            </a:r>
            <a:r>
              <a:rPr lang="en-US" baseline="0" dirty="0" err="1" smtClean="0"/>
              <a:t>curation</a:t>
            </a:r>
            <a:r>
              <a:rPr lang="en-US" baseline="0" dirty="0" smtClean="0"/>
              <a:t> services, researchers can access, understand, and reuse their own datasets over time, because they have the metadata and documentation needed to make them meaningful- something researchers like the materials science lab head I spoke about earlier would be happy to have.  They can also set permissions to restrict file access to specific groups of users, allowing collaborators access to data prior to its public release.</a:t>
            </a:r>
          </a:p>
          <a:p>
            <a:endParaRPr lang="en-US" dirty="0" smtClean="0"/>
          </a:p>
          <a:p>
            <a:r>
              <a:rPr lang="en-US" dirty="0" smtClean="0"/>
              <a:t>And finally, we know citation matters, for academic</a:t>
            </a:r>
            <a:r>
              <a:rPr lang="en-US" baseline="0" dirty="0" smtClean="0"/>
              <a:t> reputation and the tenure process.</a:t>
            </a:r>
          </a:p>
        </p:txBody>
      </p:sp>
      <p:sp>
        <p:nvSpPr>
          <p:cNvPr id="4" name="Slide Number Placeholder 3"/>
          <p:cNvSpPr>
            <a:spLocks noGrp="1"/>
          </p:cNvSpPr>
          <p:nvPr>
            <p:ph type="sldNum" sz="quarter" idx="10"/>
          </p:nvPr>
        </p:nvSpPr>
        <p:spPr/>
        <p:txBody>
          <a:bodyPr/>
          <a:lstStyle/>
          <a:p>
            <a:fld id="{D1951162-B376-3946-AFCE-1859F3FD9E7A}" type="slidenum">
              <a:rPr lang="en-US" smtClean="0"/>
              <a:t>6</a:t>
            </a:fld>
            <a:endParaRPr lang="en-US"/>
          </a:p>
        </p:txBody>
      </p:sp>
    </p:spTree>
    <p:extLst>
      <p:ext uri="{BB962C8B-B14F-4D97-AF65-F5344CB8AC3E}">
        <p14:creationId xmlns:p14="http://schemas.microsoft.com/office/powerpoint/2010/main" val="4786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dirty="0" err="1" smtClean="0"/>
              <a:t>mins</a:t>
            </a:r>
            <a:r>
              <a:rPr lang="en-US" dirty="0" smtClean="0"/>
              <a:t> at the beginning of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12F0611-6102-4CA2-AEE8-FEA841F385FC}" type="slidenum">
              <a:rPr lang="en-US" smtClean="0"/>
              <a:t>7</a:t>
            </a:fld>
            <a:endParaRPr lang="en-US"/>
          </a:p>
        </p:txBody>
      </p:sp>
    </p:spTree>
    <p:extLst>
      <p:ext uri="{BB962C8B-B14F-4D97-AF65-F5344CB8AC3E}">
        <p14:creationId xmlns:p14="http://schemas.microsoft.com/office/powerpoint/2010/main" val="110419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White and his colleagues</a:t>
            </a:r>
            <a:r>
              <a:rPr lang="en-US" baseline="0" dirty="0" smtClean="0"/>
              <a:t> argue, </a:t>
            </a:r>
            <a:r>
              <a:rPr lang="en-US" dirty="0" smtClean="0"/>
              <a:t>“The easiest way to develop metadata is to start describing your data during the planning and data collection stages.”</a:t>
            </a:r>
          </a:p>
          <a:p>
            <a:endParaRPr lang="en-US" dirty="0"/>
          </a:p>
        </p:txBody>
      </p:sp>
      <p:sp>
        <p:nvSpPr>
          <p:cNvPr id="4" name="Slide Number Placeholder 3"/>
          <p:cNvSpPr>
            <a:spLocks noGrp="1"/>
          </p:cNvSpPr>
          <p:nvPr>
            <p:ph type="sldNum" sz="quarter" idx="10"/>
          </p:nvPr>
        </p:nvSpPr>
        <p:spPr/>
        <p:txBody>
          <a:bodyPr/>
          <a:lstStyle/>
          <a:p>
            <a:fld id="{A12F0611-6102-4CA2-AEE8-FEA841F385FC}" type="slidenum">
              <a:rPr lang="en-US" smtClean="0"/>
              <a:t>8</a:t>
            </a:fld>
            <a:endParaRPr lang="en-US"/>
          </a:p>
        </p:txBody>
      </p:sp>
    </p:spTree>
    <p:extLst>
      <p:ext uri="{BB962C8B-B14F-4D97-AF65-F5344CB8AC3E}">
        <p14:creationId xmlns:p14="http://schemas.microsoft.com/office/powerpoint/2010/main" val="11041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White and his colleagues</a:t>
            </a:r>
            <a:r>
              <a:rPr lang="en-US" baseline="0" dirty="0" smtClean="0"/>
              <a:t> argue, </a:t>
            </a:r>
            <a:r>
              <a:rPr lang="en-US" dirty="0" smtClean="0"/>
              <a:t>“The easiest way to develop metadata is to start describing your data during the planning and data collection stages.”</a:t>
            </a:r>
          </a:p>
          <a:p>
            <a:endParaRPr lang="en-US" dirty="0"/>
          </a:p>
        </p:txBody>
      </p:sp>
      <p:sp>
        <p:nvSpPr>
          <p:cNvPr id="4" name="Slide Number Placeholder 3"/>
          <p:cNvSpPr>
            <a:spLocks noGrp="1"/>
          </p:cNvSpPr>
          <p:nvPr>
            <p:ph type="sldNum" sz="quarter" idx="10"/>
          </p:nvPr>
        </p:nvSpPr>
        <p:spPr/>
        <p:txBody>
          <a:bodyPr/>
          <a:lstStyle/>
          <a:p>
            <a:fld id="{A12F0611-6102-4CA2-AEE8-FEA841F385FC}" type="slidenum">
              <a:rPr lang="en-US" smtClean="0"/>
              <a:t>9</a:t>
            </a:fld>
            <a:endParaRPr lang="en-US"/>
          </a:p>
        </p:txBody>
      </p:sp>
    </p:spTree>
    <p:extLst>
      <p:ext uri="{BB962C8B-B14F-4D97-AF65-F5344CB8AC3E}">
        <p14:creationId xmlns:p14="http://schemas.microsoft.com/office/powerpoint/2010/main" val="110419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0DB5CE-3554-4FAE-8990-2ABA1DC7D6B3}"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100584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DB5CE-3554-4FAE-8990-2ABA1DC7D6B3}"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137040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DB5CE-3554-4FAE-8990-2ABA1DC7D6B3}"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50146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DB5CE-3554-4FAE-8990-2ABA1DC7D6B3}"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285964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0DB5CE-3554-4FAE-8990-2ABA1DC7D6B3}" type="datetimeFigureOut">
              <a:rPr lang="en-US" smtClean="0"/>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30490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DB5CE-3554-4FAE-8990-2ABA1DC7D6B3}"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201994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0DB5CE-3554-4FAE-8990-2ABA1DC7D6B3}" type="datetimeFigureOut">
              <a:rPr lang="en-US" smtClean="0"/>
              <a:t>3/18/2015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39141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0DB5CE-3554-4FAE-8990-2ABA1DC7D6B3}" type="datetimeFigureOut">
              <a:rPr lang="en-US" smtClean="0"/>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190779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DB5CE-3554-4FAE-8990-2ABA1DC7D6B3}" type="datetimeFigureOut">
              <a:rPr lang="en-US" smtClean="0"/>
              <a:t>3/18/2015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245709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DB5CE-3554-4FAE-8990-2ABA1DC7D6B3}"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10353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DB5CE-3554-4FAE-8990-2ABA1DC7D6B3}" type="datetimeFigureOut">
              <a:rPr lang="en-US" smtClean="0"/>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4F722-3705-4A91-84F5-4022F9C14003}" type="slidenum">
              <a:rPr lang="en-US" smtClean="0"/>
              <a:t>‹#›</a:t>
            </a:fld>
            <a:endParaRPr lang="en-US"/>
          </a:p>
        </p:txBody>
      </p:sp>
    </p:spTree>
    <p:extLst>
      <p:ext uri="{BB962C8B-B14F-4D97-AF65-F5344CB8AC3E}">
        <p14:creationId xmlns:p14="http://schemas.microsoft.com/office/powerpoint/2010/main" val="180471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1">
              <a:lumMod val="50000"/>
              <a:lumOff val="50000"/>
            </a:schemeClr>
          </a:solidFill>
          <a:ln>
            <a:solidFill>
              <a:schemeClr val="tx1"/>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DB5CE-3554-4FAE-8990-2ABA1DC7D6B3}" type="datetimeFigureOut">
              <a:rPr lang="en-US" smtClean="0"/>
              <a:t>3/18/2015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4F722-3705-4A91-84F5-4022F9C14003}" type="slidenum">
              <a:rPr lang="en-US" smtClean="0"/>
              <a:t>‹#›</a:t>
            </a:fld>
            <a:endParaRPr lang="en-US"/>
          </a:p>
        </p:txBody>
      </p:sp>
    </p:spTree>
    <p:extLst>
      <p:ext uri="{BB962C8B-B14F-4D97-AF65-F5344CB8AC3E}">
        <p14:creationId xmlns:p14="http://schemas.microsoft.com/office/powerpoint/2010/main" val="2343045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eardLibrary/worksho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Introduction to Data </a:t>
            </a:r>
            <a:r>
              <a:rPr lang="en-US" b="1" dirty="0" smtClean="0"/>
              <a:t>Cleaning and Preservation</a:t>
            </a:r>
            <a:endParaRPr lang="en-US" dirty="0"/>
          </a:p>
        </p:txBody>
      </p:sp>
      <p:sp>
        <p:nvSpPr>
          <p:cNvPr id="3" name="Subtitle 2"/>
          <p:cNvSpPr>
            <a:spLocks noGrp="1"/>
          </p:cNvSpPr>
          <p:nvPr>
            <p:ph type="subTitle" idx="1"/>
          </p:nvPr>
        </p:nvSpPr>
        <p:spPr/>
        <p:txBody>
          <a:bodyPr/>
          <a:lstStyle/>
          <a:p>
            <a:r>
              <a:rPr lang="en-US" dirty="0" smtClean="0"/>
              <a:t>Morgan Daniels</a:t>
            </a:r>
          </a:p>
          <a:p>
            <a:r>
              <a:rPr lang="en-US" dirty="0" smtClean="0"/>
              <a:t>March 20, 2015</a:t>
            </a:r>
            <a:endParaRPr lang="en-US" dirty="0"/>
          </a:p>
        </p:txBody>
      </p:sp>
    </p:spTree>
    <p:extLst>
      <p:ext uri="{BB962C8B-B14F-4D97-AF65-F5344CB8AC3E}">
        <p14:creationId xmlns:p14="http://schemas.microsoft.com/office/powerpoint/2010/main" val="1454161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cleaning: </a:t>
            </a:r>
            <a:r>
              <a:rPr lang="en-US" dirty="0" smtClean="0"/>
              <a:t/>
            </a:r>
            <a:br>
              <a:rPr lang="en-US" dirty="0" smtClean="0"/>
            </a:br>
            <a:r>
              <a:rPr lang="en-US" dirty="0" smtClean="0"/>
              <a:t>Hands </a:t>
            </a:r>
            <a:r>
              <a:rPr lang="en-US" dirty="0"/>
              <a:t>on with </a:t>
            </a:r>
            <a:r>
              <a:rPr lang="en-US" dirty="0" err="1" smtClean="0"/>
              <a:t>OpenRefine</a:t>
            </a:r>
            <a:endParaRPr lang="en-US" dirty="0"/>
          </a:p>
        </p:txBody>
      </p:sp>
      <p:sp>
        <p:nvSpPr>
          <p:cNvPr id="3" name="Content Placeholder 2"/>
          <p:cNvSpPr>
            <a:spLocks noGrp="1"/>
          </p:cNvSpPr>
          <p:nvPr>
            <p:ph idx="1"/>
          </p:nvPr>
        </p:nvSpPr>
        <p:spPr/>
        <p:txBody>
          <a:bodyPr/>
          <a:lstStyle/>
          <a:p>
            <a:r>
              <a:rPr lang="en-US" dirty="0">
                <a:hlinkClick r:id="rId2"/>
              </a:rPr>
              <a:t>https://github.com/HeardLibrary/</a:t>
            </a:r>
            <a:r>
              <a:rPr lang="en-US" dirty="0" smtClean="0">
                <a:hlinkClick r:id="rId2"/>
              </a:rPr>
              <a:t>workshops</a:t>
            </a:r>
            <a:endParaRPr lang="en-US" dirty="0" smtClean="0"/>
          </a:p>
          <a:p>
            <a:pPr marL="0" indent="0">
              <a:buNone/>
            </a:pPr>
            <a:endParaRPr lang="en-US" dirty="0"/>
          </a:p>
        </p:txBody>
      </p:sp>
    </p:spTree>
    <p:extLst>
      <p:ext uri="{BB962C8B-B14F-4D97-AF65-F5344CB8AC3E}">
        <p14:creationId xmlns:p14="http://schemas.microsoft.com/office/powerpoint/2010/main" val="16559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Why preserve research data?</a:t>
            </a:r>
          </a:p>
          <a:p>
            <a:r>
              <a:rPr lang="en-US" dirty="0" smtClean="0"/>
              <a:t>Simple ways to preserve research data</a:t>
            </a:r>
          </a:p>
          <a:p>
            <a:r>
              <a:rPr lang="en-US" dirty="0" smtClean="0"/>
              <a:t>Data cleaning: Hands on with </a:t>
            </a:r>
            <a:r>
              <a:rPr lang="en-US" dirty="0" err="1" smtClean="0"/>
              <a:t>OpenRefine</a:t>
            </a:r>
            <a:endParaRPr lang="en-US" dirty="0"/>
          </a:p>
        </p:txBody>
      </p:sp>
    </p:spTree>
    <p:extLst>
      <p:ext uri="{BB962C8B-B14F-4D97-AF65-F5344CB8AC3E}">
        <p14:creationId xmlns:p14="http://schemas.microsoft.com/office/powerpoint/2010/main" val="888982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7150" indent="0">
              <a:buNone/>
            </a:pPr>
            <a:r>
              <a:rPr lang="en-US" sz="2800" b="1" dirty="0" smtClean="0"/>
              <a:t>Federal mandate</a:t>
            </a:r>
          </a:p>
          <a:p>
            <a:pPr marL="57150" indent="0">
              <a:buNone/>
            </a:pPr>
            <a:r>
              <a:rPr lang="en-US" sz="2800" dirty="0" smtClean="0"/>
              <a:t>“[…]digitally formatted scientific data resulting from unclassified research supported wholly or in part by Federal funding should be </a:t>
            </a:r>
            <a:r>
              <a:rPr lang="en-US" sz="2800" dirty="0" smtClean="0">
                <a:solidFill>
                  <a:srgbClr val="FF0000"/>
                </a:solidFill>
              </a:rPr>
              <a:t>stored and publicly accessible </a:t>
            </a:r>
            <a:r>
              <a:rPr lang="en-US" sz="2800" dirty="0" smtClean="0"/>
              <a:t>to search, retrieve, and analyze.”</a:t>
            </a:r>
          </a:p>
          <a:p>
            <a:pPr marL="57150" indent="0">
              <a:buNone/>
            </a:pPr>
            <a:endParaRPr lang="en-US" sz="2800" dirty="0" smtClean="0"/>
          </a:p>
          <a:p>
            <a:pPr marL="857250" lvl="2" indent="0">
              <a:buNone/>
            </a:pPr>
            <a:r>
              <a:rPr lang="en-US" sz="2000" dirty="0" smtClean="0"/>
              <a:t>Office of Science and Technolog</a:t>
            </a:r>
            <a:r>
              <a:rPr lang="en-US" sz="2000" dirty="0"/>
              <a:t>y </a:t>
            </a:r>
            <a:r>
              <a:rPr lang="en-US" sz="2000" dirty="0" smtClean="0"/>
              <a:t>Policy, February 22, 2013, Memorandum for the Heads of Executive Departments and Agencies, “</a:t>
            </a:r>
            <a:r>
              <a:rPr lang="en-US" sz="2000" dirty="0"/>
              <a:t>Increasing Access to the Results of Federally Funded Scientific </a:t>
            </a:r>
            <a:r>
              <a:rPr lang="en-US" sz="2000" dirty="0" smtClean="0"/>
              <a:t>Research.”</a:t>
            </a:r>
          </a:p>
        </p:txBody>
      </p:sp>
      <p:sp>
        <p:nvSpPr>
          <p:cNvPr id="5" name="Title 1"/>
          <p:cNvSpPr txBox="1">
            <a:spLocks/>
          </p:cNvSpPr>
          <p:nvPr/>
        </p:nvSpPr>
        <p:spPr>
          <a:xfrm>
            <a:off x="533178" y="350652"/>
            <a:ext cx="8229600" cy="1143000"/>
          </a:xfrm>
          <a:prstGeom prst="rect">
            <a:avLst/>
          </a:prstGeom>
          <a:solidFill>
            <a:srgbClr val="7F7F7F"/>
          </a:solidFill>
          <a:ln>
            <a:solidFill>
              <a:schemeClr val="tx1">
                <a:lumMod val="95000"/>
                <a:lumOff val="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Why preserve research data?</a:t>
            </a:r>
            <a:endParaRPr lang="en-US" dirty="0">
              <a:solidFill>
                <a:schemeClr val="bg1"/>
              </a:solidFill>
            </a:endParaRPr>
          </a:p>
        </p:txBody>
      </p:sp>
    </p:spTree>
    <p:extLst>
      <p:ext uri="{BB962C8B-B14F-4D97-AF65-F5344CB8AC3E}">
        <p14:creationId xmlns:p14="http://schemas.microsoft.com/office/powerpoint/2010/main" val="2211229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7150" indent="0">
              <a:buNone/>
            </a:pPr>
            <a:r>
              <a:rPr lang="en-US" b="1" dirty="0" smtClean="0"/>
              <a:t>Funding agency requirements</a:t>
            </a:r>
          </a:p>
          <a:p>
            <a:pPr marL="57150" indent="0">
              <a:buNone/>
            </a:pPr>
            <a:r>
              <a:rPr lang="en-US" dirty="0" smtClean="0"/>
              <a:t>	</a:t>
            </a:r>
          </a:p>
        </p:txBody>
      </p:sp>
      <p:sp>
        <p:nvSpPr>
          <p:cNvPr id="5" name="Title 1"/>
          <p:cNvSpPr txBox="1">
            <a:spLocks/>
          </p:cNvSpPr>
          <p:nvPr/>
        </p:nvSpPr>
        <p:spPr>
          <a:xfrm>
            <a:off x="533178" y="350652"/>
            <a:ext cx="8229600" cy="1143000"/>
          </a:xfrm>
          <a:prstGeom prst="rect">
            <a:avLst/>
          </a:prstGeom>
          <a:solidFill>
            <a:srgbClr val="7F7F7F"/>
          </a:solidFill>
          <a:ln>
            <a:solidFill>
              <a:schemeClr val="tx1">
                <a:lumMod val="95000"/>
                <a:lumOff val="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Why preserve research data?</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09800"/>
            <a:ext cx="7010399" cy="1269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505200"/>
            <a:ext cx="7013579" cy="1076252"/>
          </a:xfrm>
          <a:prstGeom prst="rect">
            <a:avLst/>
          </a:prstGeom>
        </p:spPr>
      </p:pic>
      <p:pic>
        <p:nvPicPr>
          <p:cNvPr id="2" name="Picture 1" descr="IMLS.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662115"/>
            <a:ext cx="5029200" cy="1814885"/>
          </a:xfrm>
          <a:prstGeom prst="rect">
            <a:avLst/>
          </a:prstGeom>
        </p:spPr>
      </p:pic>
      <p:pic>
        <p:nvPicPr>
          <p:cNvPr id="7" name="Picture 6" descr="SloanFound.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6172200"/>
            <a:ext cx="4915096" cy="482600"/>
          </a:xfrm>
          <a:prstGeom prst="rect">
            <a:avLst/>
          </a:prstGeom>
        </p:spPr>
      </p:pic>
    </p:spTree>
    <p:extLst>
      <p:ext uri="{BB962C8B-B14F-4D97-AF65-F5344CB8AC3E}">
        <p14:creationId xmlns:p14="http://schemas.microsoft.com/office/powerpoint/2010/main" val="1741633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mptool.org</a:t>
            </a:r>
            <a:endParaRPr lang="en-US" dirty="0"/>
          </a:p>
        </p:txBody>
      </p:sp>
      <p:pic>
        <p:nvPicPr>
          <p:cNvPr id="6" name="Content Placeholder 5" descr="DMPTool_screen.tiff"/>
          <p:cNvPicPr>
            <a:picLocks noGrp="1" noChangeAspect="1"/>
          </p:cNvPicPr>
          <p:nvPr>
            <p:ph idx="1"/>
          </p:nvPr>
        </p:nvPicPr>
        <p:blipFill>
          <a:blip r:embed="rId2">
            <a:extLst>
              <a:ext uri="{28A0092B-C50C-407E-A947-70E740481C1C}">
                <a14:useLocalDpi xmlns:a14="http://schemas.microsoft.com/office/drawing/2010/main" val="0"/>
              </a:ext>
            </a:extLst>
          </a:blip>
          <a:srcRect t="-12590" b="-12590"/>
          <a:stretch>
            <a:fillRect/>
          </a:stretch>
        </p:blipFill>
        <p:spPr/>
      </p:pic>
    </p:spTree>
    <p:extLst>
      <p:ext uri="{BB962C8B-B14F-4D97-AF65-F5344CB8AC3E}">
        <p14:creationId xmlns:p14="http://schemas.microsoft.com/office/powerpoint/2010/main" val="371706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514350" indent="-457200"/>
            <a:r>
              <a:rPr lang="en-US" dirty="0" smtClean="0"/>
              <a:t>Advancing research within a field</a:t>
            </a:r>
          </a:p>
          <a:p>
            <a:pPr marL="914400" lvl="1" indent="-457200"/>
            <a:r>
              <a:rPr lang="en-US" dirty="0" smtClean="0"/>
              <a:t>Reproducibility</a:t>
            </a:r>
          </a:p>
          <a:p>
            <a:pPr marL="914400" lvl="1" indent="-457200"/>
            <a:r>
              <a:rPr lang="en-US" dirty="0" smtClean="0"/>
              <a:t>New analyses</a:t>
            </a:r>
          </a:p>
          <a:p>
            <a:pPr marL="514350" indent="-457200"/>
            <a:r>
              <a:rPr lang="en-US" dirty="0"/>
              <a:t>Accessibility to data </a:t>
            </a:r>
            <a:r>
              <a:rPr lang="en-US" dirty="0" smtClean="0"/>
              <a:t>creators</a:t>
            </a:r>
          </a:p>
          <a:p>
            <a:pPr marL="514350" indent="-457200"/>
            <a:r>
              <a:rPr lang="en-US" dirty="0" smtClean="0"/>
              <a:t>Citation outcomes</a:t>
            </a:r>
          </a:p>
          <a:p>
            <a:pPr marL="57150" indent="0">
              <a:buNone/>
            </a:pPr>
            <a:endParaRPr lang="en-US" dirty="0"/>
          </a:p>
          <a:p>
            <a:pPr marL="0" indent="0">
              <a:buNone/>
            </a:pPr>
            <a:r>
              <a:rPr lang="en-US" sz="2600" dirty="0"/>
              <a:t>“We found that cancer clinical trials which share their microarray data were</a:t>
            </a:r>
            <a:r>
              <a:rPr lang="en-US" sz="2600" i="1" dirty="0"/>
              <a:t> cited about 70% more frequently</a:t>
            </a:r>
            <a:r>
              <a:rPr lang="en-US" sz="2600" dirty="0"/>
              <a:t> than clinical trials which do not. This result held even for lower-profile publications and thus is relevant to authors of all trials.”</a:t>
            </a:r>
          </a:p>
          <a:p>
            <a:pPr marL="514350" lvl="1" indent="-457200">
              <a:buNone/>
            </a:pPr>
            <a:endParaRPr lang="en-US" sz="2100" dirty="0"/>
          </a:p>
          <a:p>
            <a:pPr marL="514350" lvl="1" indent="-457200">
              <a:buNone/>
            </a:pPr>
            <a:r>
              <a:rPr lang="en-US" sz="2100" dirty="0" err="1"/>
              <a:t>Piwowar</a:t>
            </a:r>
            <a:r>
              <a:rPr lang="en-US" sz="2100" dirty="0"/>
              <a:t> HA, Day RS, </a:t>
            </a:r>
            <a:r>
              <a:rPr lang="en-US" sz="2100" dirty="0" err="1"/>
              <a:t>Fridsma</a:t>
            </a:r>
            <a:r>
              <a:rPr lang="en-US" sz="2100" dirty="0"/>
              <a:t> DB (2007) Sharing Detailed Research Data Is Associated with Increased Citation Rate. </a:t>
            </a:r>
            <a:r>
              <a:rPr lang="en-US" sz="2100" dirty="0" err="1"/>
              <a:t>PLoS</a:t>
            </a:r>
            <a:r>
              <a:rPr lang="en-US" sz="2100" dirty="0"/>
              <a:t> ONE 2(3): e308. doi:10.1371/journal.pone.0000308</a:t>
            </a:r>
            <a:endParaRPr lang="en-US" sz="9600" dirty="0"/>
          </a:p>
          <a:p>
            <a:pPr marL="514350" indent="-457200"/>
            <a:endParaRPr lang="en-US" dirty="0"/>
          </a:p>
          <a:p>
            <a:pPr marL="57150" indent="0">
              <a:buNone/>
            </a:pPr>
            <a:endParaRPr lang="en-US" dirty="0" smtClean="0"/>
          </a:p>
        </p:txBody>
      </p:sp>
      <p:sp>
        <p:nvSpPr>
          <p:cNvPr id="5" name="Title 1"/>
          <p:cNvSpPr txBox="1">
            <a:spLocks/>
          </p:cNvSpPr>
          <p:nvPr/>
        </p:nvSpPr>
        <p:spPr>
          <a:xfrm>
            <a:off x="533178" y="350652"/>
            <a:ext cx="8229600" cy="1143000"/>
          </a:xfrm>
          <a:prstGeom prst="rect">
            <a:avLst/>
          </a:prstGeom>
          <a:solidFill>
            <a:srgbClr val="7F7F7F"/>
          </a:solidFill>
          <a:ln>
            <a:solidFill>
              <a:schemeClr val="tx1">
                <a:lumMod val="95000"/>
                <a:lumOff val="5000"/>
              </a:schemeClr>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Why preserve research data?</a:t>
            </a:r>
            <a:endParaRPr lang="en-US" dirty="0">
              <a:solidFill>
                <a:schemeClr val="bg1"/>
              </a:solidFill>
            </a:endParaRPr>
          </a:p>
        </p:txBody>
      </p:sp>
    </p:spTree>
    <p:extLst>
      <p:ext uri="{BB962C8B-B14F-4D97-AF65-F5344CB8AC3E}">
        <p14:creationId xmlns:p14="http://schemas.microsoft.com/office/powerpoint/2010/main" val="783709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endParaRPr lang="en-US" dirty="0" smtClean="0"/>
          </a:p>
          <a:p>
            <a:pPr marL="514350" indent="-514350">
              <a:buAutoNum type="arabicPeriod"/>
            </a:pPr>
            <a:r>
              <a:rPr lang="en-US" dirty="0" smtClean="0"/>
              <a:t>Share </a:t>
            </a:r>
            <a:r>
              <a:rPr lang="en-US" dirty="0"/>
              <a:t>your </a:t>
            </a:r>
            <a:r>
              <a:rPr lang="en-US" dirty="0" smtClean="0"/>
              <a:t>data</a:t>
            </a:r>
          </a:p>
          <a:p>
            <a:pPr marL="514350" indent="-514350">
              <a:buAutoNum type="arabicPeriod"/>
            </a:pPr>
            <a:r>
              <a:rPr lang="en-US" dirty="0" smtClean="0"/>
              <a:t>Provide metadata</a:t>
            </a:r>
          </a:p>
          <a:p>
            <a:pPr lvl="1"/>
            <a:r>
              <a:rPr lang="en-US" dirty="0"/>
              <a:t>The what, when, where, and how of data collection.</a:t>
            </a:r>
          </a:p>
          <a:p>
            <a:pPr lvl="1"/>
            <a:r>
              <a:rPr lang="en-US" dirty="0" smtClean="0"/>
              <a:t>How </a:t>
            </a:r>
            <a:r>
              <a:rPr lang="en-US" dirty="0"/>
              <a:t>to find and access the </a:t>
            </a:r>
            <a:r>
              <a:rPr lang="en-US" dirty="0" smtClean="0"/>
              <a:t>data.</a:t>
            </a:r>
          </a:p>
          <a:p>
            <a:pPr lvl="1"/>
            <a:r>
              <a:rPr lang="en-US" dirty="0" smtClean="0"/>
              <a:t>Suggestions </a:t>
            </a:r>
            <a:r>
              <a:rPr lang="en-US" dirty="0"/>
              <a:t>on the suitability of the data for answering specific questions.</a:t>
            </a:r>
          </a:p>
          <a:p>
            <a:pPr lvl="1"/>
            <a:r>
              <a:rPr lang="en-US" dirty="0" smtClean="0"/>
              <a:t>Warnings </a:t>
            </a:r>
            <a:r>
              <a:rPr lang="en-US" dirty="0"/>
              <a:t>about known problems or </a:t>
            </a:r>
            <a:r>
              <a:rPr lang="en-US" dirty="0" smtClean="0"/>
              <a:t>inconsistencies in </a:t>
            </a:r>
            <a:r>
              <a:rPr lang="en-US" dirty="0"/>
              <a:t>the </a:t>
            </a:r>
            <a:r>
              <a:rPr lang="en-US" dirty="0" smtClean="0"/>
              <a:t>data</a:t>
            </a:r>
          </a:p>
          <a:p>
            <a:pPr lvl="1"/>
            <a:r>
              <a:rPr lang="en-US" dirty="0" smtClean="0"/>
              <a:t>Information </a:t>
            </a:r>
            <a:r>
              <a:rPr lang="en-US" dirty="0"/>
              <a:t>to check that the data are properly </a:t>
            </a:r>
            <a:r>
              <a:rPr lang="en-US" dirty="0" smtClean="0"/>
              <a:t>imported</a:t>
            </a:r>
          </a:p>
          <a:p>
            <a:pPr marL="514350" indent="-514350">
              <a:buFont typeface="+mj-lt"/>
              <a:buAutoNum type="arabicPeriod"/>
            </a:pPr>
            <a:r>
              <a:rPr lang="en-US" dirty="0" smtClean="0"/>
              <a:t>Provide </a:t>
            </a:r>
            <a:r>
              <a:rPr lang="en-US" dirty="0"/>
              <a:t>an unprocessed form of the data</a:t>
            </a:r>
          </a:p>
          <a:p>
            <a:pPr marL="400050" lvl="1" indent="0">
              <a:buNone/>
            </a:pPr>
            <a:endParaRPr lang="en-US" sz="2000" dirty="0" smtClean="0"/>
          </a:p>
          <a:p>
            <a:pPr marL="400050" lvl="1" indent="0">
              <a:buNone/>
            </a:pPr>
            <a:r>
              <a:rPr lang="en-US" sz="2000" dirty="0" smtClean="0"/>
              <a:t>White </a:t>
            </a:r>
            <a:r>
              <a:rPr lang="en-US" sz="2000" dirty="0"/>
              <a:t>EP, </a:t>
            </a:r>
            <a:r>
              <a:rPr lang="en-US" sz="2000" dirty="0" err="1"/>
              <a:t>Baldridge</a:t>
            </a:r>
            <a:r>
              <a:rPr lang="en-US" sz="2000" dirty="0"/>
              <a:t> E, </a:t>
            </a:r>
            <a:r>
              <a:rPr lang="en-US" sz="2000" dirty="0" err="1"/>
              <a:t>Brym</a:t>
            </a:r>
            <a:r>
              <a:rPr lang="en-US" sz="2000" dirty="0"/>
              <a:t> ZT, </a:t>
            </a:r>
            <a:r>
              <a:rPr lang="en-US" sz="2000" dirty="0" err="1"/>
              <a:t>Locey</a:t>
            </a:r>
            <a:r>
              <a:rPr lang="en-US" sz="2000" dirty="0"/>
              <a:t> KJ, </a:t>
            </a:r>
            <a:r>
              <a:rPr lang="en-US" sz="2000" dirty="0" err="1"/>
              <a:t>McGlinn</a:t>
            </a:r>
            <a:r>
              <a:rPr lang="en-US" sz="2000" dirty="0"/>
              <a:t> DJ, et al. (2013) Nine simple ways to make it easier to (</a:t>
            </a:r>
            <a:r>
              <a:rPr lang="en-US" sz="2000" dirty="0" smtClean="0"/>
              <a:t>re)use </a:t>
            </a:r>
            <a:r>
              <a:rPr lang="en-US" sz="2000" dirty="0"/>
              <a:t>your data. </a:t>
            </a:r>
            <a:r>
              <a:rPr lang="en-US" sz="2000" dirty="0" err="1"/>
              <a:t>PeerJ</a:t>
            </a:r>
            <a:r>
              <a:rPr lang="en-US" sz="2000" dirty="0"/>
              <a:t> </a:t>
            </a:r>
            <a:r>
              <a:rPr lang="en-US" sz="2000" dirty="0" err="1"/>
              <a:t>PrePrints</a:t>
            </a:r>
            <a:r>
              <a:rPr lang="en-US" sz="2000" dirty="0"/>
              <a:t> 1: e7v2 doi:10.7287/peerj.preprints.7v2.</a:t>
            </a:r>
          </a:p>
        </p:txBody>
      </p:sp>
      <p:sp>
        <p:nvSpPr>
          <p:cNvPr id="4" name="Title 1"/>
          <p:cNvSpPr txBox="1">
            <a:spLocks/>
          </p:cNvSpPr>
          <p:nvPr/>
        </p:nvSpPr>
        <p:spPr>
          <a:xfrm>
            <a:off x="457200" y="304800"/>
            <a:ext cx="8229600" cy="1143000"/>
          </a:xfrm>
          <a:prstGeom prst="rect">
            <a:avLst/>
          </a:prstGeom>
          <a:solidFill>
            <a:schemeClr val="tx1">
              <a:lumMod val="50000"/>
              <a:lumOff val="50000"/>
            </a:schemeClr>
          </a:solidFill>
          <a:ln>
            <a:solidFill>
              <a:schemeClr val="tx1"/>
            </a:solidFill>
          </a:ln>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dirty="0" smtClean="0"/>
              <a:t>Nine </a:t>
            </a:r>
            <a:r>
              <a:rPr lang="en-US" dirty="0"/>
              <a:t>simple ways to make it easier to (re)use your data</a:t>
            </a:r>
          </a:p>
        </p:txBody>
      </p:sp>
    </p:spTree>
    <p:extLst>
      <p:ext uri="{BB962C8B-B14F-4D97-AF65-F5344CB8AC3E}">
        <p14:creationId xmlns:p14="http://schemas.microsoft.com/office/powerpoint/2010/main" val="275288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fontScale="90000"/>
          </a:bodyPr>
          <a:lstStyle/>
          <a:p>
            <a:r>
              <a:rPr lang="en-US" dirty="0" smtClean="0"/>
              <a:t>Data Management: Nine </a:t>
            </a:r>
            <a:r>
              <a:rPr lang="en-US" dirty="0"/>
              <a:t>simple ways to make it easier to (re)use your data</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
            </a:pPr>
            <a:r>
              <a:rPr lang="en-US" dirty="0"/>
              <a:t>Use standard data formats</a:t>
            </a:r>
          </a:p>
          <a:p>
            <a:pPr lvl="1"/>
            <a:r>
              <a:rPr lang="en-US" sz="2700" dirty="0"/>
              <a:t>Non-proprietary (csv is better than </a:t>
            </a:r>
            <a:r>
              <a:rPr lang="en-US" sz="2700" dirty="0" err="1"/>
              <a:t>xls</a:t>
            </a:r>
            <a:r>
              <a:rPr lang="en-US" sz="2700" dirty="0"/>
              <a:t>)</a:t>
            </a:r>
          </a:p>
          <a:p>
            <a:pPr lvl="1"/>
            <a:r>
              <a:rPr lang="en-US" sz="2700" dirty="0"/>
              <a:t>Descriptive, consistent </a:t>
            </a:r>
            <a:r>
              <a:rPr lang="en-US" sz="2700" dirty="0" smtClean="0"/>
              <a:t>file naming</a:t>
            </a:r>
          </a:p>
          <a:p>
            <a:pPr lvl="1"/>
            <a:r>
              <a:rPr lang="en-US" sz="2700" dirty="0" smtClean="0"/>
              <a:t>Use standard formats for table rows and columns and within cells</a:t>
            </a:r>
          </a:p>
          <a:p>
            <a:pPr marL="514350" indent="-514350">
              <a:buFont typeface="+mj-lt"/>
              <a:buAutoNum type="arabicPeriod" startAt="5"/>
            </a:pPr>
            <a:r>
              <a:rPr lang="en-US" dirty="0" smtClean="0"/>
              <a:t>Use </a:t>
            </a:r>
            <a:r>
              <a:rPr lang="en-US" dirty="0"/>
              <a:t>good null values </a:t>
            </a:r>
          </a:p>
          <a:p>
            <a:pPr lvl="1"/>
            <a:r>
              <a:rPr lang="en-US" sz="2700" dirty="0"/>
              <a:t>Blanks are machine readable; </a:t>
            </a:r>
            <a:r>
              <a:rPr lang="en-US" sz="2700" dirty="0" smtClean="0"/>
              <a:t>NA </a:t>
            </a:r>
            <a:r>
              <a:rPr lang="en-US" sz="2700" dirty="0"/>
              <a:t>may be read as </a:t>
            </a:r>
            <a:r>
              <a:rPr lang="en-US" sz="2700" dirty="0" smtClean="0"/>
              <a:t>text; </a:t>
            </a:r>
            <a:r>
              <a:rPr lang="en-US" sz="2700" dirty="0"/>
              <a:t>0, 999 or other numerical values </a:t>
            </a:r>
            <a:r>
              <a:rPr lang="en-US" sz="2700" dirty="0" smtClean="0"/>
              <a:t>may be read as numerical data</a:t>
            </a:r>
            <a:endParaRPr lang="en-US" sz="2700" dirty="0"/>
          </a:p>
          <a:p>
            <a:pPr marL="514350" indent="-514350">
              <a:buFont typeface="+mj-lt"/>
              <a:buAutoNum type="arabicPeriod" startAt="6"/>
            </a:pPr>
            <a:r>
              <a:rPr lang="en-US" dirty="0" smtClean="0"/>
              <a:t>Make </a:t>
            </a:r>
            <a:r>
              <a:rPr lang="en-US" dirty="0"/>
              <a:t>it easy to combine your data with other </a:t>
            </a:r>
            <a:r>
              <a:rPr lang="en-US" dirty="0" smtClean="0"/>
              <a:t>datasets</a:t>
            </a:r>
          </a:p>
          <a:p>
            <a:pPr lvl="1"/>
            <a:r>
              <a:rPr lang="en-US" dirty="0"/>
              <a:t>B</a:t>
            </a:r>
            <a:r>
              <a:rPr lang="en-US" dirty="0" smtClean="0"/>
              <a:t>y </a:t>
            </a:r>
            <a:r>
              <a:rPr lang="en-US" dirty="0"/>
              <a:t>including contextual data that appears </a:t>
            </a:r>
            <a:r>
              <a:rPr lang="en-US" dirty="0" smtClean="0"/>
              <a:t>across similar </a:t>
            </a:r>
            <a:r>
              <a:rPr lang="en-US" dirty="0"/>
              <a:t>data </a:t>
            </a:r>
            <a:r>
              <a:rPr lang="en-US" dirty="0" smtClean="0"/>
              <a:t>sources: taxonomic, geographic, etc.</a:t>
            </a:r>
          </a:p>
          <a:p>
            <a:pPr marL="457200" lvl="1" indent="0">
              <a:buNone/>
            </a:pPr>
            <a:endParaRPr lang="en-US" dirty="0" smtClean="0"/>
          </a:p>
          <a:p>
            <a:pPr marL="400050" lvl="1" indent="0">
              <a:buNone/>
            </a:pPr>
            <a:r>
              <a:rPr lang="en-US" sz="2000" dirty="0" smtClean="0"/>
              <a:t>White EP, </a:t>
            </a:r>
            <a:r>
              <a:rPr lang="en-US" sz="2000" dirty="0" err="1" smtClean="0"/>
              <a:t>Baldridge</a:t>
            </a:r>
            <a:r>
              <a:rPr lang="en-US" sz="2000" dirty="0" smtClean="0"/>
              <a:t> E, </a:t>
            </a:r>
            <a:r>
              <a:rPr lang="en-US" sz="2000" dirty="0" err="1" smtClean="0"/>
              <a:t>Brym</a:t>
            </a:r>
            <a:r>
              <a:rPr lang="en-US" sz="2000" dirty="0" smtClean="0"/>
              <a:t> ZT, </a:t>
            </a:r>
            <a:r>
              <a:rPr lang="en-US" sz="2000" dirty="0" err="1" smtClean="0"/>
              <a:t>Locey</a:t>
            </a:r>
            <a:r>
              <a:rPr lang="en-US" sz="2000" dirty="0" smtClean="0"/>
              <a:t> KJ, </a:t>
            </a:r>
            <a:r>
              <a:rPr lang="en-US" sz="2000" dirty="0" err="1" smtClean="0"/>
              <a:t>McGlinn</a:t>
            </a:r>
            <a:r>
              <a:rPr lang="en-US" sz="2000" dirty="0" smtClean="0"/>
              <a:t> DJ, et al. (2013) Nine simple ways to make it easier to (re)use your data. </a:t>
            </a:r>
            <a:r>
              <a:rPr lang="en-US" sz="2000" dirty="0" err="1" smtClean="0"/>
              <a:t>PeerJ</a:t>
            </a:r>
            <a:r>
              <a:rPr lang="en-US" sz="2000" dirty="0" smtClean="0"/>
              <a:t> </a:t>
            </a:r>
            <a:r>
              <a:rPr lang="en-US" sz="2000" dirty="0" err="1" smtClean="0"/>
              <a:t>PrePrints</a:t>
            </a:r>
            <a:r>
              <a:rPr lang="en-US" sz="2000" dirty="0" smtClean="0"/>
              <a:t> 1: e7v2 doi:10.7287/peerj.preprints.7v2.</a:t>
            </a:r>
            <a:endParaRPr lang="en-US" sz="2000" dirty="0"/>
          </a:p>
        </p:txBody>
      </p:sp>
      <p:sp>
        <p:nvSpPr>
          <p:cNvPr id="4" name="Title 1"/>
          <p:cNvSpPr txBox="1">
            <a:spLocks/>
          </p:cNvSpPr>
          <p:nvPr/>
        </p:nvSpPr>
        <p:spPr>
          <a:xfrm>
            <a:off x="457200" y="304800"/>
            <a:ext cx="8229600" cy="1143000"/>
          </a:xfrm>
          <a:prstGeom prst="rect">
            <a:avLst/>
          </a:prstGeom>
          <a:solidFill>
            <a:schemeClr val="tx1">
              <a:lumMod val="50000"/>
              <a:lumOff val="50000"/>
            </a:schemeClr>
          </a:solidFill>
          <a:ln>
            <a:solidFill>
              <a:schemeClr val="tx1"/>
            </a:solidFill>
          </a:ln>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dirty="0" smtClean="0"/>
              <a:t>Nine </a:t>
            </a:r>
            <a:r>
              <a:rPr lang="en-US" dirty="0"/>
              <a:t>simple ways to make it easier to (re)use your data</a:t>
            </a:r>
          </a:p>
        </p:txBody>
      </p:sp>
    </p:spTree>
    <p:extLst>
      <p:ext uri="{BB962C8B-B14F-4D97-AF65-F5344CB8AC3E}">
        <p14:creationId xmlns:p14="http://schemas.microsoft.com/office/powerpoint/2010/main" val="96072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fontScale="90000"/>
          </a:bodyPr>
          <a:lstStyle/>
          <a:p>
            <a:r>
              <a:rPr lang="en-US" dirty="0"/>
              <a:t>Data Management: Nine simple ways to make it easier to (re)use your data</a:t>
            </a:r>
            <a:endParaRPr lang="en-US" dirty="0">
              <a:solidFill>
                <a:schemeClr val="bg1"/>
              </a:solidFill>
            </a:endParaRP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514350" indent="-514350">
              <a:buFont typeface="+mj-lt"/>
              <a:buAutoNum type="arabicPeriod" startAt="7"/>
            </a:pPr>
            <a:r>
              <a:rPr lang="en-US" dirty="0" smtClean="0">
                <a:solidFill>
                  <a:srgbClr val="FF0000"/>
                </a:solidFill>
              </a:rPr>
              <a:t>Perform basic quality control</a:t>
            </a:r>
          </a:p>
          <a:p>
            <a:pPr lvl="1"/>
            <a:r>
              <a:rPr lang="en-US" dirty="0" smtClean="0"/>
              <a:t>If </a:t>
            </a:r>
            <a:r>
              <a:rPr lang="en-US" dirty="0"/>
              <a:t>a column should contain numeric values, check that there are no non-numeric values in </a:t>
            </a:r>
            <a:r>
              <a:rPr lang="en-US" dirty="0" smtClean="0"/>
              <a:t>the data</a:t>
            </a:r>
            <a:r>
              <a:rPr lang="en-US" dirty="0"/>
              <a:t>.</a:t>
            </a:r>
          </a:p>
          <a:p>
            <a:pPr lvl="1"/>
            <a:r>
              <a:rPr lang="en-US" dirty="0" smtClean="0"/>
              <a:t>Check </a:t>
            </a:r>
            <a:r>
              <a:rPr lang="en-US" dirty="0"/>
              <a:t>that empty cells actually represent missing data, and not mistakes in data entry, </a:t>
            </a:r>
            <a:r>
              <a:rPr lang="en-US" dirty="0" smtClean="0"/>
              <a:t>and indicate </a:t>
            </a:r>
            <a:r>
              <a:rPr lang="en-US" dirty="0"/>
              <a:t>that they are empty using the appropriate null values </a:t>
            </a:r>
            <a:endParaRPr lang="en-US" dirty="0" smtClean="0"/>
          </a:p>
          <a:p>
            <a:pPr lvl="1"/>
            <a:r>
              <a:rPr lang="en-US" dirty="0" smtClean="0"/>
              <a:t>Check </a:t>
            </a:r>
            <a:r>
              <a:rPr lang="en-US" dirty="0"/>
              <a:t>for consistency in unit of measurement, data type (e.g., numeric, character), </a:t>
            </a:r>
            <a:r>
              <a:rPr lang="en-US" dirty="0" smtClean="0"/>
              <a:t>naming scheme </a:t>
            </a:r>
            <a:r>
              <a:rPr lang="en-US" dirty="0"/>
              <a:t>(e.g., taxonomy, location), etc</a:t>
            </a:r>
            <a:r>
              <a:rPr lang="en-US" dirty="0" smtClean="0"/>
              <a:t>.</a:t>
            </a:r>
          </a:p>
          <a:p>
            <a:pPr marL="514350" indent="-514350">
              <a:buFont typeface="Arial" panose="020B0604020202020204" pitchFamily="34" charset="0"/>
              <a:buAutoNum type="arabicPeriod" startAt="7"/>
            </a:pPr>
            <a:r>
              <a:rPr lang="en-US" dirty="0" smtClean="0"/>
              <a:t>Use an established repository</a:t>
            </a:r>
          </a:p>
          <a:p>
            <a:pPr marL="514350" indent="-514350">
              <a:buFont typeface="Arial" panose="020B0604020202020204" pitchFamily="34" charset="0"/>
              <a:buAutoNum type="arabicPeriod" startAt="7"/>
            </a:pPr>
            <a:r>
              <a:rPr lang="en-US" dirty="0" smtClean="0"/>
              <a:t>Use an established and open license</a:t>
            </a:r>
          </a:p>
          <a:p>
            <a:pPr lvl="1"/>
            <a:r>
              <a:rPr lang="en-US" dirty="0" smtClean="0"/>
              <a:t>CC0 licenses place no restrictions on reuse</a:t>
            </a:r>
          </a:p>
          <a:p>
            <a:pPr lvl="1"/>
            <a:endParaRPr lang="en-US" dirty="0" smtClean="0"/>
          </a:p>
          <a:p>
            <a:pPr marL="400050" lvl="1" indent="0">
              <a:buNone/>
            </a:pPr>
            <a:r>
              <a:rPr lang="en-US" sz="2000" dirty="0" smtClean="0"/>
              <a:t>White EP, </a:t>
            </a:r>
            <a:r>
              <a:rPr lang="en-US" sz="2000" dirty="0" err="1" smtClean="0"/>
              <a:t>Baldridge</a:t>
            </a:r>
            <a:r>
              <a:rPr lang="en-US" sz="2000" dirty="0" smtClean="0"/>
              <a:t> E, </a:t>
            </a:r>
            <a:r>
              <a:rPr lang="en-US" sz="2000" dirty="0" err="1" smtClean="0"/>
              <a:t>Brym</a:t>
            </a:r>
            <a:r>
              <a:rPr lang="en-US" sz="2000" dirty="0" smtClean="0"/>
              <a:t> ZT, </a:t>
            </a:r>
            <a:r>
              <a:rPr lang="en-US" sz="2000" dirty="0" err="1" smtClean="0"/>
              <a:t>Locey</a:t>
            </a:r>
            <a:r>
              <a:rPr lang="en-US" sz="2000" dirty="0" smtClean="0"/>
              <a:t> KJ, </a:t>
            </a:r>
            <a:r>
              <a:rPr lang="en-US" sz="2000" dirty="0" err="1" smtClean="0"/>
              <a:t>McGlinn</a:t>
            </a:r>
            <a:r>
              <a:rPr lang="en-US" sz="2000" dirty="0" smtClean="0"/>
              <a:t> DJ, et al. (2013) Nine simple ways to make it easier to (re)use your data. </a:t>
            </a:r>
            <a:r>
              <a:rPr lang="en-US" sz="2000" dirty="0" err="1" smtClean="0"/>
              <a:t>PeerJ</a:t>
            </a:r>
            <a:r>
              <a:rPr lang="en-US" sz="2000" dirty="0" smtClean="0"/>
              <a:t> </a:t>
            </a:r>
            <a:r>
              <a:rPr lang="en-US" sz="2000" dirty="0" err="1" smtClean="0"/>
              <a:t>PrePrints</a:t>
            </a:r>
            <a:r>
              <a:rPr lang="en-US" sz="2000" dirty="0" smtClean="0"/>
              <a:t> 1: e7v2 doi:10.7287/peerj.preprints.7v2.</a:t>
            </a:r>
            <a:endParaRPr lang="en-US" sz="2000" dirty="0"/>
          </a:p>
        </p:txBody>
      </p:sp>
      <p:sp>
        <p:nvSpPr>
          <p:cNvPr id="4" name="Title 1"/>
          <p:cNvSpPr txBox="1">
            <a:spLocks/>
          </p:cNvSpPr>
          <p:nvPr/>
        </p:nvSpPr>
        <p:spPr>
          <a:xfrm>
            <a:off x="457200" y="304800"/>
            <a:ext cx="8229600" cy="1143000"/>
          </a:xfrm>
          <a:prstGeom prst="rect">
            <a:avLst/>
          </a:prstGeom>
          <a:solidFill>
            <a:schemeClr val="tx1">
              <a:lumMod val="50000"/>
              <a:lumOff val="50000"/>
            </a:schemeClr>
          </a:solidFill>
          <a:ln>
            <a:solidFill>
              <a:schemeClr val="tx1"/>
            </a:solidFill>
          </a:ln>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dirty="0" smtClean="0"/>
              <a:t>Nine </a:t>
            </a:r>
            <a:r>
              <a:rPr lang="en-US" dirty="0"/>
              <a:t>simple ways to make it easier to (re)use your data</a:t>
            </a:r>
          </a:p>
        </p:txBody>
      </p:sp>
    </p:spTree>
    <p:extLst>
      <p:ext uri="{BB962C8B-B14F-4D97-AF65-F5344CB8AC3E}">
        <p14:creationId xmlns:p14="http://schemas.microsoft.com/office/powerpoint/2010/main" val="4200747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14488</TotalTime>
  <Words>1349</Words>
  <Application>Microsoft Office PowerPoint</Application>
  <PresentationFormat>On-screen Show (4:3)</PresentationFormat>
  <Paragraphs>96</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Introduction to Data Cleaning and Preservation</vt:lpstr>
      <vt:lpstr>Outline</vt:lpstr>
      <vt:lpstr>PowerPoint Presentation</vt:lpstr>
      <vt:lpstr>PowerPoint Presentation</vt:lpstr>
      <vt:lpstr>dmptool.org</vt:lpstr>
      <vt:lpstr>PowerPoint Presentation</vt:lpstr>
      <vt:lpstr>PowerPoint Presentation</vt:lpstr>
      <vt:lpstr>Data Management: Nine simple ways to make it easier to (re)use your data</vt:lpstr>
      <vt:lpstr>Data Management: Nine simple ways to make it easier to (re)use your data</vt:lpstr>
      <vt:lpstr>Data cleaning:  Hands on with OpenRefine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Publication using Figshare</dc:title>
  <dc:creator>Daniels, Morgan G</dc:creator>
  <cp:lastModifiedBy>Daniels, Morgan G</cp:lastModifiedBy>
  <cp:revision>39</cp:revision>
  <dcterms:created xsi:type="dcterms:W3CDTF">2014-09-29T15:49:48Z</dcterms:created>
  <dcterms:modified xsi:type="dcterms:W3CDTF">2015-03-19T19:49:52Z</dcterms:modified>
</cp:coreProperties>
</file>