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81" r:id="rId3"/>
    <p:sldId id="280" r:id="rId4"/>
    <p:sldId id="263" r:id="rId5"/>
    <p:sldId id="264" r:id="rId6"/>
    <p:sldId id="265" r:id="rId7"/>
    <p:sldId id="267" r:id="rId8"/>
    <p:sldId id="268" r:id="rId9"/>
    <p:sldId id="272" r:id="rId10"/>
    <p:sldId id="270" r:id="rId11"/>
    <p:sldId id="269" r:id="rId12"/>
    <p:sldId id="259" r:id="rId13"/>
    <p:sldId id="271" r:id="rId14"/>
    <p:sldId id="273" r:id="rId15"/>
    <p:sldId id="274" r:id="rId16"/>
    <p:sldId id="276" r:id="rId17"/>
    <p:sldId id="277" r:id="rId18"/>
    <p:sldId id="278" r:id="rId19"/>
    <p:sldId id="290" r:id="rId20"/>
    <p:sldId id="282" r:id="rId21"/>
    <p:sldId id="284" r:id="rId22"/>
    <p:sldId id="285" r:id="rId23"/>
    <p:sldId id="286" r:id="rId24"/>
    <p:sldId id="288" r:id="rId25"/>
    <p:sldId id="287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4" autoAdjust="0"/>
  </p:normalViewPr>
  <p:slideViewPr>
    <p:cSldViewPr>
      <p:cViewPr varScale="1">
        <p:scale>
          <a:sx n="95" d="100"/>
          <a:sy n="95" d="100"/>
        </p:scale>
        <p:origin x="-4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9B7A-BF5F-457A-BBB8-0EF80AEA320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AF1-0021-49EB-9CD0-F0A9F80D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</a:t>
            </a:r>
            <a:r>
              <a:rPr lang="en-US" baseline="0" dirty="0" smtClean="0"/>
              <a:t> key of my mind” by Flickr user </a:t>
            </a:r>
            <a:r>
              <a:rPr lang="en-US" baseline="0" dirty="0" err="1" smtClean="0"/>
              <a:t>ul_Marga</a:t>
            </a:r>
            <a:r>
              <a:rPr lang="en-US" baseline="0" dirty="0" smtClean="0"/>
              <a:t>, Creative Commons licensed.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0B2-7EC1-4F41-8588-DCE09D28C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</a:t>
            </a:r>
            <a:r>
              <a:rPr lang="en-US" baseline="0" dirty="0" smtClean="0"/>
              <a:t> key of my mind” by Flickr user </a:t>
            </a:r>
            <a:r>
              <a:rPr lang="en-US" baseline="0" dirty="0" err="1" smtClean="0"/>
              <a:t>ul_Marga</a:t>
            </a:r>
            <a:r>
              <a:rPr lang="en-US" baseline="0" dirty="0" smtClean="0"/>
              <a:t>, Creative Commons licensed.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0B2-7EC1-4F41-8588-DCE09D28C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http://arstechnica.com/security/2013/05/how-crackers-make-minced-meat-out-of-your-passwords/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AAF1-0021-49EB-9CD0-F0A9F80D00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</a:t>
            </a:r>
            <a:r>
              <a:rPr lang="en-US" baseline="0" dirty="0" smtClean="0"/>
              <a:t> key of my mind” by Flickr user </a:t>
            </a:r>
            <a:r>
              <a:rPr lang="en-US" baseline="0" dirty="0" err="1" smtClean="0"/>
              <a:t>ul_Marga</a:t>
            </a:r>
            <a:r>
              <a:rPr lang="en-US" baseline="0" dirty="0" smtClean="0"/>
              <a:t>, Creative Commons licensed.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0B2-7EC1-4F41-8588-DCE09D28C6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9166-417F-400C-9BDF-06B127489DD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7BFC-E7BF-4185-B299-702C802C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2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ff.org/secure-messaging-scorecar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2814" r="1905" b="3017"/>
          <a:stretch/>
        </p:blipFill>
        <p:spPr>
          <a:xfrm>
            <a:off x="0" y="-21772"/>
            <a:ext cx="9350922" cy="68797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7244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Encrypting Communications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033" y="5915904"/>
            <a:ext cx="393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Derek Bruff, Mathematics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derekbruff</a:t>
            </a:r>
            <a:r>
              <a:rPr lang="en-US" sz="2400" dirty="0" smtClean="0"/>
              <a:t> / derekbruff.org</a:t>
            </a:r>
            <a:endParaRPr lang="en-US" sz="2400" dirty="0"/>
          </a:p>
        </p:txBody>
      </p:sp>
      <p:sp>
        <p:nvSpPr>
          <p:cNvPr id="5" name="AutoShape 2" descr="http://goodcomics.comicbookresources.com/wp-content/uploads/2009/09/superjoker6.jpg"/>
          <p:cNvSpPr>
            <a:spLocks noChangeAspect="1" noChangeArrowheads="1"/>
          </p:cNvSpPr>
          <p:nvPr/>
        </p:nvSpPr>
        <p:spPr bwMode="auto">
          <a:xfrm>
            <a:off x="63500" y="-136525"/>
            <a:ext cx="5648325" cy="837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6555240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Image: </a:t>
            </a:r>
            <a:r>
              <a:rPr lang="en-US" sz="1200" dirty="0" err="1" smtClean="0"/>
              <a:t>ul_Marga</a:t>
            </a:r>
            <a:r>
              <a:rPr lang="en-US" sz="1200" dirty="0" smtClean="0"/>
              <a:t>, Flickr (CC)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77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2814" r="1905" b="3017"/>
          <a:stretch/>
        </p:blipFill>
        <p:spPr>
          <a:xfrm>
            <a:off x="0" y="-21772"/>
            <a:ext cx="9350922" cy="6879771"/>
          </a:xfrm>
        </p:spPr>
      </p:pic>
    </p:spTree>
    <p:extLst>
      <p:ext uri="{BB962C8B-B14F-4D97-AF65-F5344CB8AC3E}">
        <p14:creationId xmlns:p14="http://schemas.microsoft.com/office/powerpoint/2010/main" val="2793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Key Cryptography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602" y="3290152"/>
            <a:ext cx="2345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Plaintext</a:t>
            </a:r>
          </a:p>
          <a:p>
            <a:pPr algn="ctr"/>
            <a:r>
              <a:rPr lang="en-US" sz="2400" dirty="0" smtClean="0"/>
              <a:t>(“</a:t>
            </a:r>
            <a:r>
              <a:rPr lang="en-US" sz="2400" dirty="0" err="1" smtClean="0"/>
              <a:t>bletchleypark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80436" y="3290152"/>
            <a:ext cx="306500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Ciphertext</a:t>
            </a:r>
            <a:endParaRPr lang="en-US" sz="2400" b="1" dirty="0" smtClean="0"/>
          </a:p>
          <a:p>
            <a:pPr algn="ctr"/>
            <a:r>
              <a:rPr lang="en-US" sz="2400" dirty="0" smtClean="0"/>
              <a:t>(“</a:t>
            </a:r>
            <a:r>
              <a:rPr lang="en-US" sz="2400" dirty="0"/>
              <a:t>LEUQNGEUYKAOD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83671" y="2114495"/>
            <a:ext cx="21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Encryption Key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83671" y="4966552"/>
            <a:ext cx="21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Decryption Key</a:t>
            </a:r>
            <a:endParaRPr lang="en-US" sz="2400" dirty="0"/>
          </a:p>
        </p:txBody>
      </p:sp>
      <p:sp>
        <p:nvSpPr>
          <p:cNvPr id="10" name="Bent Arrow 9"/>
          <p:cNvSpPr/>
          <p:nvPr/>
        </p:nvSpPr>
        <p:spPr>
          <a:xfrm>
            <a:off x="228600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89615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5923582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286000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ke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82" y="1622189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00" y="5329737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Asymmetric Key Cryptography</a:t>
            </a:r>
            <a:endParaRPr lang="en-US" dirty="0"/>
          </a:p>
        </p:txBody>
      </p:sp>
      <p:pic>
        <p:nvPicPr>
          <p:cNvPr id="2050" name="Picture 2" descr="https://d262ilb51hltx0.cloudfront.net/max/600/1*q_-2GuuGRqF2bBcJyfeG5Q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585"/>
          <a:stretch/>
        </p:blipFill>
        <p:spPr bwMode="auto">
          <a:xfrm>
            <a:off x="1695035" y="1524000"/>
            <a:ext cx="3505685" cy="469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10200" y="3270270"/>
            <a:ext cx="22739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Ralph </a:t>
            </a:r>
            <a:r>
              <a:rPr lang="en-US" sz="2400" dirty="0" err="1" smtClean="0"/>
              <a:t>Merkle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Martin Hellman,</a:t>
            </a:r>
          </a:p>
          <a:p>
            <a:r>
              <a:rPr lang="en-US" sz="2400" dirty="0" smtClean="0"/>
              <a:t>Whitfield </a:t>
            </a:r>
            <a:r>
              <a:rPr lang="en-US" sz="2400" dirty="0" err="1" smtClean="0"/>
              <a:t>Diffie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0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pic>
        <p:nvPicPr>
          <p:cNvPr id="1026" name="Picture 2" descr="http://www.boiledbeans.net/wp-content/uploads/2007/10/3d454f411f112cb3df7e62ed5907b4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4291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4237" y="5225144"/>
            <a:ext cx="593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Ronald </a:t>
            </a:r>
            <a:r>
              <a:rPr lang="en-US" sz="2400" dirty="0" err="1"/>
              <a:t>Rivest</a:t>
            </a:r>
            <a:r>
              <a:rPr lang="en-US" sz="2400" dirty="0"/>
              <a:t>, </a:t>
            </a:r>
            <a:r>
              <a:rPr lang="en-US" sz="2400" dirty="0" err="1"/>
              <a:t>Adi</a:t>
            </a:r>
            <a:r>
              <a:rPr lang="en-US" sz="2400" dirty="0"/>
              <a:t> Shamir, Leonard </a:t>
            </a:r>
            <a:r>
              <a:rPr lang="en-US" sz="2400" dirty="0" err="1"/>
              <a:t>Adleman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3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Multiplying 54,217 and 67,189 to get </a:t>
            </a:r>
            <a:r>
              <a:rPr lang="en-US" dirty="0" smtClean="0"/>
              <a:t>3,642,786,013?</a:t>
            </a:r>
          </a:p>
          <a:p>
            <a:pPr marL="0" indent="0" algn="ctr">
              <a:buNone/>
            </a:pPr>
            <a:r>
              <a:rPr lang="en-US" dirty="0" smtClean="0"/>
              <a:t>Easy.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Factoring </a:t>
            </a:r>
            <a:r>
              <a:rPr lang="en-US" dirty="0" smtClean="0"/>
              <a:t>3,642,786,013 to get</a:t>
            </a:r>
            <a:br>
              <a:rPr lang="en-US" dirty="0" smtClean="0"/>
            </a:br>
            <a:r>
              <a:rPr lang="en-US" dirty="0" smtClean="0"/>
              <a:t>54,217 and 67,189?</a:t>
            </a:r>
          </a:p>
          <a:p>
            <a:pPr marL="0" indent="0" algn="ctr">
              <a:buNone/>
            </a:pPr>
            <a:r>
              <a:rPr lang="en-US" dirty="0" smtClean="0"/>
              <a:t>Difficult!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602" y="3290152"/>
            <a:ext cx="2345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Plaintext</a:t>
            </a:r>
          </a:p>
          <a:p>
            <a:pPr algn="ctr"/>
            <a:r>
              <a:rPr lang="en-US" sz="2400" dirty="0" smtClean="0"/>
              <a:t>(“</a:t>
            </a:r>
            <a:r>
              <a:rPr lang="en-US" sz="2400" dirty="0" err="1" smtClean="0"/>
              <a:t>bletchleypark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80436" y="3290152"/>
            <a:ext cx="306500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Ciphertext</a:t>
            </a:r>
            <a:endParaRPr lang="en-US" sz="2400" b="1" dirty="0" smtClean="0"/>
          </a:p>
          <a:p>
            <a:pPr algn="ctr"/>
            <a:r>
              <a:rPr lang="en-US" sz="2400" dirty="0" smtClean="0"/>
              <a:t>(“</a:t>
            </a:r>
            <a:r>
              <a:rPr lang="en-US" sz="2400" dirty="0"/>
              <a:t>LEUQNGEUYKAOD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83671" y="2114495"/>
            <a:ext cx="21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Encryption Key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83671" y="4966552"/>
            <a:ext cx="21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Decryption Key</a:t>
            </a:r>
            <a:endParaRPr lang="en-US" sz="2400" dirty="0"/>
          </a:p>
        </p:txBody>
      </p:sp>
      <p:sp>
        <p:nvSpPr>
          <p:cNvPr id="10" name="Bent Arrow 9"/>
          <p:cNvSpPr/>
          <p:nvPr/>
        </p:nvSpPr>
        <p:spPr>
          <a:xfrm>
            <a:off x="228600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89615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5923582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286000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9112" y="257616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Public!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9112" y="4532269"/>
            <a:ext cx="116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Private!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16" name="Picture 4" descr="ke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82" y="1622189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00" y="5329737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Web Browsing</a:t>
            </a:r>
            <a:endParaRPr lang="en-US" dirty="0"/>
          </a:p>
        </p:txBody>
      </p:sp>
      <p:pic>
        <p:nvPicPr>
          <p:cNvPr id="5122" name="Picture 2" descr="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8605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1524000"/>
            <a:ext cx="44958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creates a one-time-use symmetric key.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 sends its public key.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Browser </a:t>
            </a:r>
            <a:r>
              <a:rPr lang="en-US" dirty="0" smtClean="0"/>
              <a:t>encrypts the one-time-use symmetric key using the serv</a:t>
            </a:r>
            <a:r>
              <a:rPr lang="en-US" dirty="0" smtClean="0"/>
              <a:t>er’s</a:t>
            </a:r>
            <a:r>
              <a:rPr lang="en-US" dirty="0" smtClean="0"/>
              <a:t> </a:t>
            </a:r>
            <a:r>
              <a:rPr lang="en-US" dirty="0" smtClean="0"/>
              <a:t>public key, and sends it to server.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 decrypts using its private key.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Browser and server communicate using symmetric key encryption.</a:t>
            </a:r>
            <a:endParaRPr lang="en-US" dirty="0"/>
          </a:p>
        </p:txBody>
      </p:sp>
      <p:pic>
        <p:nvPicPr>
          <p:cNvPr id="11" name="Picture 4" descr="ke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4" y="2422672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e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37334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ke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92" y="3860650"/>
            <a:ext cx="713615" cy="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e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50" y="3851127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ke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27" y="1676400"/>
            <a:ext cx="713615" cy="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ke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91200"/>
            <a:ext cx="713615" cy="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Verification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524000"/>
            <a:ext cx="4495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 creates a message (“It’s really me!”) and encrypts it using his private key.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Bob sends the encrypted messages to Alice.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Alice already has Bob’s public key, so she uses it to decrypt Bob’s message.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Alice reads the message (“It’s really me!”) and knows it’s from Bob, since he’s the only one who has his private key.</a:t>
            </a:r>
            <a:endParaRPr lang="en-US" dirty="0"/>
          </a:p>
        </p:txBody>
      </p:sp>
      <p:sp>
        <p:nvSpPr>
          <p:cNvPr id="5" name="AutoShape 2" descr="data:image/jpeg;base64,/9j/4AAQSkZJRgABAQAAAQABAAD/2wCEAAkGBxQREhUUExQWFhUXGRwVFBgVFxceHRohIBcYHyAdGhciHSggGBomHBgaKTEiJTUrLi8uHyczODMsNyguLi0BCgoKBQUFDgUFDisZExkrKysrKysrKysrKysrKysrKysrKysrKysrKysrKysrKysrKysrKysrKysrKysrKysrK//AABEIAKQAOQMBIgACEQEDEQH/xAAcAAEAAgIDAQAAAAAAAAAAAAAABgcECAECBQP/xAA5EAABAwIDAwoEBQQDAAAAAAABAAIDBBEFByEGEjETFCJBUWFxgaGxIzORwRUyQlLRYpLh8CQ1U//EABQBAQAAAAAAAAAAAAAAAAAAAAD/xAAUEQEAAAAAAAAAAAAAAAAAAAAA/9oADAMBAAIRAxEAPwC8UXR0rQbEgHsJCobP/HZ4a2BkM8ke7FvERvc3i46mx1/L1oL7uuVqhhuaWJwAAVJcB1SAO9eK9+HPSvHGOnd4td9nINkEWvtNn5Ug/EpYXD+lzx73U42CzU/FaoU7KUxgRue95k3rWIHDdGhJQWUiIgguaGC0Rgkralji+KMtYWSOae4CxHWoXs5kw2qp4566pqOWkaHFrS3og8AS4OJ0UqzlfeKjiI6MlZEH34WDhofFWG0WQUpW5AMN+SrHDs5RgPsQvJqcg6kfkqoneLHN+5WwSINWsTygxOEEiJsoGvwng+hAXs5K43Bhzp31Mcwc8iJr2xuc0WOrSRwN7LYsqucnm/8AYEfkNXJujz19UFixvDgCOBFwuyIggWc1G52H8swXdTSsqB4NOql+C4i2pgimYQWyMDgR3j+VkVlM2Vjo3i7XtLXDuIsVU+CYvNs9LzOsa51C55NNUgEhgJ/K/sA/ygt5Fh0WKwzMEkUrHscLhzXAg+q8TafbyioAeVma6T9MUZ3nns0HDVBxmNtHzCie9usz7RQM63PcbCw67Ak+S4y2wF1DQRRyX5V15Zrn9bzc/ZRTZfBanFqxmJV7TFDHrR059HvB+vjbqCtRAREQFj11FHMwxysa9jtC1wuD5LIRBXc2TmHFzizlorm+7HK4AeF+pVt+JUeF41HBTwMMLHiKd8p33Pc63SBJs3dJHDvWwWK1YhhklPCNjn69wJ+y1ql2aNY2hIsyeukqZ78dBctHh0T9UGzzCCNOHUuyi2WuNGroInv+ay8Mw7HsNjp4WUpQEREBEXBQQXOPEjHh7oWfNqXNp4xfU7zhe3+9aj0eFiPGsKpmiwpaQvI8Q5p9brMoR+K426cHepcPHJs/a6U33iO21/QLOjbvbSvP/nQtB8TIT90GHgEhw7HJ6Q6QVjecQaG2/bpNHfo4/RWcq7zhonshhr4r8pRSCQ262EgOHr7qc4VXNqIY5WEFsjQ9pHeEGWiIgKKZlbRGhonlnz5fg04HEvdoNO66lajG0OynO62iqXP6FMXuMZFw4kCx7iCEHbL7Z38Poo4j8w3kmOt3Pda5PoPJeBs/Pym0Ff8A0QRRj3+6n9RKGNc5xsGguJ7gLlULlptG78akllBEdcXtieRYHdPR18G2QXtiVE2eJ8Txdr2ljvMWUDyerXsjqMPlPxKOUsbe19wm7fL+VYiidPsfyeLPxBkga2SHk5YwD0nXFnE8OACCWoiICIiCK5oYlzfDKp4NnFhjZ4u6PsSoPtjs+aXA6ORjfiURjl3usAuBdr4kL3M1H85noMPbYmeYSydzI9Tcdh1U0xzDG1FLLAQC18ZYB1cNPWyD74TWCeGOVpuHsa4Ed4/lZag+T9dv4cyE/MpnPp5B2FrzbyIIU4QEREBcFcrytqMTFLSTzk25ONzh4209bIITs0OfY5V1ehjpWCliNv1al1u8XP1VlKH5UYQ6mw6Pf+ZMXVEt/wBz7H2spigqnBJOY7SVFOTaOsjE0bereA9+i9Wsqvzhh5vNQYg07roZhG8213XcdfC/1VmwyBzQ4cCLjz1Qd0REBV9m/OZIaehZflKyZsdh+xpBefABWCVXG7zvaO+pZRU4t3PeT7tQWDSQCNjWDg0Bo8gB9l9kCIIzmPgvPcOqIRbeLN9l+otIcPa3msfKzGud4bA8kl7ByUl+pzdPaylpCqvY+oOG41VYe7SKp/5FNr1nUgDv6X9qC1UREHWR4aCToALlVtk/vVEmIVzteXqCxh7Ws0Fu6xClm3lU+LD6p8bS54icGgAkknTQDxXyy6wo0uHU0ThZwYC4EWNzqbjzQSRERAVZ50Yc5kUGIwj4tHI1x72E2IJ8beRKsxYuJ0TZ4nxPF2vaWO8wg+WB4myqp4p2G7ZGB48/83Weq/yjpKqlino6iNzWQSEQSO4PaSTp2gdo7VYCAiIgIiICIiAiIg//2Q=="/>
          <p:cNvSpPr>
            <a:spLocks noChangeAspect="1" noChangeArrowheads="1"/>
          </p:cNvSpPr>
          <p:nvPr/>
        </p:nvSpPr>
        <p:spPr bwMode="auto">
          <a:xfrm>
            <a:off x="155575" y="-936625"/>
            <a:ext cx="6858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http://www.mattcutts.com/images/blackhat-stick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448983"/>
            <a:ext cx="762000" cy="218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airbrake.io/blog/wp-content/uploads/2013/03/swiftkey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47094" r="78491"/>
          <a:stretch/>
        </p:blipFill>
        <p:spPr bwMode="auto">
          <a:xfrm>
            <a:off x="7315200" y="2448983"/>
            <a:ext cx="881743" cy="20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e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1704093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723138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Encryption - </a:t>
            </a:r>
            <a:r>
              <a:rPr lang="en-US" dirty="0" err="1" smtClean="0"/>
              <a:t>Mailvelope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t="25931" r="25311" b="7494"/>
          <a:stretch/>
        </p:blipFill>
        <p:spPr bwMode="auto">
          <a:xfrm>
            <a:off x="990600" y="1447800"/>
            <a:ext cx="7099738" cy="52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1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Encryption  - </a:t>
            </a:r>
            <a:r>
              <a:rPr lang="en-US" dirty="0" err="1" smtClean="0"/>
              <a:t>Mailvelope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your first public/private key pair.</a:t>
            </a:r>
          </a:p>
          <a:p>
            <a:r>
              <a:rPr lang="en-US" dirty="0" smtClean="0"/>
              <a:t>Import a colleague’s public key.</a:t>
            </a:r>
          </a:p>
          <a:p>
            <a:r>
              <a:rPr lang="en-US" dirty="0" smtClean="0"/>
              <a:t>Send encrypted mail to a colleague using their public key.</a:t>
            </a:r>
          </a:p>
          <a:p>
            <a:r>
              <a:rPr lang="en-US" dirty="0" smtClean="0"/>
              <a:t>Send your public key to the colleague so they can write back.</a:t>
            </a:r>
          </a:p>
          <a:p>
            <a:r>
              <a:rPr lang="en-US" dirty="0" smtClean="0"/>
              <a:t>Use a secure password!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94"/>
            <a:ext cx="9144000" cy="57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444125" cy="6858000"/>
          </a:xfrm>
        </p:spPr>
      </p:pic>
      <p:sp>
        <p:nvSpPr>
          <p:cNvPr id="5" name="TextBox 4"/>
          <p:cNvSpPr txBox="1"/>
          <p:nvPr/>
        </p:nvSpPr>
        <p:spPr>
          <a:xfrm>
            <a:off x="7162800" y="656525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https://xkcd.com/936/</a:t>
            </a:r>
          </a:p>
        </p:txBody>
      </p:sp>
    </p:spTree>
    <p:extLst>
      <p:ext uri="{BB962C8B-B14F-4D97-AF65-F5344CB8AC3E}">
        <p14:creationId xmlns:p14="http://schemas.microsoft.com/office/powerpoint/2010/main" val="12827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19" y="228600"/>
            <a:ext cx="6155710" cy="5998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2598" y="6399311"/>
            <a:ext cx="261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Dan </a:t>
            </a:r>
            <a:r>
              <a:rPr lang="en-US" sz="1400" dirty="0" err="1" smtClean="0"/>
              <a:t>Goodin</a:t>
            </a:r>
            <a:r>
              <a:rPr lang="en-US" sz="1400" dirty="0" smtClean="0"/>
              <a:t>, </a:t>
            </a:r>
            <a:r>
              <a:rPr lang="en-US" sz="1400" dirty="0" err="1" smtClean="0"/>
              <a:t>Ars</a:t>
            </a:r>
            <a:r>
              <a:rPr lang="en-US" sz="1400" dirty="0" smtClean="0"/>
              <a:t> </a:t>
            </a:r>
            <a:r>
              <a:rPr lang="en-US" sz="1400" dirty="0" err="1" smtClean="0"/>
              <a:t>Technica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2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t="25931" r="25311" b="7494"/>
          <a:stretch/>
        </p:blipFill>
        <p:spPr bwMode="auto">
          <a:xfrm>
            <a:off x="990600" y="1447800"/>
            <a:ext cx="7099738" cy="52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3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Encryption – keybase.io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362" b="4276"/>
          <a:stretch/>
        </p:blipFill>
        <p:spPr bwMode="auto">
          <a:xfrm>
            <a:off x="838200" y="1447800"/>
            <a:ext cx="7543800" cy="515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1676400"/>
            <a:ext cx="5715000" cy="4445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8434" y="6190588"/>
            <a:ext cx="222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Scan: Stuart Rankin, Flickr (CC)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6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EFF’s Secure Messaging Scorecard</a:t>
            </a:r>
            <a:endParaRPr lang="en-US" dirty="0"/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6" t="13901" r="2025" b="3987"/>
          <a:stretch/>
        </p:blipFill>
        <p:spPr bwMode="auto">
          <a:xfrm>
            <a:off x="1100469" y="1322729"/>
            <a:ext cx="6884581" cy="521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2814" r="1905" b="3017"/>
          <a:stretch/>
        </p:blipFill>
        <p:spPr>
          <a:xfrm>
            <a:off x="0" y="-21772"/>
            <a:ext cx="9350922" cy="68797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7244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Encrypting Communications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033" y="5915904"/>
            <a:ext cx="393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Derek Bruff, Mathematics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derekbruff</a:t>
            </a:r>
            <a:r>
              <a:rPr lang="en-US" sz="2400" dirty="0" smtClean="0"/>
              <a:t> / derekbruff.org</a:t>
            </a:r>
            <a:endParaRPr lang="en-US" sz="2400" dirty="0"/>
          </a:p>
        </p:txBody>
      </p:sp>
      <p:sp>
        <p:nvSpPr>
          <p:cNvPr id="5" name="AutoShape 2" descr="http://goodcomics.comicbookresources.com/wp-content/uploads/2009/09/superjoker6.jpg"/>
          <p:cNvSpPr>
            <a:spLocks noChangeAspect="1" noChangeArrowheads="1"/>
          </p:cNvSpPr>
          <p:nvPr/>
        </p:nvSpPr>
        <p:spPr bwMode="auto">
          <a:xfrm>
            <a:off x="63500" y="-136525"/>
            <a:ext cx="5648325" cy="837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6555240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Image: </a:t>
            </a:r>
            <a:r>
              <a:rPr lang="en-US" sz="1200" dirty="0" err="1" smtClean="0"/>
              <a:t>ul_Marga</a:t>
            </a:r>
            <a:r>
              <a:rPr lang="en-US" sz="1200" dirty="0" smtClean="0"/>
              <a:t>, Flickr (CC)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76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75" r="60938"/>
          <a:stretch/>
        </p:blipFill>
        <p:spPr>
          <a:xfrm>
            <a:off x="1371600" y="838200"/>
            <a:ext cx="2493818" cy="5280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4" b="55421"/>
          <a:stretch/>
        </p:blipFill>
        <p:spPr>
          <a:xfrm>
            <a:off x="4572000" y="1397270"/>
            <a:ext cx="3048000" cy="41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prime number </a:t>
            </a:r>
            <a:r>
              <a:rPr lang="en-US" dirty="0"/>
              <a:t>is an integer greater than 1 with no divisors other than itself and 1.  All other integers greater than 1 are called </a:t>
            </a:r>
            <a:r>
              <a:rPr lang="en-US" i="1" dirty="0"/>
              <a:t>composite numbers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z="3200" b="1" dirty="0"/>
              <a:t>Question:</a:t>
            </a:r>
            <a:r>
              <a:rPr lang="en-US" sz="3200" dirty="0"/>
              <a:t> Which of the following are prime numbers? 23, 34, 37, 45, 47, 63, 97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Two numbers are </a:t>
            </a:r>
            <a:r>
              <a:rPr lang="en-US" i="1" dirty="0"/>
              <a:t>relatively prime</a:t>
            </a:r>
            <a:r>
              <a:rPr lang="en-US" dirty="0"/>
              <a:t> if </a:t>
            </a:r>
            <a:r>
              <a:rPr lang="en-US" dirty="0" smtClean="0"/>
              <a:t>have no prime factors </a:t>
            </a:r>
            <a:r>
              <a:rPr lang="en-US" dirty="0"/>
              <a:t>in common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Question: </a:t>
            </a:r>
            <a:r>
              <a:rPr lang="en-US" dirty="0" smtClean="0"/>
              <a:t>Which of the following pairs of numbers are relatively prime?</a:t>
            </a:r>
          </a:p>
          <a:p>
            <a:r>
              <a:rPr lang="en-US" dirty="0" smtClean="0"/>
              <a:t>34 and 45</a:t>
            </a:r>
          </a:p>
          <a:p>
            <a:r>
              <a:rPr lang="en-US" dirty="0" smtClean="0"/>
              <a:t>45 and 120</a:t>
            </a:r>
          </a:p>
          <a:p>
            <a:r>
              <a:rPr lang="en-US" dirty="0" smtClean="0"/>
              <a:t>34 and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Generate a pair of three-digit numbers that is relatively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Take a keyword, like “Alan Turning.”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 A N T U R I N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Remove all duplicates.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 N T U R I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Fill in with the rest of the alphabet.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 N T U R I G B C D E F H J K M O P Q R S V W X Y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Ciphers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Use that as the </a:t>
            </a:r>
            <a:r>
              <a:rPr lang="en-US" sz="2500" dirty="0" err="1" smtClean="0"/>
              <a:t>ciphertext</a:t>
            </a:r>
            <a:r>
              <a:rPr lang="en-US" sz="2500" dirty="0" smtClean="0"/>
              <a:t> for a substitution cipher.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Example:</a:t>
            </a:r>
          </a:p>
          <a:p>
            <a:pPr marL="0" indent="0">
              <a:buNone/>
            </a:pPr>
            <a:r>
              <a:rPr lang="en-US" sz="2500" dirty="0" err="1" smtClean="0"/>
              <a:t>bletchleypark</a:t>
            </a:r>
            <a:r>
              <a:rPr lang="en-US" sz="2500" dirty="0" smtClean="0"/>
              <a:t> → LEUQNGEUYKAOD</a:t>
            </a:r>
            <a:endParaRPr lang="en-US" sz="2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28155"/>
              </p:ext>
            </p:extLst>
          </p:nvPr>
        </p:nvGraphicFramePr>
        <p:xfrm>
          <a:off x="228600" y="2438400"/>
          <a:ext cx="86105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6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cipher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16408"/>
              </p:ext>
            </p:extLst>
          </p:nvPr>
        </p:nvGraphicFramePr>
        <p:xfrm>
          <a:off x="228600" y="3581400"/>
          <a:ext cx="86105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6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  <a:gridCol w="51581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cipher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5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ymmetric Key Cryptography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602" y="3290152"/>
            <a:ext cx="2345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Plaintext</a:t>
            </a:r>
          </a:p>
          <a:p>
            <a:pPr algn="ctr"/>
            <a:r>
              <a:rPr lang="en-US" sz="2400" dirty="0" smtClean="0"/>
              <a:t>(“</a:t>
            </a:r>
            <a:r>
              <a:rPr lang="en-US" sz="2400" dirty="0" err="1" smtClean="0"/>
              <a:t>bletchleypark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80436" y="3290152"/>
            <a:ext cx="306500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Ciphertext</a:t>
            </a:r>
            <a:endParaRPr lang="en-US" sz="2400" b="1" dirty="0" smtClean="0"/>
          </a:p>
          <a:p>
            <a:pPr algn="ctr"/>
            <a:r>
              <a:rPr lang="en-US" sz="2400" dirty="0" smtClean="0"/>
              <a:t>(“</a:t>
            </a:r>
            <a:r>
              <a:rPr lang="en-US" sz="2400" dirty="0"/>
              <a:t>LEUQNGEUYKAOD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83671" y="2114495"/>
            <a:ext cx="21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Encryption Key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83671" y="4966552"/>
            <a:ext cx="21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Decryption Key</a:t>
            </a:r>
            <a:endParaRPr lang="en-US" sz="2400" dirty="0"/>
          </a:p>
        </p:txBody>
      </p:sp>
      <p:sp>
        <p:nvSpPr>
          <p:cNvPr id="10" name="Bent Arrow 9"/>
          <p:cNvSpPr/>
          <p:nvPr/>
        </p:nvSpPr>
        <p:spPr>
          <a:xfrm>
            <a:off x="228600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896150" y="222335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5923582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286000" y="448981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8" descr="ke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38" y="1622189"/>
            <a:ext cx="713615" cy="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ke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38" y="5358494"/>
            <a:ext cx="713615" cy="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586</Words>
  <Application>Microsoft Office PowerPoint</Application>
  <PresentationFormat>On-screen Show (4:3)</PresentationFormat>
  <Paragraphs>178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Getting Started Encrypting Communications</vt:lpstr>
      <vt:lpstr>PowerPoint Presentation</vt:lpstr>
      <vt:lpstr>PowerPoint Presentation</vt:lpstr>
      <vt:lpstr>A Little Math</vt:lpstr>
      <vt:lpstr>A Little Math</vt:lpstr>
      <vt:lpstr>Poll Everywhere</vt:lpstr>
      <vt:lpstr>Keyword Ciphers</vt:lpstr>
      <vt:lpstr>Keyword Ciphers</vt:lpstr>
      <vt:lpstr>Symmetric Key Cryptography</vt:lpstr>
      <vt:lpstr>PowerPoint Presentation</vt:lpstr>
      <vt:lpstr>Asymmetric Key Cryptography</vt:lpstr>
      <vt:lpstr>Asymmetric Key Cryptography</vt:lpstr>
      <vt:lpstr>RSA Encryption</vt:lpstr>
      <vt:lpstr>RSA Encryption</vt:lpstr>
      <vt:lpstr>Public Key Cryptography</vt:lpstr>
      <vt:lpstr>Secure Web Browsing</vt:lpstr>
      <vt:lpstr>Identity Verification</vt:lpstr>
      <vt:lpstr>Email Encryption - Mailvelope</vt:lpstr>
      <vt:lpstr>Email Encryption  - Mailvelope</vt:lpstr>
      <vt:lpstr>PowerPoint Presentation</vt:lpstr>
      <vt:lpstr>PowerPoint Presentation</vt:lpstr>
      <vt:lpstr>Your Turn!</vt:lpstr>
      <vt:lpstr>Email Encryption – keybase.io</vt:lpstr>
      <vt:lpstr>Metadata!</vt:lpstr>
      <vt:lpstr>EFF’s Secure Messaging Scorecard</vt:lpstr>
      <vt:lpstr>Getting Started Encrypting Communications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Bruff, Derek O</dc:creator>
  <cp:lastModifiedBy>Bruff, Derek O</cp:lastModifiedBy>
  <cp:revision>27</cp:revision>
  <dcterms:created xsi:type="dcterms:W3CDTF">2015-10-27T17:40:42Z</dcterms:created>
  <dcterms:modified xsi:type="dcterms:W3CDTF">2015-10-30T20:02:55Z</dcterms:modified>
</cp:coreProperties>
</file>