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8F68-1226-42A4-A4E1-D0A399642836}" type="datetimeFigureOut">
              <a:rPr lang="en-AU" smtClean="0"/>
              <a:t>29/06/2018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52116-5893-4240-B14C-3D4FDF70CD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5125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8F68-1226-42A4-A4E1-D0A399642836}" type="datetimeFigureOut">
              <a:rPr lang="en-AU" smtClean="0"/>
              <a:t>29/06/2018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52116-5893-4240-B14C-3D4FDF70CD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5784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8F68-1226-42A4-A4E1-D0A399642836}" type="datetimeFigureOut">
              <a:rPr lang="en-AU" smtClean="0"/>
              <a:t>29/06/2018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52116-5893-4240-B14C-3D4FDF70CD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3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8F68-1226-42A4-A4E1-D0A399642836}" type="datetimeFigureOut">
              <a:rPr lang="en-AU" smtClean="0"/>
              <a:t>29/06/2018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52116-5893-4240-B14C-3D4FDF70CD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8442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8F68-1226-42A4-A4E1-D0A399642836}" type="datetimeFigureOut">
              <a:rPr lang="en-AU" smtClean="0"/>
              <a:t>29/06/2018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52116-5893-4240-B14C-3D4FDF70CD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8087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8F68-1226-42A4-A4E1-D0A399642836}" type="datetimeFigureOut">
              <a:rPr lang="en-AU" smtClean="0"/>
              <a:t>29/06/2018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52116-5893-4240-B14C-3D4FDF70CD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867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8F68-1226-42A4-A4E1-D0A399642836}" type="datetimeFigureOut">
              <a:rPr lang="en-AU" smtClean="0"/>
              <a:t>29/06/2018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52116-5893-4240-B14C-3D4FDF70CD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009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8F68-1226-42A4-A4E1-D0A399642836}" type="datetimeFigureOut">
              <a:rPr lang="en-AU" smtClean="0"/>
              <a:t>29/06/2018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52116-5893-4240-B14C-3D4FDF70CD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5757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8F68-1226-42A4-A4E1-D0A399642836}" type="datetimeFigureOut">
              <a:rPr lang="en-AU" smtClean="0"/>
              <a:t>29/06/2018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52116-5893-4240-B14C-3D4FDF70CD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0976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8F68-1226-42A4-A4E1-D0A399642836}" type="datetimeFigureOut">
              <a:rPr lang="en-AU" smtClean="0"/>
              <a:t>29/06/2018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52116-5893-4240-B14C-3D4FDF70CD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7923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8F68-1226-42A4-A4E1-D0A399642836}" type="datetimeFigureOut">
              <a:rPr lang="en-AU" smtClean="0"/>
              <a:t>29/06/2018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52116-5893-4240-B14C-3D4FDF70CD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4962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28F68-1226-42A4-A4E1-D0A399642836}" type="datetimeFigureOut">
              <a:rPr lang="en-AU" smtClean="0"/>
              <a:t>29/06/2018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52116-5893-4240-B14C-3D4FDF70CD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8634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1613505" y="1264316"/>
            <a:ext cx="9874771" cy="5302285"/>
            <a:chOff x="1613505" y="1264316"/>
            <a:chExt cx="9874771" cy="5302285"/>
          </a:xfrm>
        </p:grpSpPr>
        <p:cxnSp>
          <p:nvCxnSpPr>
            <p:cNvPr id="5" name="Straight Connector 4"/>
            <p:cNvCxnSpPr/>
            <p:nvPr/>
          </p:nvCxnSpPr>
          <p:spPr>
            <a:xfrm flipH="1">
              <a:off x="2524126" y="1422400"/>
              <a:ext cx="5714" cy="45313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 flipV="1">
              <a:off x="2524126" y="5953760"/>
              <a:ext cx="603059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reeform 15"/>
            <p:cNvSpPr/>
            <p:nvPr/>
          </p:nvSpPr>
          <p:spPr>
            <a:xfrm>
              <a:off x="2524126" y="2082800"/>
              <a:ext cx="5390514" cy="3515360"/>
            </a:xfrm>
            <a:custGeom>
              <a:avLst/>
              <a:gdLst>
                <a:gd name="connsiteX0" fmla="*/ 0 w 5374640"/>
                <a:gd name="connsiteY0" fmla="*/ 0 h 3027680"/>
                <a:gd name="connsiteX1" fmla="*/ 1452880 w 5374640"/>
                <a:gd name="connsiteY1" fmla="*/ 2072640 h 3027680"/>
                <a:gd name="connsiteX2" fmla="*/ 5374640 w 5374640"/>
                <a:gd name="connsiteY2" fmla="*/ 3027680 h 3027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74640" h="3027680">
                  <a:moveTo>
                    <a:pt x="0" y="0"/>
                  </a:moveTo>
                  <a:cubicBezTo>
                    <a:pt x="278553" y="784013"/>
                    <a:pt x="557107" y="1568027"/>
                    <a:pt x="1452880" y="2072640"/>
                  </a:cubicBezTo>
                  <a:cubicBezTo>
                    <a:pt x="2348653" y="2577253"/>
                    <a:pt x="4695614" y="2882053"/>
                    <a:pt x="5374640" y="302768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8" name="Straight Connector 17"/>
            <p:cNvCxnSpPr/>
            <p:nvPr/>
          </p:nvCxnSpPr>
          <p:spPr>
            <a:xfrm flipH="1" flipV="1">
              <a:off x="5611004" y="2590800"/>
              <a:ext cx="0" cy="336296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 rot="16200000">
              <a:off x="628952" y="3575353"/>
              <a:ext cx="23692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000" dirty="0" smtClean="0"/>
                <a:t>Marginal Utility (</a:t>
              </a:r>
              <a:r>
                <a:rPr lang="en-AU" sz="2000" i="1" dirty="0" err="1" smtClean="0"/>
                <a:t>U</a:t>
              </a:r>
              <a:r>
                <a:rPr lang="en-AU" sz="2000" i="1" baseline="-25000" dirty="0" err="1" smtClean="0"/>
                <a:t>i</a:t>
              </a:r>
              <a:r>
                <a:rPr lang="en-AU" sz="2000" dirty="0" smtClean="0"/>
                <a:t>)</a:t>
              </a:r>
              <a:endParaRPr lang="en-AU" sz="2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015884" y="6166491"/>
              <a:ext cx="38987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000" dirty="0" smtClean="0"/>
                <a:t>Quantity of Ecosystem Service (</a:t>
              </a:r>
              <a:r>
                <a:rPr lang="en-AU" sz="2000" i="1" dirty="0" smtClean="0"/>
                <a:t>Q</a:t>
              </a:r>
              <a:r>
                <a:rPr lang="en-AU" sz="2000" dirty="0" smtClean="0"/>
                <a:t>)</a:t>
              </a:r>
              <a:endParaRPr lang="en-AU" sz="2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18924" y="5398105"/>
              <a:ext cx="34693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000" dirty="0" smtClean="0"/>
                <a:t>Demand</a:t>
              </a:r>
              <a:endParaRPr lang="en-AU" sz="2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743084" y="2388626"/>
              <a:ext cx="34693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000" dirty="0" smtClean="0"/>
                <a:t>Supply</a:t>
              </a:r>
              <a:endParaRPr lang="en-AU" sz="20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Rectangle 22"/>
                <p:cNvSpPr/>
                <p:nvPr/>
              </p:nvSpPr>
              <p:spPr>
                <a:xfrm>
                  <a:off x="7009078" y="3098282"/>
                  <a:ext cx="1234815" cy="87408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limLoc m:val="undOvr"/>
                            <m:grow m:val="on"/>
                            <m:supHide m:val="on"/>
                            <m:ctrlPr>
                              <a:rPr lang="en-AU" sz="200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AU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AU" sz="2000" i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AU" sz="2000" b="1" i="0">
                                <a:latin typeface="Cambria Math" panose="02040503050406030204" pitchFamily="18" charset="0"/>
                              </a:rPr>
                              <m:t>𝐒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AU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2000" b="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AU" sz="2000" b="0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AU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2000" b="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AU" sz="2000" b="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AU" sz="2000" dirty="0"/>
                </a:p>
              </p:txBody>
            </p:sp>
          </mc:Choice>
          <mc:Fallback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9078" y="3098282"/>
                  <a:ext cx="1234815" cy="87408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23"/>
            <p:cNvSpPr txBox="1"/>
            <p:nvPr/>
          </p:nvSpPr>
          <p:spPr>
            <a:xfrm>
              <a:off x="8100030" y="3226415"/>
              <a:ext cx="6502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400" dirty="0" smtClean="0"/>
                <a:t>or</a:t>
              </a:r>
              <a:endParaRPr lang="en-AU" sz="2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Rectangle 24"/>
                <p:cNvSpPr/>
                <p:nvPr/>
              </p:nvSpPr>
              <p:spPr>
                <a:xfrm>
                  <a:off x="8436759" y="3015833"/>
                  <a:ext cx="1930400" cy="91294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limLoc m:val="undOvr"/>
                            <m:grow m:val="on"/>
                            <m:supHide m:val="on"/>
                            <m:ctrlPr>
                              <a:rPr lang="en-AU" sz="120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AU" sz="1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AU" sz="1200" i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AU" sz="1200" b="1" i="0">
                                <a:latin typeface="Cambria Math" panose="02040503050406030204" pitchFamily="18" charset="0"/>
                              </a:rPr>
                              <m:t>𝐒</m:t>
                            </m:r>
                          </m:sub>
                          <m:sup/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AU" sz="12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AU" sz="12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AU" sz="12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AU" sz="1200" b="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AU" sz="1200" b="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limLoc m:val="undOvr"/>
                                        <m:grow m:val="on"/>
                                        <m:supHide m:val="on"/>
                                        <m:ctrlPr>
                                          <a:rPr lang="en-AU" sz="12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AU" sz="1200" b="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AU" sz="1200" b="0" i="0">
                                            <a:latin typeface="Cambria Math" panose="02040503050406030204" pitchFamily="18" charset="0"/>
                                          </a:rPr>
                                          <m:t>∈</m:t>
                                        </m:r>
                                        <m:r>
                                          <a:rPr lang="en-AU" sz="1200" b="1" i="0">
                                            <a:latin typeface="Cambria Math" panose="02040503050406030204" pitchFamily="18" charset="0"/>
                                          </a:rPr>
                                          <m:t>𝐃</m:t>
                                        </m:r>
                                      </m:sub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en-AU" sz="12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AU" sz="1200" b="0" i="1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en-AU" sz="1200" b="0" i="1">
                                                <a:latin typeface="Cambria Math" panose="02040503050406030204" pitchFamily="18" charset="0"/>
                                              </a:rPr>
                                              <m:t>𝑗𝑘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AU" sz="12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AU" sz="1200" b="0" i="1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b>
                                            <m:r>
                                              <a:rPr lang="en-AU" sz="1200" b="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den>
                                </m:f>
                              </m:e>
                            </m:d>
                            <m:sSub>
                              <m:sSubPr>
                                <m:ctrlPr>
                                  <a:rPr lang="en-AU" sz="12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1200" b="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AU" sz="1200" b="0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AU" sz="12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1200" b="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AU" sz="1200" b="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AU" sz="1200" dirty="0"/>
                </a:p>
              </p:txBody>
            </p:sp>
          </mc:Choice>
          <mc:Fallback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6759" y="3015833"/>
                  <a:ext cx="1930400" cy="91294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Arrow Connector 26"/>
            <p:cNvCxnSpPr/>
            <p:nvPr/>
          </p:nvCxnSpPr>
          <p:spPr>
            <a:xfrm flipH="1">
              <a:off x="5743084" y="3840480"/>
              <a:ext cx="1186036" cy="1957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Rectangle 27"/>
                <p:cNvSpPr/>
                <p:nvPr/>
              </p:nvSpPr>
              <p:spPr>
                <a:xfrm>
                  <a:off x="3180527" y="1264316"/>
                  <a:ext cx="71833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240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AU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en-AU" sz="2400" dirty="0"/>
                </a:p>
              </p:txBody>
            </p:sp>
          </mc:Choice>
          <mc:Fallback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0527" y="1264316"/>
                  <a:ext cx="718337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7895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/>
            <p:cNvCxnSpPr/>
            <p:nvPr/>
          </p:nvCxnSpPr>
          <p:spPr>
            <a:xfrm flipH="1">
              <a:off x="2595879" y="1672544"/>
              <a:ext cx="584648" cy="4102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2958495" y="4929956"/>
              <a:ext cx="17475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/>
                <a:t>ECOSYSTEM SERVICE VALUE</a:t>
              </a:r>
              <a:endParaRPr lang="en-AU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Rectangle 33"/>
                <p:cNvSpPr/>
                <p:nvPr/>
              </p:nvSpPr>
              <p:spPr>
                <a:xfrm>
                  <a:off x="3830352" y="2393396"/>
                  <a:ext cx="1361142" cy="46288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240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AU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𝛾</m:t>
                        </m:r>
                        <m:sSup>
                          <m:sSupPr>
                            <m:ctrlPr>
                              <a:rPr lang="en-AU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AU" sz="2400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AU" sz="2400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  <m:r>
                              <a:rPr lang="en-AU" sz="2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p>
                        </m:sSup>
                      </m:oMath>
                    </m:oMathPara>
                  </a14:m>
                  <a:endParaRPr lang="en-AU" sz="2400" dirty="0"/>
                </a:p>
              </p:txBody>
            </p:sp>
          </mc:Choice>
          <mc:Fallback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0352" y="2393396"/>
                  <a:ext cx="1361142" cy="462884"/>
                </a:xfrm>
                <a:prstGeom prst="rect">
                  <a:avLst/>
                </a:prstGeom>
                <a:blipFill>
                  <a:blip r:embed="rId5"/>
                  <a:stretch>
                    <a:fillRect b="-7895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Arrow Connector 34"/>
            <p:cNvCxnSpPr/>
            <p:nvPr/>
          </p:nvCxnSpPr>
          <p:spPr>
            <a:xfrm flipH="1">
              <a:off x="3898864" y="3015833"/>
              <a:ext cx="414344" cy="12564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477760" y="4072225"/>
              <a:ext cx="34693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000" dirty="0" smtClean="0"/>
                <a:t>Depending on if rival or not</a:t>
              </a:r>
              <a:endParaRPr lang="en-AU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576249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24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The University of Queensland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Rhodes</dc:creator>
  <cp:lastModifiedBy>Jonathan Rhodes</cp:lastModifiedBy>
  <cp:revision>6</cp:revision>
  <dcterms:created xsi:type="dcterms:W3CDTF">2018-06-28T15:22:56Z</dcterms:created>
  <dcterms:modified xsi:type="dcterms:W3CDTF">2018-06-28T16:53:41Z</dcterms:modified>
</cp:coreProperties>
</file>