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8229600" cx="14630400"/>
  <p:notesSz cx="8229600" cy="14630400"/>
  <p:embeddedFontLst>
    <p:embeddedFont>
      <p:font typeface="Roboto"/>
      <p:regular r:id="rId17"/>
      <p:bold r:id="rId18"/>
      <p:italic r:id="rId19"/>
      <p:boldItalic r:id="rId20"/>
    </p:embeddedFont>
    <p:embeddedFont>
      <p:font typeface="Bree Serif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BreeSerif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4e2cdd325_3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04e2cdd325_3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04e2cdd325_3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ac167b7fb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4ac167b7f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4ac167b7fb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ac167b7fb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4ac167b7fb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4ac167b7fb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c7654f6d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4c7654f6d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4c7654f6d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c7654f6d9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4c7654f6d9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4c7654f6d9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6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10" Type="http://schemas.openxmlformats.org/officeDocument/2006/relationships/image" Target="../media/image6.png"/><Relationship Id="rId9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Relationship Id="rId7" Type="http://schemas.openxmlformats.org/officeDocument/2006/relationships/image" Target="../media/image42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 title="BX1s3IQoOSJHLBebx5KT-.jpg"/>
          <p:cNvPicPr preferRelativeResize="0"/>
          <p:nvPr/>
        </p:nvPicPr>
        <p:blipFill rotWithShape="1">
          <a:blip r:embed="rId3">
            <a:alphaModFix/>
          </a:blip>
          <a:srcRect b="0" l="7139" r="7148" t="0"/>
          <a:stretch/>
        </p:blipFill>
        <p:spPr>
          <a:xfrm>
            <a:off x="9144000" y="0"/>
            <a:ext cx="5486398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913924" y="1970842"/>
            <a:ext cx="74685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i="0" lang="en-US" sz="44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Análise de Dados </a:t>
            </a:r>
            <a:br>
              <a:rPr i="0" lang="en-US" sz="44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i="0" lang="en-US" sz="44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Cli</a:t>
            </a: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ente: </a:t>
            </a:r>
            <a:r>
              <a:rPr i="0" lang="en-US" sz="4400" u="none" cap="none" strike="noStrike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“O Mercado”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4" name="Google Shape;54;p12"/>
          <p:cNvSpPr/>
          <p:nvPr/>
        </p:nvSpPr>
        <p:spPr>
          <a:xfrm>
            <a:off x="913924" y="3890248"/>
            <a:ext cx="7468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Análise de Perfil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e Segmentação RFM.</a:t>
            </a:r>
            <a:endParaRPr sz="2200">
              <a:solidFill>
                <a:srgbClr val="27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Período de Dados Analisados: 30/07/2020 à 31/12/2022.</a:t>
            </a:r>
            <a:endParaRPr sz="2200">
              <a:solidFill>
                <a:srgbClr val="27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rgbClr val="272525"/>
              </a:solidFill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919899" y="5514331"/>
            <a:ext cx="382800" cy="382800"/>
          </a:xfrm>
          <a:prstGeom prst="roundRect">
            <a:avLst>
              <a:gd fmla="val 2387820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6" name="Google Shape;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719" y="5472463"/>
            <a:ext cx="367665" cy="367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1302694" y="5897125"/>
            <a:ext cx="4036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829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50"/>
              <a:buFont typeface="Arial"/>
              <a:buNone/>
            </a:pPr>
            <a:r>
              <a:rPr b="1" lang="en-US" sz="10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09 de Abril de 2025</a:t>
            </a:r>
            <a:endParaRPr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1302694" y="5421325"/>
            <a:ext cx="4036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829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50"/>
              <a:buFont typeface="Arial"/>
              <a:buNone/>
            </a:pPr>
            <a:r>
              <a:rPr i="0" lang="en-US" sz="23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por Carla Bruckmann</a:t>
            </a:r>
            <a:endParaRPr i="0" sz="23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1" title="Distribuição de Clientes por Segmento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275" y="-6000"/>
            <a:ext cx="5667224" cy="4662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 title="Valor Monetário por Segmento_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150" y="4639275"/>
            <a:ext cx="5692475" cy="35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>
            <a:off x="913925" y="438275"/>
            <a:ext cx="9816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Segmentação de Clientes - RFM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685324" y="2283976"/>
            <a:ext cx="7468403" cy="5041300"/>
            <a:chOff x="685324" y="2512576"/>
            <a:chExt cx="7468403" cy="5041300"/>
          </a:xfrm>
        </p:grpSpPr>
        <p:sp>
          <p:nvSpPr>
            <p:cNvPr id="265" name="Google Shape;265;p21"/>
            <p:cNvSpPr/>
            <p:nvPr/>
          </p:nvSpPr>
          <p:spPr>
            <a:xfrm>
              <a:off x="685324" y="2512576"/>
              <a:ext cx="35547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6200"/>
                <a:buFont typeface="Arial"/>
                <a:buNone/>
              </a:pPr>
              <a:r>
                <a:rPr lang="en-US" sz="6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16,5%</a:t>
              </a:r>
              <a:endParaRPr i="0" sz="6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054537" y="3601522"/>
              <a:ext cx="2816100" cy="3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Clientes Premium:</a:t>
              </a:r>
              <a:br>
                <a:rPr lang="en-US" sz="220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i="0" sz="220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4599027" y="2512576"/>
              <a:ext cx="35547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6200"/>
                <a:buFont typeface="Arial"/>
                <a:buNone/>
              </a:pPr>
              <a:r>
                <a:rPr lang="en-US" sz="6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16,0%</a:t>
              </a:r>
              <a:endParaRPr i="0" sz="6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968359" y="3601522"/>
              <a:ext cx="2816100" cy="3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i="0" lang="en-US" sz="2200" u="none" cap="none" strike="noStrike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Clientes em Potencial</a:t>
              </a:r>
              <a:endParaRPr i="0" sz="220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1106450" y="4051372"/>
              <a:ext cx="2816100" cy="6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600">
                  <a:solidFill>
                    <a:srgbClr val="272525"/>
                  </a:solidFill>
                </a:rPr>
                <a:t>Segmento com maior valor monetário.</a:t>
              </a:r>
              <a:endParaRPr b="0" i="0" sz="1600" u="none" cap="none" strike="noStrike"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4916450" y="4051376"/>
              <a:ext cx="2816100" cy="9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600">
                  <a:solidFill>
                    <a:srgbClr val="272525"/>
                  </a:solidFill>
                </a:rPr>
                <a:t>Necessário cultivar relacionamento com segmento. </a:t>
              </a:r>
              <a:endParaRPr b="0" i="0" sz="1600" u="none" cap="none" strike="noStrike"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694027" y="5103376"/>
              <a:ext cx="35547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6200"/>
                <a:buFont typeface="Arial"/>
                <a:buNone/>
              </a:pPr>
              <a:r>
                <a:rPr lang="en-US" sz="6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28,8</a:t>
              </a:r>
              <a:r>
                <a:rPr lang="en-US" sz="6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%</a:t>
              </a:r>
              <a:endParaRPr i="0" sz="6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3063359" y="6192322"/>
              <a:ext cx="2816100" cy="3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i="0" lang="en-US" sz="2200" u="none" cap="none" strike="noStrike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Clientes lnativos</a:t>
              </a:r>
              <a:endParaRPr i="0" sz="220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3011450" y="6642176"/>
              <a:ext cx="2816100" cy="9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600"/>
                <a:t>Com comportamento inconsistente.</a:t>
              </a:r>
              <a:endParaRPr b="0" i="0" sz="1600" u="none" cap="none" strike="noStrike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/>
          <p:nvPr/>
        </p:nvSpPr>
        <p:spPr>
          <a:xfrm rot="10800000">
            <a:off x="948550" y="2487600"/>
            <a:ext cx="2742000" cy="2134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913925" y="438275"/>
            <a:ext cx="9816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Segmentação de Clientes - RFM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8147375" y="1806675"/>
            <a:ext cx="5640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Segmentação por Faixa Etária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82" name="Google Shape;282;p22" title="chart (20).png"/>
          <p:cNvPicPr preferRelativeResize="0"/>
          <p:nvPr/>
        </p:nvPicPr>
        <p:blipFill rotWithShape="1">
          <a:blip r:embed="rId3">
            <a:alphaModFix/>
          </a:blip>
          <a:srcRect b="139" l="0" r="0" t="149"/>
          <a:stretch/>
        </p:blipFill>
        <p:spPr>
          <a:xfrm>
            <a:off x="6160200" y="2404801"/>
            <a:ext cx="7555800" cy="46719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sp>
        <p:nvSpPr>
          <p:cNvPr id="283" name="Google Shape;283;p22"/>
          <p:cNvSpPr/>
          <p:nvPr/>
        </p:nvSpPr>
        <p:spPr>
          <a:xfrm>
            <a:off x="1098250" y="2113575"/>
            <a:ext cx="2442600" cy="747000"/>
          </a:xfrm>
          <a:prstGeom prst="roundRect">
            <a:avLst>
              <a:gd fmla="val 7326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1297900" y="3121375"/>
            <a:ext cx="22374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Grande quantidade em todas as categorias da segmentação.</a:t>
            </a:r>
            <a:endParaRPr sz="1850">
              <a:solidFill>
                <a:srgbClr val="27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272525"/>
                </a:solidFill>
              </a:rPr>
              <a:t> </a:t>
            </a:r>
            <a:endParaRPr b="0" i="0" sz="1850" u="none" cap="none" strike="noStrike"/>
          </a:p>
        </p:txBody>
      </p:sp>
      <p:sp>
        <p:nvSpPr>
          <p:cNvPr id="285" name="Google Shape;285;p22"/>
          <p:cNvSpPr/>
          <p:nvPr/>
        </p:nvSpPr>
        <p:spPr>
          <a:xfrm>
            <a:off x="1488400" y="2237325"/>
            <a:ext cx="1856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000">
                <a:latin typeface="Bree Serif"/>
                <a:ea typeface="Bree Serif"/>
                <a:cs typeface="Bree Serif"/>
                <a:sym typeface="Bree Serif"/>
              </a:rPr>
              <a:t>40-54 anos</a:t>
            </a:r>
            <a:endParaRPr i="0" sz="30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6" name="Google Shape;286;p22"/>
          <p:cNvSpPr/>
          <p:nvPr/>
        </p:nvSpPr>
        <p:spPr>
          <a:xfrm rot="10800000">
            <a:off x="3234550" y="5154750"/>
            <a:ext cx="2742000" cy="158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3384250" y="4780575"/>
            <a:ext cx="2442600" cy="747000"/>
          </a:xfrm>
          <a:prstGeom prst="roundRect">
            <a:avLst>
              <a:gd fmla="val 7326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3583900" y="5788375"/>
            <a:ext cx="21621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Destacam-se em Clientes Potencial</a:t>
            </a:r>
            <a:endParaRPr sz="1850">
              <a:solidFill>
                <a:srgbClr val="27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272525"/>
                </a:solidFill>
              </a:rPr>
              <a:t> </a:t>
            </a:r>
            <a:endParaRPr b="0" i="0" sz="1850" u="none" cap="none" strike="noStrike"/>
          </a:p>
        </p:txBody>
      </p:sp>
      <p:sp>
        <p:nvSpPr>
          <p:cNvPr id="289" name="Google Shape;289;p22"/>
          <p:cNvSpPr/>
          <p:nvPr/>
        </p:nvSpPr>
        <p:spPr>
          <a:xfrm>
            <a:off x="3774400" y="4904325"/>
            <a:ext cx="1856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000">
                <a:latin typeface="Bree Serif"/>
                <a:ea typeface="Bree Serif"/>
                <a:cs typeface="Bree Serif"/>
                <a:sym typeface="Bree Serif"/>
              </a:rPr>
              <a:t>65+</a:t>
            </a:r>
            <a:r>
              <a:rPr lang="en-US" sz="3000">
                <a:latin typeface="Bree Serif"/>
                <a:ea typeface="Bree Serif"/>
                <a:cs typeface="Bree Serif"/>
                <a:sym typeface="Bree Serif"/>
              </a:rPr>
              <a:t> anos</a:t>
            </a:r>
            <a:endParaRPr i="0" sz="30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290" name="Google Shape;290;p22"/>
          <p:cNvGrpSpPr/>
          <p:nvPr/>
        </p:nvGrpSpPr>
        <p:grpSpPr>
          <a:xfrm>
            <a:off x="3846875" y="7693650"/>
            <a:ext cx="10935600" cy="433500"/>
            <a:chOff x="3774400" y="7486600"/>
            <a:chExt cx="10935600" cy="433500"/>
          </a:xfrm>
        </p:grpSpPr>
        <p:sp>
          <p:nvSpPr>
            <p:cNvPr id="291" name="Google Shape;291;p22"/>
            <p:cNvSpPr/>
            <p:nvPr/>
          </p:nvSpPr>
          <p:spPr>
            <a:xfrm>
              <a:off x="3774400" y="7486600"/>
              <a:ext cx="10935600" cy="433500"/>
            </a:xfrm>
            <a:prstGeom prst="flowChartAlternateProcess">
              <a:avLst/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reencoded.png" id="292" name="Google Shape;29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92594" y="7519514"/>
              <a:ext cx="367665" cy="367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2"/>
            <p:cNvSpPr/>
            <p:nvPr/>
          </p:nvSpPr>
          <p:spPr>
            <a:xfrm>
              <a:off x="4358725" y="7486600"/>
              <a:ext cx="10221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“Foco no reengajamento de clientes inativos 40-54 anos, pode ter grande impacto.”</a:t>
              </a:r>
              <a:endParaRPr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/>
          <p:nvPr/>
        </p:nvSpPr>
        <p:spPr>
          <a:xfrm>
            <a:off x="7521850" y="5313700"/>
            <a:ext cx="3323400" cy="24387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rgbClr val="95E2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7801475" y="5631475"/>
            <a:ext cx="2819400" cy="1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Monitoramento e retenção de </a:t>
            </a:r>
            <a:r>
              <a:rPr b="1"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Clientes em Risco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 Alertas personalizados, descontos limitados, pesquisa de satisfação.</a:t>
            </a:r>
            <a:endParaRPr i="0" sz="18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11103250" y="4094500"/>
            <a:ext cx="3323400" cy="29325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rgbClr val="95E2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3940325" y="5146700"/>
            <a:ext cx="3323400" cy="25572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rgbClr val="6C5E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913925" y="436500"/>
            <a:ext cx="9816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Esforços e Otimização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4146125" y="5702975"/>
            <a:ext cx="29118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b="1"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Incentivar Clientes Novos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à repetir compra, oferecendo campanha de  “boas-vindas”, “compre novamente”</a:t>
            </a:r>
            <a:endParaRPr i="0" sz="18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5" name="Google Shape;305;p23"/>
          <p:cNvGrpSpPr/>
          <p:nvPr/>
        </p:nvGrpSpPr>
        <p:grpSpPr>
          <a:xfrm>
            <a:off x="7369450" y="1580098"/>
            <a:ext cx="3323400" cy="3440409"/>
            <a:chOff x="9960250" y="4323100"/>
            <a:chExt cx="3323400" cy="2932500"/>
          </a:xfrm>
        </p:grpSpPr>
        <p:sp>
          <p:nvSpPr>
            <p:cNvPr id="306" name="Google Shape;306;p23"/>
            <p:cNvSpPr/>
            <p:nvPr/>
          </p:nvSpPr>
          <p:spPr>
            <a:xfrm>
              <a:off x="9960250" y="4323100"/>
              <a:ext cx="3323400" cy="2932500"/>
            </a:xfrm>
            <a:prstGeom prst="snip1Rect">
              <a:avLst>
                <a:gd fmla="val 16667" name="adj"/>
              </a:avLst>
            </a:prstGeom>
            <a:noFill/>
            <a:ln cap="flat" cmpd="sng" w="9525">
              <a:solidFill>
                <a:srgbClr val="F0D4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10139425" y="4841900"/>
              <a:ext cx="2911800" cy="21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eengajamento de </a:t>
              </a:r>
              <a:r>
                <a:rPr b="1"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Clientes Inativos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, atrav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és de campanhas de reativação com ofertas especiais, pesquisa de satisfação. P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ode gerar grande </a:t>
              </a:r>
              <a:r>
                <a:rPr b="1"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retorno financeiro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8" name="Google Shape;308;p23"/>
          <p:cNvGrpSpPr/>
          <p:nvPr/>
        </p:nvGrpSpPr>
        <p:grpSpPr>
          <a:xfrm>
            <a:off x="359050" y="5161343"/>
            <a:ext cx="3323400" cy="2780188"/>
            <a:chOff x="9807850" y="1275100"/>
            <a:chExt cx="3323400" cy="2557200"/>
          </a:xfrm>
        </p:grpSpPr>
        <p:sp>
          <p:nvSpPr>
            <p:cNvPr id="309" name="Google Shape;309;p23"/>
            <p:cNvSpPr/>
            <p:nvPr/>
          </p:nvSpPr>
          <p:spPr>
            <a:xfrm>
              <a:off x="9807850" y="1275100"/>
              <a:ext cx="3323400" cy="2557200"/>
            </a:xfrm>
            <a:prstGeom prst="snip1Rect">
              <a:avLst>
                <a:gd fmla="val 16667" name="adj"/>
              </a:avLst>
            </a:prstGeom>
            <a:noFill/>
            <a:ln cap="flat" cmpd="sng" w="9525">
              <a:solidFill>
                <a:srgbClr val="80A6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0063225" y="1717705"/>
              <a:ext cx="2911800" cy="15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Melhorar a </a:t>
              </a:r>
              <a:r>
                <a:rPr b="1"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experiência online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, com navegação fácil e intuitiva, promoções exclusivas, para maior conversão de campanhas.</a:t>
              </a:r>
              <a:endParaRPr sz="1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t/>
              </a:r>
              <a:endParaRPr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1" name="Google Shape;311;p23"/>
          <p:cNvSpPr/>
          <p:nvPr/>
        </p:nvSpPr>
        <p:spPr>
          <a:xfrm>
            <a:off x="359050" y="1351300"/>
            <a:ext cx="3323400" cy="34881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rgbClr val="FCC5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538225" y="1787250"/>
            <a:ext cx="29118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Otimização de </a:t>
            </a:r>
            <a:r>
              <a:rPr b="1"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campanhas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, incluindo programas de fidelidade e benefícios, sendo direcionadas para canais específicos de vendas, idade, estrutura familiar e nível educacional de clientes.</a:t>
            </a:r>
            <a:endParaRPr sz="1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t/>
            </a:r>
            <a:endParaRPr sz="1850">
              <a:solidFill>
                <a:srgbClr val="27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12076175" y="7683775"/>
            <a:ext cx="2709900" cy="434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3569" y="7717139"/>
            <a:ext cx="367665" cy="36766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/>
          <p:nvPr/>
        </p:nvSpPr>
        <p:spPr>
          <a:xfrm>
            <a:off x="12951350" y="7735075"/>
            <a:ext cx="1694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“Obrigada!.”</a:t>
            </a:r>
            <a:endParaRPr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11382875" y="4488475"/>
            <a:ext cx="28194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Clientes mais maduros representam mais de </a:t>
            </a:r>
            <a:r>
              <a:rPr b="1"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70% do total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 Estratégias e campanhas devem considerar </a:t>
            </a:r>
            <a:r>
              <a:rPr b="1"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conforto e confiança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na marca.</a:t>
            </a:r>
            <a:endParaRPr i="0" sz="18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7" name="Google Shape;317;p23"/>
          <p:cNvGrpSpPr/>
          <p:nvPr/>
        </p:nvGrpSpPr>
        <p:grpSpPr>
          <a:xfrm>
            <a:off x="11027050" y="1427500"/>
            <a:ext cx="3323400" cy="2438700"/>
            <a:chOff x="8741050" y="894100"/>
            <a:chExt cx="3323400" cy="2438700"/>
          </a:xfrm>
        </p:grpSpPr>
        <p:sp>
          <p:nvSpPr>
            <p:cNvPr id="318" name="Google Shape;318;p23"/>
            <p:cNvSpPr/>
            <p:nvPr/>
          </p:nvSpPr>
          <p:spPr>
            <a:xfrm>
              <a:off x="8741050" y="894100"/>
              <a:ext cx="3323400" cy="2438700"/>
            </a:xfrm>
            <a:prstGeom prst="snip1Rect">
              <a:avLst>
                <a:gd fmla="val 16667" name="adj"/>
              </a:avLst>
            </a:prstGeom>
            <a:noFill/>
            <a:ln cap="flat" cmpd="sng" w="9525">
              <a:solidFill>
                <a:srgbClr val="95E2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9020675" y="1288075"/>
              <a:ext cx="2819400" cy="18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Criação de programas VIP, </a:t>
              </a:r>
              <a:r>
                <a:rPr b="1"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benefícios exclusivos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 e atendimento diferenciado voltados à </a:t>
              </a:r>
              <a:r>
                <a:rPr b="1"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Clientes Premium e Fiéis.</a:t>
              </a:r>
              <a:endParaRPr b="1"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Google Shape;320;p23"/>
          <p:cNvGrpSpPr/>
          <p:nvPr/>
        </p:nvGrpSpPr>
        <p:grpSpPr>
          <a:xfrm>
            <a:off x="3864250" y="1732339"/>
            <a:ext cx="3323400" cy="3107254"/>
            <a:chOff x="9807850" y="1275100"/>
            <a:chExt cx="3323400" cy="2557200"/>
          </a:xfrm>
        </p:grpSpPr>
        <p:sp>
          <p:nvSpPr>
            <p:cNvPr id="321" name="Google Shape;321;p23"/>
            <p:cNvSpPr/>
            <p:nvPr/>
          </p:nvSpPr>
          <p:spPr>
            <a:xfrm>
              <a:off x="9807850" y="1275100"/>
              <a:ext cx="3323400" cy="2557200"/>
            </a:xfrm>
            <a:prstGeom prst="snip1Rect">
              <a:avLst>
                <a:gd fmla="val 16667" name="adj"/>
              </a:avLst>
            </a:prstGeom>
            <a:noFill/>
            <a:ln cap="flat" cmpd="sng" w="9525">
              <a:solidFill>
                <a:srgbClr val="80A6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0063225" y="1717700"/>
              <a:ext cx="29118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Focar em estratégias de conversão e nutrição de </a:t>
              </a:r>
              <a:r>
                <a:rPr b="1"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Clientes Potencial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, para transforma-los em clientes ativos. Combos, Cupons progressivos.</a:t>
              </a:r>
              <a:endParaRPr sz="1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t/>
              </a:r>
              <a:endParaRPr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 title="Gemini_Generated_Image_ut1la8ut1la8ut1l.jpeg"/>
          <p:cNvPicPr preferRelativeResize="0"/>
          <p:nvPr/>
        </p:nvPicPr>
        <p:blipFill rotWithShape="1">
          <a:blip r:embed="rId3">
            <a:alphaModFix/>
          </a:blip>
          <a:srcRect b="990" l="16363" r="17630" t="0"/>
          <a:stretch/>
        </p:blipFill>
        <p:spPr>
          <a:xfrm>
            <a:off x="9485750" y="0"/>
            <a:ext cx="5144648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931424" y="512336"/>
            <a:ext cx="5805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Objetivo da Análise: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913862" y="3124238"/>
            <a:ext cx="3854088" cy="1645488"/>
            <a:chOff x="837662" y="3124239"/>
            <a:chExt cx="3854088" cy="1645488"/>
          </a:xfrm>
        </p:grpSpPr>
        <p:sp>
          <p:nvSpPr>
            <p:cNvPr id="67" name="Google Shape;67;p13"/>
            <p:cNvSpPr/>
            <p:nvPr/>
          </p:nvSpPr>
          <p:spPr>
            <a:xfrm>
              <a:off x="837662" y="3124238"/>
              <a:ext cx="538500" cy="538500"/>
            </a:xfrm>
            <a:prstGeom prst="roundRect">
              <a:avLst>
                <a:gd fmla="val 18670" name="adj"/>
              </a:avLst>
            </a:prstGeom>
            <a:solidFill>
              <a:srgbClr val="F0D4F7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37912" y="3182221"/>
              <a:ext cx="337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650"/>
                <a:buFont typeface="Arial"/>
                <a:buNone/>
              </a:pPr>
              <a:r>
                <a:rPr i="0" lang="en-US" sz="2650" u="none" cap="none" strike="noStrike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1</a:t>
              </a:r>
              <a:endParaRPr i="0" sz="265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615549" y="3165450"/>
              <a:ext cx="3076200" cy="3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Perfil de Clientes</a:t>
              </a:r>
              <a:endParaRPr i="0"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589484" y="3620727"/>
              <a:ext cx="2836800" cy="11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Análise exploratóra.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881758" y="5070450"/>
            <a:ext cx="4151342" cy="1337639"/>
            <a:chOff x="-2623442" y="4156050"/>
            <a:chExt cx="4151342" cy="1337639"/>
          </a:xfrm>
        </p:grpSpPr>
        <p:sp>
          <p:nvSpPr>
            <p:cNvPr id="72" name="Google Shape;72;p13"/>
            <p:cNvSpPr/>
            <p:nvPr/>
          </p:nvSpPr>
          <p:spPr>
            <a:xfrm>
              <a:off x="-2623442" y="4156051"/>
              <a:ext cx="538500" cy="538500"/>
            </a:xfrm>
            <a:prstGeom prst="roundRect">
              <a:avLst>
                <a:gd fmla="val 18670" name="adj"/>
              </a:avLst>
            </a:prstGeom>
            <a:solidFill>
              <a:srgbClr val="F0D4F7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-2523192" y="4214034"/>
              <a:ext cx="337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650"/>
                <a:buFont typeface="Arial"/>
                <a:buNone/>
              </a:pPr>
              <a:r>
                <a:rPr lang="en-US" sz="26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3</a:t>
              </a:r>
              <a:endParaRPr i="0" sz="265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921800" y="4156050"/>
              <a:ext cx="3449700" cy="5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Segmentação de Clientes</a:t>
              </a:r>
              <a:endParaRPr i="0"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921807" y="4727789"/>
              <a:ext cx="2836800" cy="7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Métodologia RFM e Valor Monetário</a:t>
              </a:r>
              <a:r>
                <a:rPr i="0" lang="en-US" sz="1850" u="none" cap="none" strike="noStrike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4571524" y="3741775"/>
            <a:ext cx="3593926" cy="1879155"/>
            <a:chOff x="837724" y="5113375"/>
            <a:chExt cx="3593926" cy="1879155"/>
          </a:xfrm>
        </p:grpSpPr>
        <p:sp>
          <p:nvSpPr>
            <p:cNvPr id="77" name="Google Shape;77;p13"/>
            <p:cNvSpPr/>
            <p:nvPr/>
          </p:nvSpPr>
          <p:spPr>
            <a:xfrm>
              <a:off x="837724" y="5113377"/>
              <a:ext cx="538500" cy="538500"/>
            </a:xfrm>
            <a:prstGeom prst="roundRect">
              <a:avLst>
                <a:gd fmla="val 18670" name="adj"/>
              </a:avLst>
            </a:prstGeom>
            <a:solidFill>
              <a:srgbClr val="F0D4F7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937974" y="5171361"/>
              <a:ext cx="337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650"/>
                <a:buFont typeface="Arial"/>
                <a:buNone/>
              </a:pPr>
              <a:r>
                <a:rPr lang="en-US" sz="26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2</a:t>
              </a:r>
              <a:endParaRPr i="0" sz="265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615550" y="6042730"/>
              <a:ext cx="27324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Canais de vendas de maior retorno e engajamento.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615550" y="5113375"/>
              <a:ext cx="281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Desempenho de Canais e Campanhas</a:t>
              </a:r>
              <a:endParaRPr i="0"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  <p:sp>
        <p:nvSpPr>
          <p:cNvPr id="81" name="Google Shape;81;p13"/>
          <p:cNvSpPr/>
          <p:nvPr/>
        </p:nvSpPr>
        <p:spPr>
          <a:xfrm>
            <a:off x="931425" y="1400550"/>
            <a:ext cx="79878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Reconhecimento de perfil de clientes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através de Análise Exploratória e Segmentação RFM, possibilitando a aplicação e otimização de estratégias de </a:t>
            </a:r>
            <a:r>
              <a:rPr b="1"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retenção e crescimento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2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" name="Google Shape;82;p13"/>
          <p:cNvGrpSpPr/>
          <p:nvPr/>
        </p:nvGrpSpPr>
        <p:grpSpPr>
          <a:xfrm>
            <a:off x="4519374" y="6335852"/>
            <a:ext cx="3854026" cy="1553348"/>
            <a:chOff x="4519374" y="6335852"/>
            <a:chExt cx="3854026" cy="1553348"/>
          </a:xfrm>
        </p:grpSpPr>
        <p:sp>
          <p:nvSpPr>
            <p:cNvPr id="83" name="Google Shape;83;p13"/>
            <p:cNvSpPr/>
            <p:nvPr/>
          </p:nvSpPr>
          <p:spPr>
            <a:xfrm>
              <a:off x="4519374" y="6335852"/>
              <a:ext cx="538500" cy="538500"/>
            </a:xfrm>
            <a:prstGeom prst="roundRect">
              <a:avLst>
                <a:gd fmla="val 18670" name="adj"/>
              </a:avLst>
            </a:prstGeom>
            <a:solidFill>
              <a:srgbClr val="F0D4F7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619724" y="6393911"/>
              <a:ext cx="337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650"/>
                <a:buFont typeface="Arial"/>
                <a:buNone/>
              </a:pPr>
              <a:r>
                <a:rPr lang="en-US" sz="26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4</a:t>
              </a:r>
              <a:endParaRPr i="0" sz="265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297209" y="6335852"/>
              <a:ext cx="2816100" cy="3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Esforços </a:t>
              </a: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e Otimização</a:t>
              </a:r>
              <a:endParaRPr i="0"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297200" y="6831400"/>
              <a:ext cx="3076200" cy="10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Segmentos potenciais, fidelização e ações.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7334625" y="2323050"/>
            <a:ext cx="5640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Porcentagem de Clientes por Faixa Etária: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931424" y="512336"/>
            <a:ext cx="5805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Perfil de Clientes</a:t>
            </a: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931425" y="1476750"/>
            <a:ext cx="79878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Principais resultados de análise exploratória - Faixa Etária:</a:t>
            </a:r>
            <a:endParaRPr i="0" sz="2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10575" y="2556525"/>
            <a:ext cx="2442600" cy="1372500"/>
          </a:xfrm>
          <a:prstGeom prst="roundRect">
            <a:avLst>
              <a:gd fmla="val 7326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174425" y="2729900"/>
            <a:ext cx="1914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Total de Clientes:</a:t>
            </a:r>
            <a:r>
              <a:rPr lang="en-US" sz="1850">
                <a:solidFill>
                  <a:srgbClr val="272525"/>
                </a:solidFill>
              </a:rPr>
              <a:t> </a:t>
            </a:r>
            <a:endParaRPr b="0" i="0" sz="1850" u="none" cap="none" strike="noStrike"/>
          </a:p>
        </p:txBody>
      </p:sp>
      <p:sp>
        <p:nvSpPr>
          <p:cNvPr id="97" name="Google Shape;97;p14"/>
          <p:cNvSpPr/>
          <p:nvPr/>
        </p:nvSpPr>
        <p:spPr>
          <a:xfrm>
            <a:off x="1174424" y="3153150"/>
            <a:ext cx="185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2.240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910575" y="5904900"/>
            <a:ext cx="2442600" cy="1372500"/>
            <a:chOff x="3425175" y="4385325"/>
            <a:chExt cx="2442600" cy="1372500"/>
          </a:xfrm>
        </p:grpSpPr>
        <p:sp>
          <p:nvSpPr>
            <p:cNvPr id="99" name="Google Shape;99;p14"/>
            <p:cNvSpPr/>
            <p:nvPr/>
          </p:nvSpPr>
          <p:spPr>
            <a:xfrm>
              <a:off x="3425175" y="4385325"/>
              <a:ext cx="2442600" cy="1372500"/>
            </a:xfrm>
            <a:prstGeom prst="roundRect">
              <a:avLst>
                <a:gd fmla="val 7326" name="adj"/>
              </a:avLst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689025" y="4558700"/>
              <a:ext cx="1914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55 - 64 anos</a:t>
              </a:r>
              <a:endParaRPr i="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689024" y="4981950"/>
              <a:ext cx="1856400" cy="7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>
                  <a:latin typeface="Bree Serif"/>
                  <a:ea typeface="Bree Serif"/>
                  <a:cs typeface="Bree Serif"/>
                  <a:sym typeface="Bree Serif"/>
                </a:rPr>
                <a:t>537</a:t>
              </a:r>
              <a:endParaRPr i="0" sz="44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910575" y="4232925"/>
            <a:ext cx="2442600" cy="1372500"/>
            <a:chOff x="986775" y="4232925"/>
            <a:chExt cx="2442600" cy="1372500"/>
          </a:xfrm>
        </p:grpSpPr>
        <p:sp>
          <p:nvSpPr>
            <p:cNvPr id="103" name="Google Shape;103;p14"/>
            <p:cNvSpPr/>
            <p:nvPr/>
          </p:nvSpPr>
          <p:spPr>
            <a:xfrm>
              <a:off x="986775" y="4232925"/>
              <a:ext cx="2442600" cy="1372500"/>
            </a:xfrm>
            <a:prstGeom prst="roundRect">
              <a:avLst>
                <a:gd fmla="val 7326" name="adj"/>
              </a:avLst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250625" y="4406300"/>
              <a:ext cx="2102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18 - 39 anos</a:t>
              </a:r>
              <a:endParaRPr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</a:rPr>
                <a:t> </a:t>
              </a:r>
              <a:endParaRPr b="0" i="0" sz="1850" u="none" cap="none" strike="noStrike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250624" y="4829550"/>
              <a:ext cx="1856400" cy="7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>
                  <a:latin typeface="Bree Serif"/>
                  <a:ea typeface="Bree Serif"/>
                  <a:cs typeface="Bree Serif"/>
                  <a:sym typeface="Bree Serif"/>
                </a:rPr>
                <a:t>189</a:t>
              </a:r>
              <a:endParaRPr sz="4400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  <p:pic>
        <p:nvPicPr>
          <p:cNvPr id="106" name="Google Shape;106;p14" title="chart (7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4775" y="2909738"/>
            <a:ext cx="7140300" cy="44151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grpSp>
        <p:nvGrpSpPr>
          <p:cNvPr id="107" name="Google Shape;107;p14"/>
          <p:cNvGrpSpPr/>
          <p:nvPr/>
        </p:nvGrpSpPr>
        <p:grpSpPr>
          <a:xfrm>
            <a:off x="7278675" y="7683775"/>
            <a:ext cx="7431300" cy="434400"/>
            <a:chOff x="7278675" y="7683775"/>
            <a:chExt cx="7431300" cy="434400"/>
          </a:xfrm>
        </p:grpSpPr>
        <p:sp>
          <p:nvSpPr>
            <p:cNvPr id="108" name="Google Shape;108;p14"/>
            <p:cNvSpPr/>
            <p:nvPr/>
          </p:nvSpPr>
          <p:spPr>
            <a:xfrm>
              <a:off x="7278675" y="7683775"/>
              <a:ext cx="7431300" cy="434400"/>
            </a:xfrm>
            <a:prstGeom prst="flowChartAlternateProcess">
              <a:avLst/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reencoded.png" id="109" name="Google Shape;10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35944" y="7717139"/>
              <a:ext cx="367665" cy="367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/>
            <p:nvPr/>
          </p:nvSpPr>
          <p:spPr>
            <a:xfrm>
              <a:off x="8079800" y="7735075"/>
              <a:ext cx="64896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“Personalizar marketing para faixa de 40-54  anos.</a:t>
              </a: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”</a:t>
              </a:r>
              <a:endParaRPr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3729975" y="4232925"/>
            <a:ext cx="2442600" cy="1372500"/>
            <a:chOff x="3653775" y="4232925"/>
            <a:chExt cx="2442600" cy="1372500"/>
          </a:xfrm>
        </p:grpSpPr>
        <p:sp>
          <p:nvSpPr>
            <p:cNvPr id="112" name="Google Shape;112;p14"/>
            <p:cNvSpPr/>
            <p:nvPr/>
          </p:nvSpPr>
          <p:spPr>
            <a:xfrm>
              <a:off x="3653775" y="4232925"/>
              <a:ext cx="2442600" cy="1372500"/>
            </a:xfrm>
            <a:prstGeom prst="roundRect">
              <a:avLst>
                <a:gd fmla="val 7326" name="adj"/>
              </a:avLst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917625" y="4406300"/>
              <a:ext cx="2102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40 - 54 anos</a:t>
              </a:r>
              <a:endParaRPr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</a:rPr>
                <a:t> </a:t>
              </a:r>
              <a:endParaRPr b="0" i="0" sz="1850" u="none" cap="none" strike="noStrike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917624" y="4829550"/>
              <a:ext cx="1856400" cy="7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>
                  <a:latin typeface="Bree Serif"/>
                  <a:ea typeface="Bree Serif"/>
                  <a:cs typeface="Bree Serif"/>
                  <a:sym typeface="Bree Serif"/>
                </a:rPr>
                <a:t>898</a:t>
              </a:r>
              <a:endParaRPr sz="4400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3729975" y="5909325"/>
            <a:ext cx="2442600" cy="1372500"/>
            <a:chOff x="3653775" y="5833125"/>
            <a:chExt cx="2442600" cy="1372500"/>
          </a:xfrm>
        </p:grpSpPr>
        <p:sp>
          <p:nvSpPr>
            <p:cNvPr id="116" name="Google Shape;116;p14"/>
            <p:cNvSpPr/>
            <p:nvPr/>
          </p:nvSpPr>
          <p:spPr>
            <a:xfrm>
              <a:off x="3653775" y="5833125"/>
              <a:ext cx="2442600" cy="1372500"/>
            </a:xfrm>
            <a:prstGeom prst="roundRect">
              <a:avLst>
                <a:gd fmla="val 7326" name="adj"/>
              </a:avLst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917625" y="6006500"/>
              <a:ext cx="2102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65 +</a:t>
              </a:r>
              <a:r>
                <a:rPr lang="en-US" sz="1850">
                  <a:solidFill>
                    <a:srgbClr val="272525"/>
                  </a:solidFill>
                </a:rPr>
                <a:t> </a:t>
              </a:r>
              <a:endParaRPr b="0" i="0" sz="1850" u="none" cap="none" strike="noStrike"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917624" y="6429750"/>
              <a:ext cx="1856400" cy="7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>
                  <a:latin typeface="Bree Serif"/>
                  <a:ea typeface="Bree Serif"/>
                  <a:cs typeface="Bree Serif"/>
                  <a:sym typeface="Bree Serif"/>
                </a:rPr>
                <a:t>616</a:t>
              </a:r>
              <a:endParaRPr sz="4400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8750475" y="2320575"/>
            <a:ext cx="3609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Gasto Total p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or Faixa Etária: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931424" y="512336"/>
            <a:ext cx="5805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Perfil de Clientes: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931425" y="1476750"/>
            <a:ext cx="79878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Principais resultados de análise exploratória - Faixa Et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ária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i="0" sz="2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5" title="chart (9).png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7530450" y="2921450"/>
            <a:ext cx="6173100" cy="38172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1435275" y="2320575"/>
            <a:ext cx="5127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Frequência de Compras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 Por Faixa Etária: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29" name="Google Shape;129;p15" title="chart (10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921600"/>
            <a:ext cx="6325200" cy="39111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sp>
        <p:nvSpPr>
          <p:cNvPr id="130" name="Google Shape;130;p15"/>
          <p:cNvSpPr/>
          <p:nvPr/>
        </p:nvSpPr>
        <p:spPr>
          <a:xfrm>
            <a:off x="1760100" y="3375525"/>
            <a:ext cx="1491000" cy="32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>
            <a:off x="6175125" y="7683775"/>
            <a:ext cx="8610431" cy="434400"/>
            <a:chOff x="6008271" y="7683775"/>
            <a:chExt cx="8701800" cy="434400"/>
          </a:xfrm>
        </p:grpSpPr>
        <p:sp>
          <p:nvSpPr>
            <p:cNvPr id="132" name="Google Shape;132;p15"/>
            <p:cNvSpPr/>
            <p:nvPr/>
          </p:nvSpPr>
          <p:spPr>
            <a:xfrm>
              <a:off x="6008271" y="7683775"/>
              <a:ext cx="8701800" cy="434400"/>
            </a:xfrm>
            <a:prstGeom prst="flowChartAlternateProcess">
              <a:avLst/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reencoded.png" id="133" name="Google Shape;133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00135" y="7742789"/>
              <a:ext cx="367665" cy="367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5"/>
            <p:cNvSpPr/>
            <p:nvPr/>
          </p:nvSpPr>
          <p:spPr>
            <a:xfrm>
              <a:off x="6826916" y="7735075"/>
              <a:ext cx="7742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“40-54 anos apresenta maior frequ</a:t>
              </a: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ência e valor de compras.</a:t>
              </a: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”</a:t>
              </a:r>
              <a:endParaRPr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1043100" y="2320575"/>
            <a:ext cx="6172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Média Total de Compras por Nível de Educação: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931424" y="512336"/>
            <a:ext cx="5805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Perfil de Clientes: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931425" y="1476750"/>
            <a:ext cx="79878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Principais resultados de análise exploratória - N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ível Educação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i="0" sz="2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6" title="chart (5).png"/>
          <p:cNvPicPr preferRelativeResize="0"/>
          <p:nvPr/>
        </p:nvPicPr>
        <p:blipFill rotWithShape="1">
          <a:blip r:embed="rId3">
            <a:alphaModFix/>
          </a:blip>
          <a:srcRect b="436" l="0" r="0" t="426"/>
          <a:stretch/>
        </p:blipFill>
        <p:spPr>
          <a:xfrm>
            <a:off x="914400" y="2964000"/>
            <a:ext cx="6301200" cy="39552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7710325" y="2320575"/>
            <a:ext cx="6212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Média de Salário Anual pelo Nível de Educação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5" name="Google Shape;145;p16" title="chart (4).png"/>
          <p:cNvPicPr preferRelativeResize="0"/>
          <p:nvPr/>
        </p:nvPicPr>
        <p:blipFill rotWithShape="1">
          <a:blip r:embed="rId4">
            <a:alphaModFix/>
          </a:blip>
          <a:srcRect b="79" l="0" r="0" t="69"/>
          <a:stretch/>
        </p:blipFill>
        <p:spPr>
          <a:xfrm>
            <a:off x="7503300" y="2964000"/>
            <a:ext cx="6212700" cy="38997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grpSp>
        <p:nvGrpSpPr>
          <p:cNvPr id="146" name="Google Shape;146;p16"/>
          <p:cNvGrpSpPr/>
          <p:nvPr/>
        </p:nvGrpSpPr>
        <p:grpSpPr>
          <a:xfrm>
            <a:off x="6175125" y="7683775"/>
            <a:ext cx="8610431" cy="434400"/>
            <a:chOff x="6008271" y="7683775"/>
            <a:chExt cx="8701800" cy="434400"/>
          </a:xfrm>
        </p:grpSpPr>
        <p:sp>
          <p:nvSpPr>
            <p:cNvPr id="147" name="Google Shape;147;p16"/>
            <p:cNvSpPr/>
            <p:nvPr/>
          </p:nvSpPr>
          <p:spPr>
            <a:xfrm>
              <a:off x="6008271" y="7683775"/>
              <a:ext cx="8701800" cy="434400"/>
            </a:xfrm>
            <a:prstGeom prst="flowChartAlternateProcess">
              <a:avLst/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reencoded.png" id="148" name="Google Shape;148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00135" y="7742789"/>
              <a:ext cx="367665" cy="367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6"/>
            <p:cNvSpPr/>
            <p:nvPr/>
          </p:nvSpPr>
          <p:spPr>
            <a:xfrm>
              <a:off x="6909963" y="7735075"/>
              <a:ext cx="76593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“N</a:t>
              </a: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ível de instrução impacta o comportamento de consumo.</a:t>
              </a: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”</a:t>
              </a:r>
              <a:endParaRPr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7486650" y="2365775"/>
            <a:ext cx="6331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Impacto de Número de Filhos no Total de Compras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931424" y="512336"/>
            <a:ext cx="5805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Perfil de Clientes: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931425" y="1476750"/>
            <a:ext cx="9106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Principais resultados de análise exploratória - Estado Ci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vil e Filhos</a:t>
            </a:r>
            <a:r>
              <a:rPr lang="en-US" sz="22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i="0" sz="2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17" title="chart (12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650" y="2918198"/>
            <a:ext cx="6238500" cy="38574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grpSp>
        <p:nvGrpSpPr>
          <p:cNvPr id="159" name="Google Shape;159;p17"/>
          <p:cNvGrpSpPr/>
          <p:nvPr/>
        </p:nvGrpSpPr>
        <p:grpSpPr>
          <a:xfrm>
            <a:off x="5271175" y="7683775"/>
            <a:ext cx="9438900" cy="434400"/>
            <a:chOff x="5271175" y="7683775"/>
            <a:chExt cx="9438900" cy="434400"/>
          </a:xfrm>
        </p:grpSpPr>
        <p:sp>
          <p:nvSpPr>
            <p:cNvPr id="160" name="Google Shape;160;p17"/>
            <p:cNvSpPr/>
            <p:nvPr/>
          </p:nvSpPr>
          <p:spPr>
            <a:xfrm>
              <a:off x="5271175" y="7683775"/>
              <a:ext cx="9438900" cy="434400"/>
            </a:xfrm>
            <a:prstGeom prst="flowChartAlternateProcess">
              <a:avLst/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reencoded.png" id="161" name="Google Shape;16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54744" y="7717139"/>
              <a:ext cx="367665" cy="367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7"/>
            <p:cNvSpPr/>
            <p:nvPr/>
          </p:nvSpPr>
          <p:spPr>
            <a:xfrm>
              <a:off x="6092950" y="7735075"/>
              <a:ext cx="84765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“Clientes Casados e Sem Filhos apresentam maior valor de compra.”</a:t>
              </a:r>
              <a:endParaRPr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  <p:pic>
        <p:nvPicPr>
          <p:cNvPr id="163" name="Google Shape;163;p17" title="chart (13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2918198"/>
            <a:ext cx="6238500" cy="38574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1162050" y="2365775"/>
            <a:ext cx="5676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Impacto de Estado Civil no Total de Compras: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913925" y="438275"/>
            <a:ext cx="9816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Desempenho de Canais e Campanhas: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descr="preencoded.png"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124" y="1806059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10165925" y="1892975"/>
            <a:ext cx="3626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 maioria das transações ocorreu em loja física, com clientes que </a:t>
            </a:r>
            <a:r>
              <a:rPr b="1"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não responderam à campanha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8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reencoded.png"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0124" y="3506560"/>
            <a:ext cx="1196816" cy="1436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4" name="Google Shape;17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124" y="5130736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899025" y="1574900"/>
            <a:ext cx="74598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Transações por Canais com Resposta à Campanha: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76" name="Google Shape;176;p18" title="chart (15)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025" y="2151863"/>
            <a:ext cx="7140300" cy="44151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10165925" y="3416975"/>
            <a:ext cx="35502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 proporção de resposta positiva à campanha foi ligeiramente </a:t>
            </a:r>
            <a:r>
              <a:rPr b="1"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maior no canal online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do que na loja física.</a:t>
            </a:r>
            <a:endParaRPr i="0" sz="18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0089725" y="5225375"/>
            <a:ext cx="3626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Pode Indicar que </a:t>
            </a:r>
            <a:r>
              <a:rPr b="1"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campanhas online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estão alcançando melhor o público engajado digitalmente.</a:t>
            </a:r>
            <a:endParaRPr i="0" sz="18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609500" y="6803325"/>
            <a:ext cx="8229600" cy="1373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0" name="Google Shape;18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31369" y="6953013"/>
            <a:ext cx="367665" cy="36766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7660800" y="6945525"/>
            <a:ext cx="68553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“Investir em ato de resposta e benef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ício percebido.  Ex:</a:t>
            </a:r>
            <a:endParaRPr sz="2200">
              <a:solidFill>
                <a:srgbClr val="27252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Loja Física: Cupons de desconto em pagamento em loja.</a:t>
            </a:r>
            <a:endParaRPr sz="2200">
              <a:solidFill>
                <a:srgbClr val="27252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Loja Online: Frete Grátis para compras.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”</a:t>
            </a:r>
            <a:endParaRPr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8324850" y="2365775"/>
            <a:ext cx="4793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Faixa Etária e Resposta à Campanha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88" name="Google Shape;188;p19" title="chart (19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650" y="2918198"/>
            <a:ext cx="6238500" cy="38574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6644725" y="7241950"/>
            <a:ext cx="8112600" cy="8235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9494" y="7359613"/>
            <a:ext cx="367665" cy="36766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7569450" y="7301350"/>
            <a:ext cx="69468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“Investir na melhoria da experi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ência de compra online, principalmente para faixas 40 - 54 anos e 60+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.”</a:t>
            </a:r>
            <a:endParaRPr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92" name="Google Shape;192;p19" title="chart (17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2918198"/>
            <a:ext cx="6238500" cy="3857400"/>
          </a:xfrm>
          <a:prstGeom prst="roundRect">
            <a:avLst>
              <a:gd fmla="val 4175" name="adj"/>
            </a:avLst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933450" y="2365775"/>
            <a:ext cx="6331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Comparativo de Canais de Venda por Faixa Etária</a:t>
            </a: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913925" y="438275"/>
            <a:ext cx="9816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Desempenho de Canais e Campanhas: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2750700" y="3375525"/>
            <a:ext cx="1491000" cy="32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9456300" y="3375525"/>
            <a:ext cx="1491000" cy="32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9933000" y="1883075"/>
            <a:ext cx="4213200" cy="148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6DD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913925" y="1788675"/>
            <a:ext cx="635700" cy="823500"/>
            <a:chOff x="913925" y="2550675"/>
            <a:chExt cx="635700" cy="823500"/>
          </a:xfrm>
        </p:grpSpPr>
        <p:sp>
          <p:nvSpPr>
            <p:cNvPr id="204" name="Google Shape;204;p20"/>
            <p:cNvSpPr/>
            <p:nvPr/>
          </p:nvSpPr>
          <p:spPr>
            <a:xfrm>
              <a:off x="913925" y="2550675"/>
              <a:ext cx="635700" cy="823500"/>
            </a:xfrm>
            <a:prstGeom prst="roundRect">
              <a:avLst>
                <a:gd fmla="val 7408" name="adj"/>
              </a:avLst>
            </a:prstGeom>
            <a:solidFill>
              <a:srgbClr val="F0D4F7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063109" y="2790230"/>
              <a:ext cx="336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849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650"/>
                <a:buFont typeface="Arial"/>
                <a:buNone/>
              </a:pPr>
              <a:r>
                <a:rPr b="0" i="0" lang="en-US" sz="2650" u="none" cap="none" strike="noStrike">
                  <a:solidFill>
                    <a:srgbClr val="272525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650" u="none" cap="none" strike="noStrike"/>
            </a:p>
          </p:txBody>
        </p:sp>
      </p:grpSp>
      <p:sp>
        <p:nvSpPr>
          <p:cNvPr id="206" name="Google Shape;206;p20"/>
          <p:cNvSpPr/>
          <p:nvPr/>
        </p:nvSpPr>
        <p:spPr>
          <a:xfrm>
            <a:off x="1712119" y="1875592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i="0" lang="en-US" sz="2200" u="none" cap="none" strike="noStrike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Recência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1712125" y="2294925"/>
            <a:ext cx="2816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Tempo desde a última compra.</a:t>
            </a:r>
            <a:endParaRPr i="0" sz="16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913925" y="438275"/>
            <a:ext cx="9816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Segmentação de Clientes - RFM</a:t>
            </a:r>
            <a:r>
              <a:rPr lang="en-US" sz="4400">
                <a:latin typeface="Bree Serif"/>
                <a:ea typeface="Bree Serif"/>
                <a:cs typeface="Bree Serif"/>
                <a:sym typeface="Bree Serif"/>
              </a:rPr>
              <a:t>:</a:t>
            </a:r>
            <a:endParaRPr i="0" sz="44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209" name="Google Shape;209;p20"/>
          <p:cNvGrpSpPr/>
          <p:nvPr/>
        </p:nvGrpSpPr>
        <p:grpSpPr>
          <a:xfrm>
            <a:off x="913851" y="2931675"/>
            <a:ext cx="964484" cy="823500"/>
            <a:chOff x="913925" y="2550675"/>
            <a:chExt cx="635700" cy="823500"/>
          </a:xfrm>
        </p:grpSpPr>
        <p:sp>
          <p:nvSpPr>
            <p:cNvPr id="210" name="Google Shape;210;p20"/>
            <p:cNvSpPr/>
            <p:nvPr/>
          </p:nvSpPr>
          <p:spPr>
            <a:xfrm>
              <a:off x="913925" y="2550675"/>
              <a:ext cx="635700" cy="823500"/>
            </a:xfrm>
            <a:prstGeom prst="roundRect">
              <a:avLst>
                <a:gd fmla="val 7408" name="adj"/>
              </a:avLst>
            </a:prstGeom>
            <a:solidFill>
              <a:srgbClr val="F0D4F7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063109" y="2790230"/>
              <a:ext cx="336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849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650"/>
                <a:buFont typeface="Arial"/>
                <a:buNone/>
              </a:pPr>
              <a:r>
                <a:rPr lang="en-US" sz="2650">
                  <a:solidFill>
                    <a:srgbClr val="272525"/>
                  </a:solidFill>
                </a:rPr>
                <a:t>2</a:t>
              </a:r>
              <a:endParaRPr b="0" i="0" sz="2650" u="none" cap="none" strike="noStrike"/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2093119" y="3018592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Frequência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2093125" y="3437925"/>
            <a:ext cx="2978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6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Número de Compras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8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913895" y="4074675"/>
            <a:ext cx="1179224" cy="823500"/>
            <a:chOff x="913925" y="2550675"/>
            <a:chExt cx="635700" cy="823500"/>
          </a:xfrm>
        </p:grpSpPr>
        <p:sp>
          <p:nvSpPr>
            <p:cNvPr id="215" name="Google Shape;215;p20"/>
            <p:cNvSpPr/>
            <p:nvPr/>
          </p:nvSpPr>
          <p:spPr>
            <a:xfrm>
              <a:off x="913925" y="2550675"/>
              <a:ext cx="635700" cy="823500"/>
            </a:xfrm>
            <a:prstGeom prst="roundRect">
              <a:avLst>
                <a:gd fmla="val 7408" name="adj"/>
              </a:avLst>
            </a:prstGeom>
            <a:solidFill>
              <a:srgbClr val="F0D4F7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063109" y="2790230"/>
              <a:ext cx="336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849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650"/>
                <a:buFont typeface="Arial"/>
                <a:buNone/>
              </a:pPr>
              <a:r>
                <a:rPr lang="en-US" sz="2650">
                  <a:solidFill>
                    <a:srgbClr val="272525"/>
                  </a:solidFill>
                </a:rPr>
                <a:t>3</a:t>
              </a:r>
              <a:endParaRPr b="0" i="0" sz="2650" u="none" cap="none" strike="noStrike"/>
            </a:p>
          </p:txBody>
        </p:sp>
      </p:grpSp>
      <p:sp>
        <p:nvSpPr>
          <p:cNvPr id="217" name="Google Shape;217;p20"/>
          <p:cNvSpPr/>
          <p:nvPr/>
        </p:nvSpPr>
        <p:spPr>
          <a:xfrm>
            <a:off x="2321723" y="4161600"/>
            <a:ext cx="2028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Monetário</a:t>
            </a:r>
            <a:endParaRPr i="0" sz="2200" u="none" cap="none" strike="noStrike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2321725" y="4580925"/>
            <a:ext cx="2115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60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Gasto total do cliente.</a:t>
            </a:r>
            <a:endParaRPr i="0" sz="16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9" name="Google Shape;219;p20"/>
          <p:cNvGrpSpPr/>
          <p:nvPr/>
        </p:nvGrpSpPr>
        <p:grpSpPr>
          <a:xfrm>
            <a:off x="4926475" y="1807600"/>
            <a:ext cx="4342925" cy="1061275"/>
            <a:chOff x="5231275" y="1807600"/>
            <a:chExt cx="4342925" cy="1061275"/>
          </a:xfrm>
        </p:grpSpPr>
        <p:sp>
          <p:nvSpPr>
            <p:cNvPr id="220" name="Google Shape;220;p20"/>
            <p:cNvSpPr/>
            <p:nvPr/>
          </p:nvSpPr>
          <p:spPr>
            <a:xfrm>
              <a:off x="5361000" y="1883075"/>
              <a:ext cx="4213200" cy="985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6432125" y="2045375"/>
              <a:ext cx="3035700" cy="7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Clientes Premium: 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Recente, frequente e com valor.</a:t>
              </a:r>
              <a:endParaRPr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5231275" y="1807600"/>
              <a:ext cx="1056600" cy="964500"/>
            </a:xfrm>
            <a:prstGeom prst="roundRect">
              <a:avLst>
                <a:gd fmla="val 16667" name="adj"/>
              </a:avLst>
            </a:prstGeom>
            <a:solidFill>
              <a:srgbClr val="B6DDFE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3" name="Google Shape;223;p20" title="Captura de Tela 2025-04-10 às 20.08.49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31363" y="1835300"/>
              <a:ext cx="856437" cy="927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20"/>
          <p:cNvGrpSpPr/>
          <p:nvPr/>
        </p:nvGrpSpPr>
        <p:grpSpPr>
          <a:xfrm>
            <a:off x="4926475" y="3179200"/>
            <a:ext cx="4342925" cy="1210975"/>
            <a:chOff x="5231275" y="2950600"/>
            <a:chExt cx="4342925" cy="1210975"/>
          </a:xfrm>
        </p:grpSpPr>
        <p:sp>
          <p:nvSpPr>
            <p:cNvPr id="225" name="Google Shape;225;p20"/>
            <p:cNvSpPr/>
            <p:nvPr/>
          </p:nvSpPr>
          <p:spPr>
            <a:xfrm>
              <a:off x="5361000" y="3026075"/>
              <a:ext cx="4213200" cy="113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6432125" y="3112175"/>
              <a:ext cx="3035700" cy="9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Clientes Fi</a:t>
              </a: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éis</a:t>
              </a: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: 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Frequência e bons gastos, recência variável.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5231275" y="2950600"/>
              <a:ext cx="1056600" cy="964500"/>
            </a:xfrm>
            <a:prstGeom prst="roundRect">
              <a:avLst>
                <a:gd fmla="val 16667" name="adj"/>
              </a:avLst>
            </a:prstGeom>
            <a:solidFill>
              <a:srgbClr val="B6DDFE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8" name="Google Shape;228;p20" title="Captura de Tela 2025-04-10 às 20.08.54.png"/>
            <p:cNvPicPr preferRelativeResize="0"/>
            <p:nvPr/>
          </p:nvPicPr>
          <p:blipFill rotWithShape="1">
            <a:blip r:embed="rId4">
              <a:alphaModFix/>
            </a:blip>
            <a:srcRect b="0" l="5962" r="5970" t="0"/>
            <a:stretch/>
          </p:blipFill>
          <p:spPr>
            <a:xfrm>
              <a:off x="5331363" y="2978300"/>
              <a:ext cx="856437" cy="927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20"/>
          <p:cNvGrpSpPr/>
          <p:nvPr/>
        </p:nvGrpSpPr>
        <p:grpSpPr>
          <a:xfrm>
            <a:off x="4926475" y="4703200"/>
            <a:ext cx="4312750" cy="1281475"/>
            <a:chOff x="5155075" y="4322200"/>
            <a:chExt cx="4312750" cy="1281475"/>
          </a:xfrm>
        </p:grpSpPr>
        <p:sp>
          <p:nvSpPr>
            <p:cNvPr id="230" name="Google Shape;230;p20"/>
            <p:cNvSpPr/>
            <p:nvPr/>
          </p:nvSpPr>
          <p:spPr>
            <a:xfrm>
              <a:off x="5208600" y="4397675"/>
              <a:ext cx="4213200" cy="1206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6355925" y="4483775"/>
              <a:ext cx="3111900" cy="11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Clientes em Potencial: 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Tendência de crescer, deram sinais positivos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5155075" y="4322200"/>
              <a:ext cx="1056600" cy="964500"/>
            </a:xfrm>
            <a:prstGeom prst="roundRect">
              <a:avLst>
                <a:gd fmla="val 16667" name="adj"/>
              </a:avLst>
            </a:prstGeom>
            <a:solidFill>
              <a:srgbClr val="B6DDFE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3" name="Google Shape;233;p20" title="Captura de Tela 2025-04-10 às 20.09.18.png"/>
            <p:cNvPicPr preferRelativeResize="0"/>
            <p:nvPr/>
          </p:nvPicPr>
          <p:blipFill rotWithShape="1">
            <a:blip r:embed="rId5">
              <a:alphaModFix/>
            </a:blip>
            <a:srcRect b="5173" l="0" r="0" t="5173"/>
            <a:stretch/>
          </p:blipFill>
          <p:spPr>
            <a:xfrm>
              <a:off x="5255163" y="4349900"/>
              <a:ext cx="856437" cy="927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20"/>
          <p:cNvGrpSpPr/>
          <p:nvPr/>
        </p:nvGrpSpPr>
        <p:grpSpPr>
          <a:xfrm>
            <a:off x="4926475" y="6227200"/>
            <a:ext cx="4312750" cy="1061275"/>
            <a:chOff x="5155075" y="6227200"/>
            <a:chExt cx="4312750" cy="1061275"/>
          </a:xfrm>
        </p:grpSpPr>
        <p:sp>
          <p:nvSpPr>
            <p:cNvPr id="235" name="Google Shape;235;p20"/>
            <p:cNvSpPr/>
            <p:nvPr/>
          </p:nvSpPr>
          <p:spPr>
            <a:xfrm>
              <a:off x="5208600" y="6302675"/>
              <a:ext cx="4213200" cy="985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6355925" y="6464975"/>
              <a:ext cx="3111900" cy="7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Clientes em Risco: 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Já foram bons, mas esfriaram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5155075" y="6227200"/>
              <a:ext cx="1056600" cy="964500"/>
            </a:xfrm>
            <a:prstGeom prst="roundRect">
              <a:avLst>
                <a:gd fmla="val 16667" name="adj"/>
              </a:avLst>
            </a:prstGeom>
            <a:solidFill>
              <a:srgbClr val="B6DDFE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8" name="Google Shape;238;p20" title="Captura de Tela 2025-04-10 às 20.09.01.png"/>
            <p:cNvPicPr preferRelativeResize="0"/>
            <p:nvPr/>
          </p:nvPicPr>
          <p:blipFill rotWithShape="1">
            <a:blip r:embed="rId6">
              <a:alphaModFix/>
            </a:blip>
            <a:srcRect b="0" l="4052" r="4052" t="0"/>
            <a:stretch/>
          </p:blipFill>
          <p:spPr>
            <a:xfrm>
              <a:off x="5255163" y="6254900"/>
              <a:ext cx="856437" cy="927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20"/>
          <p:cNvSpPr/>
          <p:nvPr/>
        </p:nvSpPr>
        <p:spPr>
          <a:xfrm>
            <a:off x="11004125" y="1892975"/>
            <a:ext cx="31119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Em Recuperação</a:t>
            </a:r>
            <a:r>
              <a:rPr lang="en-US" sz="1850">
                <a:solidFill>
                  <a:srgbClr val="272525"/>
                </a:solidFill>
                <a:latin typeface="Bree Serif"/>
                <a:ea typeface="Bree Serif"/>
                <a:cs typeface="Bree Serif"/>
                <a:sym typeface="Bree Serif"/>
              </a:rPr>
              <a:t>: 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Comportamento fraco, mas ainda vivos</a:t>
            </a:r>
            <a:r>
              <a:rPr lang="en-US" sz="1850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 Precisam de incentivo.  </a:t>
            </a:r>
            <a:endParaRPr i="0" sz="185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9803275" y="1807600"/>
            <a:ext cx="1056600" cy="964500"/>
          </a:xfrm>
          <a:prstGeom prst="roundRect">
            <a:avLst>
              <a:gd fmla="val 16667" name="adj"/>
            </a:avLst>
          </a:prstGeom>
          <a:solidFill>
            <a:srgbClr val="B6DDFE"/>
          </a:solidFill>
          <a:ln cap="flat" cmpd="sng" w="9525">
            <a:solidFill>
              <a:srgbClr val="B6DD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0" title="Captura de Tela 2025-04-10 às 20.08.40.png"/>
          <p:cNvPicPr preferRelativeResize="0"/>
          <p:nvPr/>
        </p:nvPicPr>
        <p:blipFill rotWithShape="1">
          <a:blip r:embed="rId7">
            <a:alphaModFix/>
          </a:blip>
          <a:srcRect b="0" l="9462" r="9454" t="0"/>
          <a:stretch/>
        </p:blipFill>
        <p:spPr>
          <a:xfrm>
            <a:off x="9903363" y="1835300"/>
            <a:ext cx="856437" cy="92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0"/>
          <p:cNvGrpSpPr/>
          <p:nvPr/>
        </p:nvGrpSpPr>
        <p:grpSpPr>
          <a:xfrm>
            <a:off x="9803275" y="3712600"/>
            <a:ext cx="4342925" cy="1219075"/>
            <a:chOff x="9803275" y="3712600"/>
            <a:chExt cx="4342925" cy="1219075"/>
          </a:xfrm>
        </p:grpSpPr>
        <p:sp>
          <p:nvSpPr>
            <p:cNvPr id="243" name="Google Shape;243;p20"/>
            <p:cNvSpPr/>
            <p:nvPr/>
          </p:nvSpPr>
          <p:spPr>
            <a:xfrm>
              <a:off x="9933000" y="3788075"/>
              <a:ext cx="4213200" cy="114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1004125" y="3874175"/>
              <a:ext cx="3035700" cy="9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Novos Clientes:</a:t>
              </a: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Compraram recentemente, mas com pouca frequência e valor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9803275" y="3712600"/>
              <a:ext cx="1056600" cy="964500"/>
            </a:xfrm>
            <a:prstGeom prst="roundRect">
              <a:avLst>
                <a:gd fmla="val 16667" name="adj"/>
              </a:avLst>
            </a:prstGeom>
            <a:solidFill>
              <a:srgbClr val="B6DDFE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6" name="Google Shape;246;p20" title="Captura de Tela 2025-04-10 às 20.08.32.png"/>
            <p:cNvPicPr preferRelativeResize="0"/>
            <p:nvPr/>
          </p:nvPicPr>
          <p:blipFill rotWithShape="1">
            <a:blip r:embed="rId8">
              <a:alphaModFix/>
            </a:blip>
            <a:srcRect b="709" l="0" r="0" t="709"/>
            <a:stretch/>
          </p:blipFill>
          <p:spPr>
            <a:xfrm>
              <a:off x="9903363" y="3740300"/>
              <a:ext cx="856437" cy="927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20"/>
          <p:cNvGrpSpPr/>
          <p:nvPr/>
        </p:nvGrpSpPr>
        <p:grpSpPr>
          <a:xfrm>
            <a:off x="9803275" y="5312800"/>
            <a:ext cx="4342925" cy="1219075"/>
            <a:chOff x="9803275" y="5312800"/>
            <a:chExt cx="4342925" cy="1219075"/>
          </a:xfrm>
        </p:grpSpPr>
        <p:sp>
          <p:nvSpPr>
            <p:cNvPr id="248" name="Google Shape;248;p20"/>
            <p:cNvSpPr/>
            <p:nvPr/>
          </p:nvSpPr>
          <p:spPr>
            <a:xfrm>
              <a:off x="9933000" y="5388275"/>
              <a:ext cx="4213200" cy="11436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74900"/>
              </a:srgbClr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1004125" y="5474375"/>
              <a:ext cx="3035700" cy="9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2200"/>
                <a:buFont typeface="Arial"/>
                <a:buNone/>
              </a:pP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Inativos ou Fracos</a:t>
              </a:r>
              <a:r>
                <a:rPr lang="en-US" sz="185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: 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Inativos ou com comportamento muito inconsistente</a:t>
              </a:r>
              <a:r>
                <a:rPr lang="en-US" sz="1850">
                  <a:solidFill>
                    <a:srgbClr val="272525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i="0" sz="1850" u="none" cap="none" strike="noStrike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9803275" y="5312800"/>
              <a:ext cx="1056600" cy="964500"/>
            </a:xfrm>
            <a:prstGeom prst="roundRect">
              <a:avLst>
                <a:gd fmla="val 16667" name="adj"/>
              </a:avLst>
            </a:prstGeom>
            <a:solidFill>
              <a:srgbClr val="B6DDFE"/>
            </a:solidFill>
            <a:ln cap="flat" cmpd="sng" w="9525">
              <a:solidFill>
                <a:srgbClr val="B6DD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1" name="Google Shape;251;p20" title="Captura de Tela 2025-04-10 às 20.09.12.png"/>
            <p:cNvPicPr preferRelativeResize="0"/>
            <p:nvPr/>
          </p:nvPicPr>
          <p:blipFill rotWithShape="1">
            <a:blip r:embed="rId9">
              <a:alphaModFix/>
            </a:blip>
            <a:srcRect b="0" l="6162" r="6171" t="0"/>
            <a:stretch/>
          </p:blipFill>
          <p:spPr>
            <a:xfrm>
              <a:off x="9903363" y="5340500"/>
              <a:ext cx="856437" cy="927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20"/>
          <p:cNvGrpSpPr/>
          <p:nvPr/>
        </p:nvGrpSpPr>
        <p:grpSpPr>
          <a:xfrm>
            <a:off x="4926374" y="7683775"/>
            <a:ext cx="9783420" cy="434400"/>
            <a:chOff x="5271175" y="7683775"/>
            <a:chExt cx="9438900" cy="434400"/>
          </a:xfrm>
        </p:grpSpPr>
        <p:sp>
          <p:nvSpPr>
            <p:cNvPr id="253" name="Google Shape;253;p20"/>
            <p:cNvSpPr/>
            <p:nvPr/>
          </p:nvSpPr>
          <p:spPr>
            <a:xfrm>
              <a:off x="5271175" y="7683775"/>
              <a:ext cx="9438900" cy="434400"/>
            </a:xfrm>
            <a:prstGeom prst="flowChartAlternateProcess">
              <a:avLst/>
            </a:prstGeom>
            <a:solidFill>
              <a:schemeClr val="lt1"/>
            </a:solidFill>
            <a:ln cap="flat" cmpd="sng" w="9525">
              <a:solidFill>
                <a:srgbClr val="D6BA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reencoded.png" id="254" name="Google Shape;254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654744" y="7717139"/>
              <a:ext cx="367665" cy="367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0"/>
            <p:cNvSpPr/>
            <p:nvPr/>
          </p:nvSpPr>
          <p:spPr>
            <a:xfrm>
              <a:off x="6092950" y="7735075"/>
              <a:ext cx="84765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2162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525"/>
                </a:buClr>
                <a:buSzPts val="1850"/>
                <a:buFont typeface="Arial"/>
                <a:buNone/>
              </a:pPr>
              <a:r>
                <a:rPr lang="en-US" sz="2200">
                  <a:solidFill>
                    <a:srgbClr val="272525"/>
                  </a:solidFill>
                  <a:latin typeface="Bree Serif"/>
                  <a:ea typeface="Bree Serif"/>
                  <a:cs typeface="Bree Serif"/>
                  <a:sym typeface="Bree Serif"/>
                </a:rPr>
                <a:t>“Clientes Premium: grupo de clientes mais valioso! Fidelizar e manter.”</a:t>
              </a:r>
              <a:endParaRPr sz="2200" u="none" cap="none" strike="noStrike"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