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362" autoAdjust="0"/>
  </p:normalViewPr>
  <p:slideViewPr>
    <p:cSldViewPr>
      <p:cViewPr varScale="1">
        <p:scale>
          <a:sx n="59" d="100"/>
          <a:sy n="59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AB59D-51EC-4DA1-9009-71830DC1C32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1887C-3D07-488F-B996-978E18C5AC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1887C-3D07-488F-B996-978E18C5ACC0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C8D4-CC09-4022-9471-04EE285EDC72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AD929-60FF-47E2-A426-D2BAD0F3F80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Modelagem de Dados.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Apresentação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Banco de dados de modelo relacional, para gerenciamento de clientes e viagens contratadas por seus clientes.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Realizar o controle centralizado de clientes registrados e viagens realizadas.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pt-BR" dirty="0" smtClean="0"/>
              <a:t>Requisitos:</a:t>
            </a:r>
            <a:br>
              <a:rPr lang="pt-BR" dirty="0" smtClean="0"/>
            </a:br>
            <a:r>
              <a:rPr lang="pt-BR" sz="2000" dirty="0" smtClean="0"/>
              <a:t>Regras de negócio.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13849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Um cliente pode realizar a contratação de 1 pacote ou mais desde que em datas diferentes de embarque.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Cada Cliente possui um código único de identificação (id_cliente).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Clientes podem se cadastrar e obter </a:t>
            </a:r>
            <a:r>
              <a:rPr lang="pt-BR" dirty="0" err="1" smtClean="0">
                <a:solidFill>
                  <a:schemeClr val="tx1"/>
                </a:solidFill>
              </a:rPr>
              <a:t>login</a:t>
            </a:r>
            <a:r>
              <a:rPr lang="pt-BR" dirty="0" smtClean="0">
                <a:solidFill>
                  <a:schemeClr val="tx1"/>
                </a:solidFill>
              </a:rPr>
              <a:t> de acesso a plataforma ainda que não realizem contratação de nenhum dos pacotes disponíveis.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Uma viagem pode ser contratada por mais de um cliente, obedecendo a quantidade de bilhetes diários (30).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Cada viagem contratada recebe um código único de identificação (</a:t>
            </a:r>
            <a:r>
              <a:rPr lang="pt-BR" dirty="0" err="1" smtClean="0">
                <a:solidFill>
                  <a:schemeClr val="tx1"/>
                </a:solidFill>
              </a:rPr>
              <a:t>id_viagem</a:t>
            </a:r>
            <a:r>
              <a:rPr lang="pt-BR" dirty="0" smtClean="0">
                <a:solidFill>
                  <a:schemeClr val="tx1"/>
                </a:solidFill>
              </a:rPr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pt-BR" dirty="0" smtClean="0"/>
              <a:t>Identificação de entidades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0034" y="1643050"/>
            <a:ext cx="8072494" cy="457203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Cliente.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Destino.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Adquire_viagem.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(Esta entidade era um relacionamento que virou uma entidade.)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862013"/>
            <a:ext cx="850112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Códigos executados</a:t>
            </a:r>
            <a:br>
              <a:rPr lang="pt-BR" sz="3600" dirty="0" smtClean="0"/>
            </a:br>
            <a:r>
              <a:rPr lang="pt-BR" sz="3600" dirty="0" smtClean="0"/>
              <a:t>na </a:t>
            </a:r>
            <a:r>
              <a:rPr lang="pt-BR" sz="3600" dirty="0" err="1" smtClean="0"/>
              <a:t>sequência</a:t>
            </a:r>
            <a:r>
              <a:rPr lang="pt-BR" sz="3600" dirty="0" smtClean="0"/>
              <a:t> apresentada.</a:t>
            </a:r>
            <a:br>
              <a:rPr lang="pt-BR" sz="3600" dirty="0" smtClean="0"/>
            </a:br>
            <a:r>
              <a:rPr lang="pt-BR" sz="3600" dirty="0" smtClean="0"/>
              <a:t>Estrutura do banco de dados.</a:t>
            </a:r>
            <a:endParaRPr lang="pt-BR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38467"/>
          <a:stretch>
            <a:fillRect/>
          </a:stretch>
        </p:blipFill>
        <p:spPr bwMode="auto">
          <a:xfrm>
            <a:off x="2643174" y="1916291"/>
            <a:ext cx="4143404" cy="458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1357298"/>
            <a:ext cx="4071966" cy="542928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create table cadastro_cliente (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id_cliente int not null auto_increment,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Nome varchar(15) not null,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Sobrenome varchar (15) not null 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E_mail varchar (70) not null,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CPF CHAR (11) not null,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Tipo_logradouro varchar (10),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Logradouro varchar (40),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Número varchar (5),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Complemento varchar (20),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Bairro varchar (30),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Municipio_Cidade varchar (20),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Estado varchar (20),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UF char (2),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País varchar (20) default 'Brasil',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Senha varchar (30) not null,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primary key (id_cliente)</a:t>
            </a: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) default charset=utf8;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643174" y="-24"/>
            <a:ext cx="3929090" cy="121444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pt-BR" sz="1600" dirty="0"/>
              <a:t>create database cadastro </a:t>
            </a:r>
            <a:endParaRPr lang="pt-BR" sz="1600" dirty="0" smtClean="0"/>
          </a:p>
          <a:p>
            <a:pPr lvl="0" algn="ctr">
              <a:spcBef>
                <a:spcPct val="20000"/>
              </a:spcBef>
            </a:pPr>
            <a:r>
              <a:rPr lang="pt-BR" sz="1600" dirty="0" smtClean="0"/>
              <a:t>default </a:t>
            </a:r>
            <a:r>
              <a:rPr lang="pt-BR" sz="1600" dirty="0" err="1"/>
              <a:t>character</a:t>
            </a:r>
            <a:r>
              <a:rPr lang="pt-BR" sz="1600" dirty="0"/>
              <a:t> set </a:t>
            </a:r>
            <a:r>
              <a:rPr lang="pt-BR" sz="1600" dirty="0" smtClean="0"/>
              <a:t>utf8</a:t>
            </a:r>
          </a:p>
          <a:p>
            <a:pPr lvl="0" algn="ctr">
              <a:spcBef>
                <a:spcPct val="20000"/>
              </a:spcBef>
            </a:pPr>
            <a:r>
              <a:rPr lang="pt-BR" sz="1600" dirty="0" smtClean="0"/>
              <a:t>default </a:t>
            </a:r>
            <a:r>
              <a:rPr lang="pt-BR" sz="1600" dirty="0" err="1"/>
              <a:t>collate</a:t>
            </a:r>
            <a:r>
              <a:rPr lang="pt-BR" sz="1600" dirty="0"/>
              <a:t> utf8_</a:t>
            </a:r>
            <a:r>
              <a:rPr lang="pt-BR" sz="1600" dirty="0" err="1"/>
              <a:t>general_ci</a:t>
            </a:r>
            <a:r>
              <a:rPr lang="pt-BR" sz="1600" dirty="0" smtClean="0"/>
              <a:t>;</a:t>
            </a:r>
          </a:p>
          <a:p>
            <a:pPr lvl="0" algn="ctr">
              <a:spcBef>
                <a:spcPct val="20000"/>
              </a:spcBef>
            </a:pPr>
            <a:r>
              <a:rPr lang="pt-BR" sz="1600" dirty="0" smtClean="0"/>
              <a:t>use </a:t>
            </a:r>
            <a:r>
              <a:rPr lang="pt-BR" sz="1600" dirty="0"/>
              <a:t>cadastro;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71736" y="4286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571868" y="17859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0783" b="4021"/>
          <a:stretch>
            <a:fillRect/>
          </a:stretch>
        </p:blipFill>
        <p:spPr bwMode="auto">
          <a:xfrm>
            <a:off x="4429124" y="1571612"/>
            <a:ext cx="44291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2928926" y="20002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071810"/>
            <a:ext cx="42005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Subtítulo 2"/>
          <p:cNvSpPr txBox="1">
            <a:spLocks/>
          </p:cNvSpPr>
          <p:nvPr/>
        </p:nvSpPr>
        <p:spPr>
          <a:xfrm>
            <a:off x="357158" y="2000240"/>
            <a:ext cx="3357586" cy="42973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table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viagem_destino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id_destino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 not null auto_increment,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destino varchar(15) not null,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valor_R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$ decimal (10,2) not null 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primary key 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id_destino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default charset=utf8;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786182" y="19288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85720" y="1857364"/>
            <a:ext cx="4071966" cy="450059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pt-BR" sz="1600" dirty="0"/>
              <a:t>create table </a:t>
            </a:r>
            <a:r>
              <a:rPr lang="pt-BR" sz="1600" dirty="0" err="1" smtClean="0"/>
              <a:t>adquire_viagem</a:t>
            </a:r>
            <a:r>
              <a:rPr lang="pt-BR" sz="1600" dirty="0" smtClean="0"/>
              <a:t>(</a:t>
            </a:r>
          </a:p>
          <a:p>
            <a:pPr lvl="0">
              <a:spcBef>
                <a:spcPct val="20000"/>
              </a:spcBef>
            </a:pPr>
            <a:r>
              <a:rPr lang="pt-BR" sz="1600" dirty="0" err="1" smtClean="0"/>
              <a:t>id_viagem</a:t>
            </a:r>
            <a:r>
              <a:rPr lang="pt-BR" sz="1600" dirty="0" smtClean="0"/>
              <a:t> </a:t>
            </a:r>
            <a:r>
              <a:rPr lang="pt-BR" sz="1600" dirty="0"/>
              <a:t>int not null auto_increment</a:t>
            </a:r>
            <a:r>
              <a:rPr lang="pt-BR" sz="1600" dirty="0" smtClean="0"/>
              <a:t>,</a:t>
            </a:r>
          </a:p>
          <a:p>
            <a:pPr lvl="0">
              <a:spcBef>
                <a:spcPct val="20000"/>
              </a:spcBef>
            </a:pPr>
            <a:r>
              <a:rPr lang="pt-BR" sz="1600" dirty="0" smtClean="0"/>
              <a:t>id_cliente int,</a:t>
            </a:r>
          </a:p>
          <a:p>
            <a:pPr>
              <a:spcBef>
                <a:spcPct val="20000"/>
              </a:spcBef>
            </a:pPr>
            <a:r>
              <a:rPr lang="pt-BR" sz="1600" dirty="0" err="1" smtClean="0"/>
              <a:t>id_destino</a:t>
            </a:r>
            <a:r>
              <a:rPr lang="pt-BR" sz="1600" dirty="0" smtClean="0"/>
              <a:t> int,</a:t>
            </a:r>
          </a:p>
          <a:p>
            <a:pPr lvl="0">
              <a:spcBef>
                <a:spcPct val="20000"/>
              </a:spcBef>
            </a:pPr>
            <a:r>
              <a:rPr lang="pt-BR" sz="1600" dirty="0" smtClean="0"/>
              <a:t>Origem </a:t>
            </a:r>
            <a:r>
              <a:rPr lang="pt-BR" sz="1600" dirty="0"/>
              <a:t>varchar (15) not null </a:t>
            </a:r>
            <a:r>
              <a:rPr lang="pt-BR" sz="1600" dirty="0" smtClean="0"/>
              <a:t>,</a:t>
            </a:r>
          </a:p>
          <a:p>
            <a:pPr lvl="0">
              <a:spcBef>
                <a:spcPct val="20000"/>
              </a:spcBef>
            </a:pPr>
            <a:r>
              <a:rPr lang="pt-BR" sz="1600" dirty="0" smtClean="0"/>
              <a:t>Destino </a:t>
            </a:r>
            <a:r>
              <a:rPr lang="pt-BR" sz="1600" dirty="0"/>
              <a:t>varchar (15) not null</a:t>
            </a:r>
            <a:r>
              <a:rPr lang="pt-BR" sz="1600" dirty="0" smtClean="0"/>
              <a:t>,</a:t>
            </a:r>
          </a:p>
          <a:p>
            <a:pPr lvl="0">
              <a:spcBef>
                <a:spcPct val="20000"/>
              </a:spcBef>
            </a:pPr>
            <a:r>
              <a:rPr lang="pt-BR" sz="1600" dirty="0" err="1" smtClean="0"/>
              <a:t>Data_viagem</a:t>
            </a:r>
            <a:r>
              <a:rPr lang="pt-BR" sz="1600" dirty="0" smtClean="0"/>
              <a:t> </a:t>
            </a:r>
            <a:r>
              <a:rPr lang="pt-BR" sz="1600" dirty="0"/>
              <a:t>date</a:t>
            </a:r>
            <a:r>
              <a:rPr lang="pt-BR" sz="1600" dirty="0" smtClean="0"/>
              <a:t>,</a:t>
            </a:r>
          </a:p>
          <a:p>
            <a:pPr lvl="0">
              <a:spcBef>
                <a:spcPct val="20000"/>
              </a:spcBef>
            </a:pPr>
            <a:r>
              <a:rPr lang="pt-BR" sz="1600" dirty="0"/>
              <a:t>T</a:t>
            </a:r>
            <a:r>
              <a:rPr lang="pt-BR" sz="1600" dirty="0" smtClean="0"/>
              <a:t>urno </a:t>
            </a:r>
            <a:r>
              <a:rPr lang="pt-BR" sz="1600" dirty="0"/>
              <a:t>varchar (10</a:t>
            </a:r>
            <a:r>
              <a:rPr lang="pt-BR" sz="1600" dirty="0" smtClean="0"/>
              <a:t>),</a:t>
            </a:r>
          </a:p>
          <a:p>
            <a:pPr lvl="0">
              <a:spcBef>
                <a:spcPct val="20000"/>
              </a:spcBef>
            </a:pPr>
            <a:r>
              <a:rPr lang="pt-BR" sz="1600" dirty="0" smtClean="0"/>
              <a:t>primary </a:t>
            </a:r>
            <a:r>
              <a:rPr lang="pt-BR" sz="1600" dirty="0"/>
              <a:t>key (</a:t>
            </a:r>
            <a:r>
              <a:rPr lang="pt-BR" sz="1600" dirty="0" err="1" smtClean="0"/>
              <a:t>id_viagem</a:t>
            </a:r>
            <a:r>
              <a:rPr lang="pt-BR" sz="1600" dirty="0" smtClean="0"/>
              <a:t>),</a:t>
            </a:r>
          </a:p>
          <a:p>
            <a:pPr lvl="0">
              <a:spcBef>
                <a:spcPct val="20000"/>
              </a:spcBef>
            </a:pPr>
            <a:r>
              <a:rPr lang="pt-BR" sz="1600" dirty="0" err="1"/>
              <a:t>f</a:t>
            </a:r>
            <a:r>
              <a:rPr lang="pt-BR" sz="1600" dirty="0" err="1" smtClean="0"/>
              <a:t>oreign</a:t>
            </a:r>
            <a:r>
              <a:rPr lang="pt-BR" sz="1600" dirty="0" smtClean="0"/>
              <a:t> key (id_cliente) </a:t>
            </a:r>
            <a:r>
              <a:rPr lang="pt-BR" sz="1600" dirty="0" err="1" smtClean="0"/>
              <a:t>references</a:t>
            </a:r>
            <a:r>
              <a:rPr lang="pt-BR" sz="1600" dirty="0" smtClean="0"/>
              <a:t> cadastro_cliente (id_cliente),</a:t>
            </a:r>
          </a:p>
          <a:p>
            <a:pPr>
              <a:spcBef>
                <a:spcPct val="20000"/>
              </a:spcBef>
            </a:pPr>
            <a:r>
              <a:rPr lang="pt-BR" sz="1600" dirty="0" err="1" smtClean="0"/>
              <a:t>foreign</a:t>
            </a:r>
            <a:r>
              <a:rPr lang="pt-BR" sz="1600" dirty="0" smtClean="0"/>
              <a:t> key (</a:t>
            </a:r>
            <a:r>
              <a:rPr lang="pt-BR" sz="1600" dirty="0" err="1" smtClean="0"/>
              <a:t>id_destino</a:t>
            </a:r>
            <a:r>
              <a:rPr lang="pt-BR" sz="1600" dirty="0" smtClean="0"/>
              <a:t>) </a:t>
            </a:r>
            <a:r>
              <a:rPr lang="pt-BR" sz="1600" dirty="0" err="1" smtClean="0"/>
              <a:t>references</a:t>
            </a:r>
            <a:r>
              <a:rPr lang="pt-BR" sz="1600" dirty="0" smtClean="0"/>
              <a:t> </a:t>
            </a:r>
            <a:r>
              <a:rPr lang="pt-BR" sz="1600" dirty="0" err="1" smtClean="0"/>
              <a:t>viagem_destino</a:t>
            </a:r>
            <a:r>
              <a:rPr lang="pt-BR" sz="1600" dirty="0" smtClean="0"/>
              <a:t> (</a:t>
            </a:r>
            <a:r>
              <a:rPr lang="pt-BR" sz="1600" dirty="0" err="1" smtClean="0"/>
              <a:t>id_destino</a:t>
            </a:r>
            <a:r>
              <a:rPr lang="pt-BR" sz="16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pt-BR" sz="1600" dirty="0" smtClean="0"/>
              <a:t>) default charset=utf8;</a:t>
            </a:r>
            <a:endParaRPr lang="pt-BR" sz="1600" dirty="0"/>
          </a:p>
          <a:p>
            <a:pPr lvl="0">
              <a:spcBef>
                <a:spcPct val="20000"/>
              </a:spcBef>
            </a:pPr>
            <a:endParaRPr lang="pt-BR" sz="1600" dirty="0" smtClean="0"/>
          </a:p>
          <a:p>
            <a:pPr lvl="0">
              <a:spcBef>
                <a:spcPct val="20000"/>
              </a:spcBef>
            </a:pPr>
            <a:endParaRPr lang="pt-B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143116"/>
            <a:ext cx="4419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371</Words>
  <Application>Microsoft Office PowerPoint</Application>
  <PresentationFormat>Apresentação na tela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Modelagem de Dados.</vt:lpstr>
      <vt:lpstr>Objetivo:</vt:lpstr>
      <vt:lpstr>Requisitos: Regras de negócio.</vt:lpstr>
      <vt:lpstr>Identificação de entidades</vt:lpstr>
      <vt:lpstr>Slide 5</vt:lpstr>
      <vt:lpstr>Códigos executados na sequência apresentada. Estrutura do banco de dados.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Dados.</dc:title>
  <dc:creator>Carla Ribeiro</dc:creator>
  <cp:lastModifiedBy>Carla Ribeiro</cp:lastModifiedBy>
  <cp:revision>34</cp:revision>
  <dcterms:created xsi:type="dcterms:W3CDTF">2021-12-20T18:42:41Z</dcterms:created>
  <dcterms:modified xsi:type="dcterms:W3CDTF">2021-12-21T00:29:45Z</dcterms:modified>
</cp:coreProperties>
</file>