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61" r:id="rId4"/>
    <p:sldId id="256" r:id="rId5"/>
    <p:sldId id="258" r:id="rId6"/>
    <p:sldId id="260" r:id="rId7"/>
    <p:sldId id="262" r:id="rId8"/>
    <p:sldId id="259" r:id="rId9"/>
    <p:sldId id="263" r:id="rId10"/>
    <p:sldId id="264" r:id="rId11"/>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98" d="100"/>
          <a:sy n="98" d="100"/>
        </p:scale>
        <p:origin x="26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F4877C-1EE1-42DF-9FD6-2250BA04223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DA6C3688-A973-4FE9-8058-0F5F1FBBDC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AF9E2FFA-9894-4661-87B0-15863B3FF397}"/>
              </a:ext>
            </a:extLst>
          </p:cNvPr>
          <p:cNvSpPr>
            <a:spLocks noGrp="1"/>
          </p:cNvSpPr>
          <p:nvPr>
            <p:ph type="dt" sz="half" idx="10"/>
          </p:nvPr>
        </p:nvSpPr>
        <p:spPr/>
        <p:txBody>
          <a:bodyPr/>
          <a:lstStyle/>
          <a:p>
            <a:fld id="{1037CBF3-A68D-4F01-9FFC-AD32164E3490}" type="datetimeFigureOut">
              <a:rPr lang="es-AR" smtClean="0"/>
              <a:t>19/9/2023</a:t>
            </a:fld>
            <a:endParaRPr lang="es-AR"/>
          </a:p>
        </p:txBody>
      </p:sp>
      <p:sp>
        <p:nvSpPr>
          <p:cNvPr id="5" name="Marcador de pie de página 4">
            <a:extLst>
              <a:ext uri="{FF2B5EF4-FFF2-40B4-BE49-F238E27FC236}">
                <a16:creationId xmlns:a16="http://schemas.microsoft.com/office/drawing/2014/main" id="{78A0B722-E95D-439E-B11A-D3C786C81716}"/>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E623FE2-D40C-4B2D-8C07-61E814EB34DD}"/>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87392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05B35-9C48-4C61-8F6F-7FA2DA43535A}"/>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8DF39BCA-C07A-4B7A-B3DB-657645892CC7}"/>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CEA303F-4AC8-4ABD-8B15-E29E3E31866C}"/>
              </a:ext>
            </a:extLst>
          </p:cNvPr>
          <p:cNvSpPr>
            <a:spLocks noGrp="1"/>
          </p:cNvSpPr>
          <p:nvPr>
            <p:ph type="dt" sz="half" idx="10"/>
          </p:nvPr>
        </p:nvSpPr>
        <p:spPr/>
        <p:txBody>
          <a:bodyPr/>
          <a:lstStyle/>
          <a:p>
            <a:fld id="{1037CBF3-A68D-4F01-9FFC-AD32164E3490}" type="datetimeFigureOut">
              <a:rPr lang="es-AR" smtClean="0"/>
              <a:t>19/9/2023</a:t>
            </a:fld>
            <a:endParaRPr lang="es-AR"/>
          </a:p>
        </p:txBody>
      </p:sp>
      <p:sp>
        <p:nvSpPr>
          <p:cNvPr id="5" name="Marcador de pie de página 4">
            <a:extLst>
              <a:ext uri="{FF2B5EF4-FFF2-40B4-BE49-F238E27FC236}">
                <a16:creationId xmlns:a16="http://schemas.microsoft.com/office/drawing/2014/main" id="{9E4F5CA7-8520-41F3-9947-C4F09628C27F}"/>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C89244F-EB70-4667-A3DA-912161989EE6}"/>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3222451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7960C97-822E-41B7-A6EC-375CAADA94F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E41BFF37-D674-43CB-B9D4-3237CE7DBA30}"/>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5EA8DCC-686D-4AC0-A9A9-694DE893AB39}"/>
              </a:ext>
            </a:extLst>
          </p:cNvPr>
          <p:cNvSpPr>
            <a:spLocks noGrp="1"/>
          </p:cNvSpPr>
          <p:nvPr>
            <p:ph type="dt" sz="half" idx="10"/>
          </p:nvPr>
        </p:nvSpPr>
        <p:spPr/>
        <p:txBody>
          <a:bodyPr/>
          <a:lstStyle/>
          <a:p>
            <a:fld id="{1037CBF3-A68D-4F01-9FFC-AD32164E3490}" type="datetimeFigureOut">
              <a:rPr lang="es-AR" smtClean="0"/>
              <a:t>19/9/2023</a:t>
            </a:fld>
            <a:endParaRPr lang="es-AR"/>
          </a:p>
        </p:txBody>
      </p:sp>
      <p:sp>
        <p:nvSpPr>
          <p:cNvPr id="5" name="Marcador de pie de página 4">
            <a:extLst>
              <a:ext uri="{FF2B5EF4-FFF2-40B4-BE49-F238E27FC236}">
                <a16:creationId xmlns:a16="http://schemas.microsoft.com/office/drawing/2014/main" id="{30D2ABA5-5FE6-4ECC-8A2A-FD3AD0E1AB55}"/>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B777FEA-F013-478C-A4F0-CADE86DD8D6E}"/>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2590345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19CC89-7BFE-4524-B3F6-CEBF0178B30E}"/>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A58FB916-C859-44E6-AF2E-5578C82C7143}"/>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C710D0E-F346-48C6-830F-4F8B4A61AC8B}"/>
              </a:ext>
            </a:extLst>
          </p:cNvPr>
          <p:cNvSpPr>
            <a:spLocks noGrp="1"/>
          </p:cNvSpPr>
          <p:nvPr>
            <p:ph type="dt" sz="half" idx="10"/>
          </p:nvPr>
        </p:nvSpPr>
        <p:spPr/>
        <p:txBody>
          <a:bodyPr/>
          <a:lstStyle/>
          <a:p>
            <a:fld id="{1037CBF3-A68D-4F01-9FFC-AD32164E3490}" type="datetimeFigureOut">
              <a:rPr lang="es-AR" smtClean="0"/>
              <a:t>19/9/2023</a:t>
            </a:fld>
            <a:endParaRPr lang="es-AR"/>
          </a:p>
        </p:txBody>
      </p:sp>
      <p:sp>
        <p:nvSpPr>
          <p:cNvPr id="5" name="Marcador de pie de página 4">
            <a:extLst>
              <a:ext uri="{FF2B5EF4-FFF2-40B4-BE49-F238E27FC236}">
                <a16:creationId xmlns:a16="http://schemas.microsoft.com/office/drawing/2014/main" id="{8B63D4F5-AE15-42EB-BB93-C3C3056A66D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B06E08F-0C5F-48F1-B10F-22D0F24949F7}"/>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266221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786608-9DE6-45C9-A291-21073799AD8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522111E7-2D35-420E-8232-50D6F8CFD8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D05CC256-8245-4131-95B1-058FD7140983}"/>
              </a:ext>
            </a:extLst>
          </p:cNvPr>
          <p:cNvSpPr>
            <a:spLocks noGrp="1"/>
          </p:cNvSpPr>
          <p:nvPr>
            <p:ph type="dt" sz="half" idx="10"/>
          </p:nvPr>
        </p:nvSpPr>
        <p:spPr/>
        <p:txBody>
          <a:bodyPr/>
          <a:lstStyle/>
          <a:p>
            <a:fld id="{1037CBF3-A68D-4F01-9FFC-AD32164E3490}" type="datetimeFigureOut">
              <a:rPr lang="es-AR" smtClean="0"/>
              <a:t>19/9/2023</a:t>
            </a:fld>
            <a:endParaRPr lang="es-AR"/>
          </a:p>
        </p:txBody>
      </p:sp>
      <p:sp>
        <p:nvSpPr>
          <p:cNvPr id="5" name="Marcador de pie de página 4">
            <a:extLst>
              <a:ext uri="{FF2B5EF4-FFF2-40B4-BE49-F238E27FC236}">
                <a16:creationId xmlns:a16="http://schemas.microsoft.com/office/drawing/2014/main" id="{F6F3B93F-DCA3-4D68-94F4-E1277A29DCC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56A4391-BFEB-4156-8214-A2A165DFA846}"/>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181653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997462-31EC-48BE-9EFE-5B3694880D38}"/>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1556362-668C-4396-B351-D3339DF82DCE}"/>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713734B5-8077-4E95-91D4-7803F4FDB53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6A5C6F6E-B1F0-40C2-800D-B1ED3582AC18}"/>
              </a:ext>
            </a:extLst>
          </p:cNvPr>
          <p:cNvSpPr>
            <a:spLocks noGrp="1"/>
          </p:cNvSpPr>
          <p:nvPr>
            <p:ph type="dt" sz="half" idx="10"/>
          </p:nvPr>
        </p:nvSpPr>
        <p:spPr/>
        <p:txBody>
          <a:bodyPr/>
          <a:lstStyle/>
          <a:p>
            <a:fld id="{1037CBF3-A68D-4F01-9FFC-AD32164E3490}" type="datetimeFigureOut">
              <a:rPr lang="es-AR" smtClean="0"/>
              <a:t>19/9/2023</a:t>
            </a:fld>
            <a:endParaRPr lang="es-AR"/>
          </a:p>
        </p:txBody>
      </p:sp>
      <p:sp>
        <p:nvSpPr>
          <p:cNvPr id="6" name="Marcador de pie de página 5">
            <a:extLst>
              <a:ext uri="{FF2B5EF4-FFF2-40B4-BE49-F238E27FC236}">
                <a16:creationId xmlns:a16="http://schemas.microsoft.com/office/drawing/2014/main" id="{DFCDCEE9-CB2C-4BC7-9C07-FB2D3266F625}"/>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77D358C9-C819-44DF-A76D-E2E7B3F48C8D}"/>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2881462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37E9F-ABD8-4A96-9AC4-F657DF6B182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03843874-65DE-4287-9044-3C47820861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15681552-1D91-4D36-8779-FD166AE1CCD8}"/>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1E7F8A00-96E4-484C-85AC-AE7BEB7785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3DC410A2-23D2-4A23-90C1-2899BF60968C}"/>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485E9610-BD55-470B-A6FE-8D40841532C8}"/>
              </a:ext>
            </a:extLst>
          </p:cNvPr>
          <p:cNvSpPr>
            <a:spLocks noGrp="1"/>
          </p:cNvSpPr>
          <p:nvPr>
            <p:ph type="dt" sz="half" idx="10"/>
          </p:nvPr>
        </p:nvSpPr>
        <p:spPr/>
        <p:txBody>
          <a:bodyPr/>
          <a:lstStyle/>
          <a:p>
            <a:fld id="{1037CBF3-A68D-4F01-9FFC-AD32164E3490}" type="datetimeFigureOut">
              <a:rPr lang="es-AR" smtClean="0"/>
              <a:t>19/9/2023</a:t>
            </a:fld>
            <a:endParaRPr lang="es-AR"/>
          </a:p>
        </p:txBody>
      </p:sp>
      <p:sp>
        <p:nvSpPr>
          <p:cNvPr id="8" name="Marcador de pie de página 7">
            <a:extLst>
              <a:ext uri="{FF2B5EF4-FFF2-40B4-BE49-F238E27FC236}">
                <a16:creationId xmlns:a16="http://schemas.microsoft.com/office/drawing/2014/main" id="{6C28382A-E302-40EA-BE57-A76131B8D959}"/>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F4CD721F-D668-49A3-BCE9-19AD5D0E5E6C}"/>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32252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A6B8F9-6688-4210-85EF-C81474E188E6}"/>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B4924BAD-F55F-462D-8479-C89D7E08FD70}"/>
              </a:ext>
            </a:extLst>
          </p:cNvPr>
          <p:cNvSpPr>
            <a:spLocks noGrp="1"/>
          </p:cNvSpPr>
          <p:nvPr>
            <p:ph type="dt" sz="half" idx="10"/>
          </p:nvPr>
        </p:nvSpPr>
        <p:spPr/>
        <p:txBody>
          <a:bodyPr/>
          <a:lstStyle/>
          <a:p>
            <a:fld id="{1037CBF3-A68D-4F01-9FFC-AD32164E3490}" type="datetimeFigureOut">
              <a:rPr lang="es-AR" smtClean="0"/>
              <a:t>19/9/2023</a:t>
            </a:fld>
            <a:endParaRPr lang="es-AR"/>
          </a:p>
        </p:txBody>
      </p:sp>
      <p:sp>
        <p:nvSpPr>
          <p:cNvPr id="4" name="Marcador de pie de página 3">
            <a:extLst>
              <a:ext uri="{FF2B5EF4-FFF2-40B4-BE49-F238E27FC236}">
                <a16:creationId xmlns:a16="http://schemas.microsoft.com/office/drawing/2014/main" id="{3037070F-5776-43D7-A1F7-EC319D9807A8}"/>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A8F20C7A-1265-4C19-8473-17E23262D0DE}"/>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245356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BAF6DDC-30AB-4E61-8BD6-A1BB0CAA496D}"/>
              </a:ext>
            </a:extLst>
          </p:cNvPr>
          <p:cNvSpPr>
            <a:spLocks noGrp="1"/>
          </p:cNvSpPr>
          <p:nvPr>
            <p:ph type="dt" sz="half" idx="10"/>
          </p:nvPr>
        </p:nvSpPr>
        <p:spPr/>
        <p:txBody>
          <a:bodyPr/>
          <a:lstStyle/>
          <a:p>
            <a:fld id="{1037CBF3-A68D-4F01-9FFC-AD32164E3490}" type="datetimeFigureOut">
              <a:rPr lang="es-AR" smtClean="0"/>
              <a:t>19/9/2023</a:t>
            </a:fld>
            <a:endParaRPr lang="es-AR"/>
          </a:p>
        </p:txBody>
      </p:sp>
      <p:sp>
        <p:nvSpPr>
          <p:cNvPr id="3" name="Marcador de pie de página 2">
            <a:extLst>
              <a:ext uri="{FF2B5EF4-FFF2-40B4-BE49-F238E27FC236}">
                <a16:creationId xmlns:a16="http://schemas.microsoft.com/office/drawing/2014/main" id="{5DE9C544-08BC-4C19-BA34-46BCFC2A6615}"/>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87424B40-E9DE-4B9D-864E-676A9486A6C1}"/>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16554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6FD07-9D16-43E8-AB3E-2FAFC26069A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D0F8697-D307-45F9-A668-9EC6CD0B63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1A3EC64C-3437-4E10-A27B-7E9E2E70E3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841B0F49-BC2F-4091-B5CF-952512B8E7BF}"/>
              </a:ext>
            </a:extLst>
          </p:cNvPr>
          <p:cNvSpPr>
            <a:spLocks noGrp="1"/>
          </p:cNvSpPr>
          <p:nvPr>
            <p:ph type="dt" sz="half" idx="10"/>
          </p:nvPr>
        </p:nvSpPr>
        <p:spPr/>
        <p:txBody>
          <a:bodyPr/>
          <a:lstStyle/>
          <a:p>
            <a:fld id="{1037CBF3-A68D-4F01-9FFC-AD32164E3490}" type="datetimeFigureOut">
              <a:rPr lang="es-AR" smtClean="0"/>
              <a:t>19/9/2023</a:t>
            </a:fld>
            <a:endParaRPr lang="es-AR"/>
          </a:p>
        </p:txBody>
      </p:sp>
      <p:sp>
        <p:nvSpPr>
          <p:cNvPr id="6" name="Marcador de pie de página 5">
            <a:extLst>
              <a:ext uri="{FF2B5EF4-FFF2-40B4-BE49-F238E27FC236}">
                <a16:creationId xmlns:a16="http://schemas.microsoft.com/office/drawing/2014/main" id="{ECFF9875-0352-43B2-92AE-C4351E65AD04}"/>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C5CC8142-80F6-4B0F-80C7-6279D4436B2C}"/>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421262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0F05AF-785A-475F-BADD-9EB9171ACDF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2B1EF2D6-ECD1-4C1B-8292-076F7FA8E7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A32C4CA7-E785-4D27-B9AD-4AAA54938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AE25AD7-323F-45FE-819E-4A35F38D4DAC}"/>
              </a:ext>
            </a:extLst>
          </p:cNvPr>
          <p:cNvSpPr>
            <a:spLocks noGrp="1"/>
          </p:cNvSpPr>
          <p:nvPr>
            <p:ph type="dt" sz="half" idx="10"/>
          </p:nvPr>
        </p:nvSpPr>
        <p:spPr/>
        <p:txBody>
          <a:bodyPr/>
          <a:lstStyle/>
          <a:p>
            <a:fld id="{1037CBF3-A68D-4F01-9FFC-AD32164E3490}" type="datetimeFigureOut">
              <a:rPr lang="es-AR" smtClean="0"/>
              <a:t>19/9/2023</a:t>
            </a:fld>
            <a:endParaRPr lang="es-AR"/>
          </a:p>
        </p:txBody>
      </p:sp>
      <p:sp>
        <p:nvSpPr>
          <p:cNvPr id="6" name="Marcador de pie de página 5">
            <a:extLst>
              <a:ext uri="{FF2B5EF4-FFF2-40B4-BE49-F238E27FC236}">
                <a16:creationId xmlns:a16="http://schemas.microsoft.com/office/drawing/2014/main" id="{27F847D8-1F7F-4C3F-82B7-218745DFB508}"/>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96AE8FF9-DFAA-4D4F-9336-19D71B0518B3}"/>
              </a:ext>
            </a:extLst>
          </p:cNvPr>
          <p:cNvSpPr>
            <a:spLocks noGrp="1"/>
          </p:cNvSpPr>
          <p:nvPr>
            <p:ph type="sldNum" sz="quarter" idx="12"/>
          </p:nvPr>
        </p:nvSpPr>
        <p:spPr/>
        <p:txBody>
          <a:bodyPr/>
          <a:lstStyle/>
          <a:p>
            <a:fld id="{B08DC488-3623-4E00-AA80-EED91C472771}" type="slidenum">
              <a:rPr lang="es-AR" smtClean="0"/>
              <a:t>‹Nº›</a:t>
            </a:fld>
            <a:endParaRPr lang="es-AR"/>
          </a:p>
        </p:txBody>
      </p:sp>
    </p:spTree>
    <p:extLst>
      <p:ext uri="{BB962C8B-B14F-4D97-AF65-F5344CB8AC3E}">
        <p14:creationId xmlns:p14="http://schemas.microsoft.com/office/powerpoint/2010/main" val="1961321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57FC7F2-FE15-4EA9-A0D5-F7D124A3D3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4A6B64AA-A502-4F7E-A027-96E383BDB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A78DA35-474A-4B5A-AD9B-77F068529E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7CBF3-A68D-4F01-9FFC-AD32164E3490}" type="datetimeFigureOut">
              <a:rPr lang="es-AR" smtClean="0"/>
              <a:t>19/9/2023</a:t>
            </a:fld>
            <a:endParaRPr lang="es-AR"/>
          </a:p>
        </p:txBody>
      </p:sp>
      <p:sp>
        <p:nvSpPr>
          <p:cNvPr id="5" name="Marcador de pie de página 4">
            <a:extLst>
              <a:ext uri="{FF2B5EF4-FFF2-40B4-BE49-F238E27FC236}">
                <a16:creationId xmlns:a16="http://schemas.microsoft.com/office/drawing/2014/main" id="{2B161475-1CF6-4CD7-94EA-6A913FD126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6800D5EC-6A06-472D-9936-A0D1E5F74A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DC488-3623-4E00-AA80-EED91C472771}" type="slidenum">
              <a:rPr lang="es-AR" smtClean="0"/>
              <a:t>‹Nº›</a:t>
            </a:fld>
            <a:endParaRPr lang="es-AR"/>
          </a:p>
        </p:txBody>
      </p:sp>
    </p:spTree>
    <p:extLst>
      <p:ext uri="{BB962C8B-B14F-4D97-AF65-F5344CB8AC3E}">
        <p14:creationId xmlns:p14="http://schemas.microsoft.com/office/powerpoint/2010/main" val="4012354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93C2A411-7528-4D36-9192-13BCCEC6B3D2}"/>
              </a:ext>
            </a:extLst>
          </p:cNvPr>
          <p:cNvSpPr>
            <a:spLocks noGrp="1"/>
          </p:cNvSpPr>
          <p:nvPr>
            <p:ph type="title"/>
          </p:nvPr>
        </p:nvSpPr>
        <p:spPr>
          <a:xfrm>
            <a:off x="838200" y="365125"/>
            <a:ext cx="10515600" cy="1325563"/>
          </a:xfrm>
        </p:spPr>
        <p:txBody>
          <a:bodyPr/>
          <a:lstStyle/>
          <a:p>
            <a:pPr algn="ctr"/>
            <a:r>
              <a:rPr lang="es-AR" dirty="0"/>
              <a:t>LABORATORIO DE DESARROLLO DE SOFTWARE</a:t>
            </a:r>
          </a:p>
        </p:txBody>
      </p:sp>
      <p:sp>
        <p:nvSpPr>
          <p:cNvPr id="6" name="Título 1">
            <a:extLst>
              <a:ext uri="{FF2B5EF4-FFF2-40B4-BE49-F238E27FC236}">
                <a16:creationId xmlns:a16="http://schemas.microsoft.com/office/drawing/2014/main" id="{1E6427CA-7039-4F4B-9AED-39F149914989}"/>
              </a:ext>
            </a:extLst>
          </p:cNvPr>
          <p:cNvSpPr txBox="1">
            <a:spLocks/>
          </p:cNvSpPr>
          <p:nvPr/>
        </p:nvSpPr>
        <p:spPr>
          <a:xfrm>
            <a:off x="772486" y="4292571"/>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ctr">
              <a:buFont typeface="Arial" panose="020B0604020202020204" pitchFamily="34" charset="0"/>
              <a:buChar char="•"/>
            </a:pPr>
            <a:r>
              <a:rPr lang="es-AR" dirty="0"/>
              <a:t>Plan de iteración</a:t>
            </a:r>
          </a:p>
          <a:p>
            <a:pPr marL="571500" indent="-571500" algn="ctr">
              <a:buFont typeface="Arial" panose="020B0604020202020204" pitchFamily="34" charset="0"/>
              <a:buChar char="•"/>
            </a:pPr>
            <a:r>
              <a:rPr lang="es-AR" dirty="0"/>
              <a:t>Riesgos</a:t>
            </a:r>
          </a:p>
          <a:p>
            <a:pPr marL="571500" indent="-571500" algn="ctr">
              <a:buFont typeface="Arial" panose="020B0604020202020204" pitchFamily="34" charset="0"/>
              <a:buChar char="•"/>
            </a:pPr>
            <a:r>
              <a:rPr lang="es-AR" dirty="0"/>
              <a:t>Casos de uso y requerimientos</a:t>
            </a:r>
          </a:p>
        </p:txBody>
      </p:sp>
      <p:pic>
        <p:nvPicPr>
          <p:cNvPr id="7" name="Imagen 6">
            <a:extLst>
              <a:ext uri="{FF2B5EF4-FFF2-40B4-BE49-F238E27FC236}">
                <a16:creationId xmlns:a16="http://schemas.microsoft.com/office/drawing/2014/main" id="{0C69E7D2-D2D0-4E9C-A48C-E783E6292F85}"/>
              </a:ext>
            </a:extLst>
          </p:cNvPr>
          <p:cNvPicPr>
            <a:picLocks noChangeAspect="1"/>
          </p:cNvPicPr>
          <p:nvPr/>
        </p:nvPicPr>
        <p:blipFill>
          <a:blip r:embed="rId2"/>
          <a:stretch>
            <a:fillRect/>
          </a:stretch>
        </p:blipFill>
        <p:spPr>
          <a:xfrm>
            <a:off x="9766055" y="4529942"/>
            <a:ext cx="2235445" cy="2176384"/>
          </a:xfrm>
          <a:prstGeom prst="rect">
            <a:avLst/>
          </a:prstGeom>
        </p:spPr>
      </p:pic>
      <p:pic>
        <p:nvPicPr>
          <p:cNvPr id="8" name="Imagen 7">
            <a:extLst>
              <a:ext uri="{FF2B5EF4-FFF2-40B4-BE49-F238E27FC236}">
                <a16:creationId xmlns:a16="http://schemas.microsoft.com/office/drawing/2014/main" id="{DD83C590-72BC-4DC1-890E-C853A98C3209}"/>
              </a:ext>
            </a:extLst>
          </p:cNvPr>
          <p:cNvPicPr>
            <a:picLocks noChangeAspect="1"/>
          </p:cNvPicPr>
          <p:nvPr/>
        </p:nvPicPr>
        <p:blipFill>
          <a:blip r:embed="rId3"/>
          <a:stretch>
            <a:fillRect/>
          </a:stretch>
        </p:blipFill>
        <p:spPr>
          <a:xfrm>
            <a:off x="2431302" y="1871123"/>
            <a:ext cx="6895745" cy="1834418"/>
          </a:xfrm>
          <a:prstGeom prst="rect">
            <a:avLst/>
          </a:prstGeom>
        </p:spPr>
      </p:pic>
    </p:spTree>
    <p:extLst>
      <p:ext uri="{BB962C8B-B14F-4D97-AF65-F5344CB8AC3E}">
        <p14:creationId xmlns:p14="http://schemas.microsoft.com/office/powerpoint/2010/main" val="316875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55BC814-1DCD-4700-8505-DF0E891C6204}"/>
              </a:ext>
            </a:extLst>
          </p:cNvPr>
          <p:cNvPicPr>
            <a:picLocks noChangeAspect="1"/>
          </p:cNvPicPr>
          <p:nvPr/>
        </p:nvPicPr>
        <p:blipFill>
          <a:blip r:embed="rId2"/>
          <a:stretch>
            <a:fillRect/>
          </a:stretch>
        </p:blipFill>
        <p:spPr>
          <a:xfrm>
            <a:off x="2043545" y="0"/>
            <a:ext cx="8104909" cy="6858000"/>
          </a:xfrm>
          <a:prstGeom prst="rect">
            <a:avLst/>
          </a:prstGeom>
        </p:spPr>
      </p:pic>
    </p:spTree>
    <p:extLst>
      <p:ext uri="{BB962C8B-B14F-4D97-AF65-F5344CB8AC3E}">
        <p14:creationId xmlns:p14="http://schemas.microsoft.com/office/powerpoint/2010/main" val="245574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9DA64E-88DF-48CE-B2ED-56526DDD0242}"/>
              </a:ext>
            </a:extLst>
          </p:cNvPr>
          <p:cNvSpPr>
            <a:spLocks noGrp="1"/>
          </p:cNvSpPr>
          <p:nvPr>
            <p:ph type="title"/>
          </p:nvPr>
        </p:nvSpPr>
        <p:spPr/>
        <p:txBody>
          <a:bodyPr/>
          <a:lstStyle/>
          <a:p>
            <a:pPr algn="ctr"/>
            <a:r>
              <a:rPr lang="es-AR" b="1" dirty="0"/>
              <a:t>OBJETIVO DEL SISTEMA</a:t>
            </a:r>
          </a:p>
        </p:txBody>
      </p:sp>
      <p:sp>
        <p:nvSpPr>
          <p:cNvPr id="3" name="Marcador de contenido 2">
            <a:extLst>
              <a:ext uri="{FF2B5EF4-FFF2-40B4-BE49-F238E27FC236}">
                <a16:creationId xmlns:a16="http://schemas.microsoft.com/office/drawing/2014/main" id="{CEEAB587-0FD3-42FB-8EE4-FA5D377514FB}"/>
              </a:ext>
            </a:extLst>
          </p:cNvPr>
          <p:cNvSpPr>
            <a:spLocks noGrp="1"/>
          </p:cNvSpPr>
          <p:nvPr>
            <p:ph idx="1"/>
          </p:nvPr>
        </p:nvSpPr>
        <p:spPr/>
        <p:txBody>
          <a:bodyPr/>
          <a:lstStyle/>
          <a:p>
            <a:pPr marL="0" indent="0">
              <a:buNone/>
            </a:pPr>
            <a:r>
              <a:rPr lang="es-AR" dirty="0"/>
              <a:t>El objetivo del sistema es la gestión de los cursos de extensión y de los inscriptos a estos, obteniendo un registro unificado de todos los datos de estos cursos e inscriptos, mejorando el filtrado de estos y facilitando así la creación de informes estadísticos dentro del área de extensión de la UNPA-UARG para los cursos propuesto a partir de diciembre del 2023 o en el inicio de clases del 2024 ya que el objetivo es finalizarlo dentro del segundo cuatrimestre del corriente año, abarcando el tiempo establecido para la aprobación de la materia Laboratorio de Desarrollo de Software que culmina con la entrega del proyecto finalizado. </a:t>
            </a:r>
          </a:p>
          <a:p>
            <a:endParaRPr lang="es-AR" dirty="0"/>
          </a:p>
        </p:txBody>
      </p:sp>
    </p:spTree>
    <p:extLst>
      <p:ext uri="{BB962C8B-B14F-4D97-AF65-F5344CB8AC3E}">
        <p14:creationId xmlns:p14="http://schemas.microsoft.com/office/powerpoint/2010/main" val="210053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CB738-B8E0-4F74-A2FC-49C52F3E7498}"/>
              </a:ext>
            </a:extLst>
          </p:cNvPr>
          <p:cNvSpPr>
            <a:spLocks noGrp="1"/>
          </p:cNvSpPr>
          <p:nvPr>
            <p:ph type="title"/>
          </p:nvPr>
        </p:nvSpPr>
        <p:spPr>
          <a:xfrm>
            <a:off x="838200" y="754062"/>
            <a:ext cx="10515600" cy="5349875"/>
          </a:xfrm>
        </p:spPr>
        <p:txBody>
          <a:bodyPr>
            <a:normAutofit/>
          </a:bodyPr>
          <a:lstStyle/>
          <a:p>
            <a:pPr algn="ctr"/>
            <a:r>
              <a:rPr lang="es-AR" sz="9600" dirty="0"/>
              <a:t>PLAN DE ITERACIÓN</a:t>
            </a:r>
            <a:br>
              <a:rPr lang="es-AR" sz="9600" dirty="0"/>
            </a:br>
            <a:r>
              <a:rPr lang="es-AR" sz="9600" dirty="0"/>
              <a:t>FASE 1</a:t>
            </a:r>
          </a:p>
        </p:txBody>
      </p:sp>
      <p:pic>
        <p:nvPicPr>
          <p:cNvPr id="3" name="Imagen 2">
            <a:extLst>
              <a:ext uri="{FF2B5EF4-FFF2-40B4-BE49-F238E27FC236}">
                <a16:creationId xmlns:a16="http://schemas.microsoft.com/office/drawing/2014/main" id="{EAE4AFFD-F064-478C-B0EA-2C366911C5C6}"/>
              </a:ext>
            </a:extLst>
          </p:cNvPr>
          <p:cNvPicPr>
            <a:picLocks noChangeAspect="1"/>
          </p:cNvPicPr>
          <p:nvPr/>
        </p:nvPicPr>
        <p:blipFill>
          <a:blip r:embed="rId2"/>
          <a:stretch>
            <a:fillRect/>
          </a:stretch>
        </p:blipFill>
        <p:spPr>
          <a:xfrm>
            <a:off x="9766055" y="4529942"/>
            <a:ext cx="2235445" cy="2176384"/>
          </a:xfrm>
          <a:prstGeom prst="rect">
            <a:avLst/>
          </a:prstGeom>
        </p:spPr>
      </p:pic>
    </p:spTree>
    <p:extLst>
      <p:ext uri="{BB962C8B-B14F-4D97-AF65-F5344CB8AC3E}">
        <p14:creationId xmlns:p14="http://schemas.microsoft.com/office/powerpoint/2010/main" val="1476464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EF2B2585-015F-4D77-9DB0-0042B28181A9}"/>
              </a:ext>
            </a:extLst>
          </p:cNvPr>
          <p:cNvGraphicFramePr>
            <a:graphicFrameLocks noGrp="1"/>
          </p:cNvGraphicFramePr>
          <p:nvPr>
            <p:extLst>
              <p:ext uri="{D42A27DB-BD31-4B8C-83A1-F6EECF244321}">
                <p14:modId xmlns:p14="http://schemas.microsoft.com/office/powerpoint/2010/main" val="495834627"/>
              </p:ext>
            </p:extLst>
          </p:nvPr>
        </p:nvGraphicFramePr>
        <p:xfrm>
          <a:off x="0" y="0"/>
          <a:ext cx="12192000" cy="6852166"/>
        </p:xfrm>
        <a:graphic>
          <a:graphicData uri="http://schemas.openxmlformats.org/drawingml/2006/table">
            <a:tbl>
              <a:tblPr firstRow="1" firstCol="1" lastRow="1" lastCol="1" bandRow="1" bandCol="1">
                <a:tableStyleId>{5940675A-B579-460E-94D1-54222C63F5DA}</a:tableStyleId>
              </a:tblPr>
              <a:tblGrid>
                <a:gridCol w="9520051">
                  <a:extLst>
                    <a:ext uri="{9D8B030D-6E8A-4147-A177-3AD203B41FA5}">
                      <a16:colId xmlns:a16="http://schemas.microsoft.com/office/drawing/2014/main" val="917877314"/>
                    </a:ext>
                  </a:extLst>
                </a:gridCol>
                <a:gridCol w="1282414">
                  <a:extLst>
                    <a:ext uri="{9D8B030D-6E8A-4147-A177-3AD203B41FA5}">
                      <a16:colId xmlns:a16="http://schemas.microsoft.com/office/drawing/2014/main" val="3335772490"/>
                    </a:ext>
                  </a:extLst>
                </a:gridCol>
                <a:gridCol w="1389535">
                  <a:extLst>
                    <a:ext uri="{9D8B030D-6E8A-4147-A177-3AD203B41FA5}">
                      <a16:colId xmlns:a16="http://schemas.microsoft.com/office/drawing/2014/main" val="134578585"/>
                    </a:ext>
                  </a:extLst>
                </a:gridCol>
              </a:tblGrid>
              <a:tr h="568650">
                <a:tc>
                  <a:txBody>
                    <a:bodyPr/>
                    <a:lstStyle/>
                    <a:p>
                      <a:pPr marL="226695" indent="-226695" algn="ctr">
                        <a:lnSpc>
                          <a:spcPts val="1200"/>
                        </a:lnSpc>
                        <a:spcBef>
                          <a:spcPts val="1000"/>
                        </a:spcBef>
                        <a:spcAft>
                          <a:spcPts val="0"/>
                        </a:spcAft>
                      </a:pPr>
                      <a:r>
                        <a:rPr lang="es-AR" sz="2800" dirty="0">
                          <a:effectLst/>
                        </a:rPr>
                        <a:t>Nombre de la Tarea</a:t>
                      </a:r>
                      <a:endParaRPr lang="es-AR"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6695" indent="-226695" algn="ctr">
                        <a:lnSpc>
                          <a:spcPts val="1200"/>
                        </a:lnSpc>
                        <a:spcBef>
                          <a:spcPts val="1000"/>
                        </a:spcBef>
                        <a:spcAft>
                          <a:spcPts val="0"/>
                        </a:spcAft>
                      </a:pPr>
                      <a:r>
                        <a:rPr lang="es-AR" sz="2800">
                          <a:effectLst/>
                        </a:rPr>
                        <a:t>Inicio</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226695" indent="-226695" algn="ctr">
                        <a:lnSpc>
                          <a:spcPts val="1200"/>
                        </a:lnSpc>
                        <a:spcBef>
                          <a:spcPts val="1000"/>
                        </a:spcBef>
                        <a:spcAft>
                          <a:spcPts val="0"/>
                        </a:spcAft>
                      </a:pPr>
                      <a:r>
                        <a:rPr lang="es-AR" sz="2800">
                          <a:effectLst/>
                        </a:rPr>
                        <a:t>Fin</a:t>
                      </a:r>
                      <a:endParaRPr lang="es-AR"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8987854"/>
                  </a:ext>
                </a:extLst>
              </a:tr>
              <a:tr h="405917">
                <a:tc>
                  <a:txBody>
                    <a:bodyPr/>
                    <a:lstStyle/>
                    <a:p>
                      <a:pPr marL="73025" indent="-3810" algn="just">
                        <a:lnSpc>
                          <a:spcPts val="1200"/>
                        </a:lnSpc>
                        <a:spcBef>
                          <a:spcPts val="1000"/>
                        </a:spcBef>
                        <a:spcAft>
                          <a:spcPts val="1200"/>
                        </a:spcAft>
                      </a:pPr>
                      <a:r>
                        <a:rPr lang="es-AR" sz="1800">
                          <a:effectLst/>
                        </a:rPr>
                        <a:t>Modelo de negocios (Chuchuy José Martín)</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a:effectLst/>
                        </a:rPr>
                        <a:t>08/09</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dirty="0">
                          <a:effectLst/>
                          <a:highlight>
                            <a:srgbClr val="00FF00"/>
                          </a:highlight>
                        </a:rPr>
                        <a:t>15/09</a:t>
                      </a:r>
                      <a:endParaRPr lang="es-AR" sz="2400" i="1" dirty="0">
                        <a:solidFill>
                          <a:srgbClr val="548DD4"/>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260802"/>
                  </a:ext>
                </a:extLst>
              </a:tr>
              <a:tr h="405917">
                <a:tc>
                  <a:txBody>
                    <a:bodyPr/>
                    <a:lstStyle/>
                    <a:p>
                      <a:pPr marL="73025" indent="-3810" algn="just">
                        <a:lnSpc>
                          <a:spcPts val="1200"/>
                        </a:lnSpc>
                        <a:spcBef>
                          <a:spcPts val="1000"/>
                        </a:spcBef>
                        <a:spcAft>
                          <a:spcPts val="1200"/>
                        </a:spcAft>
                      </a:pPr>
                      <a:r>
                        <a:rPr lang="es-AR" sz="1800">
                          <a:effectLst/>
                        </a:rPr>
                        <a:t>Transcripción y resumen de Entrevista (Carla Gleadell)</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a:effectLst/>
                        </a:rPr>
                        <a:t>10/09</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dirty="0">
                          <a:effectLst/>
                          <a:highlight>
                            <a:srgbClr val="00FF00"/>
                          </a:highlight>
                        </a:rPr>
                        <a:t>13/09</a:t>
                      </a:r>
                      <a:endParaRPr lang="es-AR" sz="2400" i="1" dirty="0">
                        <a:solidFill>
                          <a:srgbClr val="548DD4"/>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61231887"/>
                  </a:ext>
                </a:extLst>
              </a:tr>
              <a:tr h="405917">
                <a:tc>
                  <a:txBody>
                    <a:bodyPr/>
                    <a:lstStyle/>
                    <a:p>
                      <a:pPr marL="73025" indent="-3810" algn="just">
                        <a:lnSpc>
                          <a:spcPts val="1200"/>
                        </a:lnSpc>
                        <a:spcBef>
                          <a:spcPts val="1000"/>
                        </a:spcBef>
                        <a:spcAft>
                          <a:spcPts val="1200"/>
                        </a:spcAft>
                      </a:pPr>
                      <a:r>
                        <a:rPr lang="es-AR" sz="1800">
                          <a:effectLst/>
                        </a:rPr>
                        <a:t>Desarrollar plan de Gestión de riesgos (Yohana Bahamonde)</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a:effectLst/>
                        </a:rPr>
                        <a:t>10/09</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a:effectLst/>
                          <a:highlight>
                            <a:srgbClr val="00FF00"/>
                          </a:highlight>
                        </a:rPr>
                        <a:t>15/09</a:t>
                      </a:r>
                      <a:endParaRPr lang="es-AR" sz="2400" i="1">
                        <a:solidFill>
                          <a:srgbClr val="548DD4"/>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45921010"/>
                  </a:ext>
                </a:extLst>
              </a:tr>
              <a:tr h="811837">
                <a:tc>
                  <a:txBody>
                    <a:bodyPr/>
                    <a:lstStyle/>
                    <a:p>
                      <a:pPr marL="73025" indent="-3810" algn="just">
                        <a:lnSpc>
                          <a:spcPts val="1200"/>
                        </a:lnSpc>
                        <a:spcBef>
                          <a:spcPts val="1000"/>
                        </a:spcBef>
                        <a:spcAft>
                          <a:spcPts val="1200"/>
                        </a:spcAft>
                      </a:pPr>
                      <a:r>
                        <a:rPr lang="es-AR" sz="1800" dirty="0">
                          <a:effectLst/>
                        </a:rPr>
                        <a:t>Realizar el seguimiento de los riesgos identificados (Yohana Bahamonde)</a:t>
                      </a:r>
                      <a:endParaRPr lang="es-AR" sz="2400" i="1" dirty="0">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a:effectLst/>
                        </a:rPr>
                        <a:t>13/09</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a:effectLst/>
                          <a:highlight>
                            <a:srgbClr val="00FF00"/>
                          </a:highlight>
                        </a:rPr>
                        <a:t>15/09</a:t>
                      </a:r>
                      <a:endParaRPr lang="es-AR" sz="2400" i="1">
                        <a:solidFill>
                          <a:srgbClr val="548DD4"/>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72852108"/>
                  </a:ext>
                </a:extLst>
              </a:tr>
              <a:tr h="405917">
                <a:tc>
                  <a:txBody>
                    <a:bodyPr/>
                    <a:lstStyle/>
                    <a:p>
                      <a:pPr marL="73025" indent="-3810" algn="just">
                        <a:lnSpc>
                          <a:spcPts val="1200"/>
                        </a:lnSpc>
                        <a:spcBef>
                          <a:spcPts val="1000"/>
                        </a:spcBef>
                        <a:spcAft>
                          <a:spcPts val="1200"/>
                        </a:spcAft>
                      </a:pPr>
                      <a:r>
                        <a:rPr lang="es-AR" sz="1800">
                          <a:effectLst/>
                        </a:rPr>
                        <a:t>Plan de estimación (Carla Gleadell)</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a:effectLst/>
                        </a:rPr>
                        <a:t>13/09</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dirty="0">
                          <a:effectLst/>
                          <a:highlight>
                            <a:srgbClr val="00FF00"/>
                          </a:highlight>
                        </a:rPr>
                        <a:t>15/09</a:t>
                      </a:r>
                      <a:endParaRPr lang="es-AR" sz="2400" i="1" dirty="0">
                        <a:solidFill>
                          <a:srgbClr val="548DD4"/>
                        </a:solidFill>
                        <a:effectLst/>
                        <a:highlight>
                          <a:srgbClr val="00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3675109"/>
                  </a:ext>
                </a:extLst>
              </a:tr>
              <a:tr h="405917">
                <a:tc>
                  <a:txBody>
                    <a:bodyPr/>
                    <a:lstStyle/>
                    <a:p>
                      <a:pPr marL="73025" indent="-3810" algn="just">
                        <a:lnSpc>
                          <a:spcPts val="1200"/>
                        </a:lnSpc>
                        <a:spcBef>
                          <a:spcPts val="1000"/>
                        </a:spcBef>
                        <a:spcAft>
                          <a:spcPts val="1200"/>
                        </a:spcAft>
                      </a:pPr>
                      <a:r>
                        <a:rPr lang="es-AR" sz="1800">
                          <a:effectLst/>
                        </a:rPr>
                        <a:t>Estudio de Factibilidad (Chuchuy José Martín)</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a:effectLst/>
                        </a:rPr>
                        <a:t>12/09</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dirty="0">
                          <a:effectLst/>
                          <a:highlight>
                            <a:srgbClr val="FFFF00"/>
                          </a:highlight>
                        </a:rPr>
                        <a:t>15/09</a:t>
                      </a:r>
                      <a:endParaRPr lang="es-AR" sz="2400" i="1" dirty="0">
                        <a:solidFill>
                          <a:srgbClr val="548DD4"/>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60120287"/>
                  </a:ext>
                </a:extLst>
              </a:tr>
              <a:tr h="405917">
                <a:tc>
                  <a:txBody>
                    <a:bodyPr/>
                    <a:lstStyle/>
                    <a:p>
                      <a:pPr marL="73025" indent="-3810" algn="just">
                        <a:lnSpc>
                          <a:spcPts val="1200"/>
                        </a:lnSpc>
                        <a:spcBef>
                          <a:spcPts val="1000"/>
                        </a:spcBef>
                        <a:spcAft>
                          <a:spcPts val="1200"/>
                        </a:spcAft>
                      </a:pPr>
                      <a:r>
                        <a:rPr lang="es-AR" sz="1800">
                          <a:effectLst/>
                        </a:rPr>
                        <a:t>Propuesta de desarrollo (Carla Gleadell)</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a:effectLst/>
                        </a:rPr>
                        <a:t>13/09</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dirty="0">
                          <a:effectLst/>
                          <a:highlight>
                            <a:srgbClr val="FFFF00"/>
                          </a:highlight>
                        </a:rPr>
                        <a:t>15/09</a:t>
                      </a:r>
                      <a:endParaRPr lang="es-AR" sz="2400" i="1" dirty="0">
                        <a:solidFill>
                          <a:srgbClr val="548DD4"/>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90348242"/>
                  </a:ext>
                </a:extLst>
              </a:tr>
              <a:tr h="811837">
                <a:tc>
                  <a:txBody>
                    <a:bodyPr/>
                    <a:lstStyle/>
                    <a:p>
                      <a:pPr marL="73025" indent="-3810" algn="just">
                        <a:lnSpc>
                          <a:spcPts val="1200"/>
                        </a:lnSpc>
                        <a:spcBef>
                          <a:spcPts val="1000"/>
                        </a:spcBef>
                        <a:spcAft>
                          <a:spcPts val="1200"/>
                        </a:spcAft>
                      </a:pPr>
                      <a:r>
                        <a:rPr lang="es-AR" sz="1800">
                          <a:effectLst/>
                        </a:rPr>
                        <a:t>Especificación de requerimientos (Carla Gleadell – Chuchuy José Martín, Bahamonde Yohana)</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a:effectLst/>
                        </a:rPr>
                        <a:t>13/09</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dirty="0">
                          <a:effectLst/>
                          <a:highlight>
                            <a:srgbClr val="FFFF00"/>
                          </a:highlight>
                        </a:rPr>
                        <a:t>15/09</a:t>
                      </a:r>
                      <a:endParaRPr lang="es-AR" sz="2400" i="1" dirty="0">
                        <a:solidFill>
                          <a:srgbClr val="548DD4"/>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39024877"/>
                  </a:ext>
                </a:extLst>
              </a:tr>
              <a:tr h="405917">
                <a:tc>
                  <a:txBody>
                    <a:bodyPr/>
                    <a:lstStyle/>
                    <a:p>
                      <a:pPr marL="73025" indent="-3810" algn="just">
                        <a:lnSpc>
                          <a:spcPts val="1200"/>
                        </a:lnSpc>
                        <a:spcBef>
                          <a:spcPts val="1000"/>
                        </a:spcBef>
                        <a:spcAft>
                          <a:spcPts val="1200"/>
                        </a:spcAft>
                      </a:pPr>
                      <a:r>
                        <a:rPr lang="es-AR" sz="1800">
                          <a:effectLst/>
                        </a:rPr>
                        <a:t>Herramientas y tecnologías Fase de Elaboración Iteración 1</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a:effectLst/>
                        </a:rPr>
                        <a:t>15/09</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dirty="0">
                          <a:effectLst/>
                          <a:highlight>
                            <a:srgbClr val="FFFF00"/>
                          </a:highlight>
                        </a:rPr>
                        <a:t>19/09</a:t>
                      </a:r>
                      <a:endParaRPr lang="es-AR" sz="2400" i="1" dirty="0">
                        <a:solidFill>
                          <a:srgbClr val="548DD4"/>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87706805"/>
                  </a:ext>
                </a:extLst>
              </a:tr>
              <a:tr h="405917">
                <a:tc>
                  <a:txBody>
                    <a:bodyPr/>
                    <a:lstStyle/>
                    <a:p>
                      <a:pPr marL="73025" indent="-3810" algn="just">
                        <a:lnSpc>
                          <a:spcPts val="1200"/>
                        </a:lnSpc>
                        <a:spcBef>
                          <a:spcPts val="1000"/>
                        </a:spcBef>
                        <a:spcAft>
                          <a:spcPts val="1200"/>
                        </a:spcAft>
                      </a:pPr>
                      <a:r>
                        <a:rPr lang="es-AR" sz="1800">
                          <a:effectLst/>
                        </a:rPr>
                        <a:t>Modelo de Casos de Uso Fase Elaboración Iteración 1</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a:effectLst/>
                        </a:rPr>
                        <a:t>15/09</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dirty="0">
                          <a:effectLst/>
                          <a:highlight>
                            <a:srgbClr val="FFFF00"/>
                          </a:highlight>
                        </a:rPr>
                        <a:t>19/09</a:t>
                      </a:r>
                      <a:endParaRPr lang="es-AR" sz="2400" i="1" dirty="0">
                        <a:solidFill>
                          <a:srgbClr val="548DD4"/>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17731061"/>
                  </a:ext>
                </a:extLst>
              </a:tr>
              <a:tr h="405917">
                <a:tc>
                  <a:txBody>
                    <a:bodyPr/>
                    <a:lstStyle/>
                    <a:p>
                      <a:pPr marL="73025" indent="-3810" algn="just">
                        <a:lnSpc>
                          <a:spcPts val="1200"/>
                        </a:lnSpc>
                        <a:spcBef>
                          <a:spcPts val="1000"/>
                        </a:spcBef>
                        <a:spcAft>
                          <a:spcPts val="1200"/>
                        </a:spcAft>
                      </a:pPr>
                      <a:r>
                        <a:rPr lang="es-AR" sz="1800" dirty="0">
                          <a:effectLst/>
                        </a:rPr>
                        <a:t>Modelo Arquitectónica Fase Elaboración Iteración 1</a:t>
                      </a:r>
                      <a:endParaRPr lang="es-AR" sz="2400" i="1" dirty="0">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a:effectLst/>
                        </a:rPr>
                        <a:t>15/09</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dirty="0">
                          <a:effectLst/>
                          <a:highlight>
                            <a:srgbClr val="FFFF00"/>
                          </a:highlight>
                        </a:rPr>
                        <a:t>19/09</a:t>
                      </a:r>
                      <a:endParaRPr lang="es-AR" sz="2400" i="1" dirty="0">
                        <a:solidFill>
                          <a:srgbClr val="548DD4"/>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98817252"/>
                  </a:ext>
                </a:extLst>
              </a:tr>
              <a:tr h="0">
                <a:tc>
                  <a:txBody>
                    <a:bodyPr/>
                    <a:lstStyle/>
                    <a:p>
                      <a:pPr marL="73025" indent="-3810" algn="just">
                        <a:lnSpc>
                          <a:spcPts val="1200"/>
                        </a:lnSpc>
                        <a:spcBef>
                          <a:spcPts val="1000"/>
                        </a:spcBef>
                        <a:spcAft>
                          <a:spcPts val="1200"/>
                        </a:spcAft>
                      </a:pPr>
                      <a:endParaRPr lang="es-AR" sz="2400" i="1" dirty="0">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endParaRPr lang="es-AR" sz="2400" i="1" dirty="0">
                        <a:solidFill>
                          <a:srgbClr val="548DD4"/>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03597383"/>
                  </a:ext>
                </a:extLst>
              </a:tr>
              <a:tr h="405917">
                <a:tc>
                  <a:txBody>
                    <a:bodyPr/>
                    <a:lstStyle/>
                    <a:p>
                      <a:pPr marL="73025" indent="-3810" algn="just">
                        <a:lnSpc>
                          <a:spcPts val="1200"/>
                        </a:lnSpc>
                        <a:spcBef>
                          <a:spcPts val="1000"/>
                        </a:spcBef>
                        <a:spcAft>
                          <a:spcPts val="1200"/>
                        </a:spcAft>
                      </a:pPr>
                      <a:r>
                        <a:rPr lang="es-AR" sz="1800">
                          <a:effectLst/>
                        </a:rPr>
                        <a:t>Cierre de iteración fase 1</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a:effectLst/>
                        </a:rPr>
                        <a:t>21/09</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dirty="0">
                          <a:effectLst/>
                          <a:highlight>
                            <a:srgbClr val="FF0000"/>
                          </a:highlight>
                        </a:rPr>
                        <a:t>22/09</a:t>
                      </a:r>
                      <a:endParaRPr lang="es-AR" sz="2400" i="1" dirty="0">
                        <a:solidFill>
                          <a:srgbClr val="548DD4"/>
                        </a:solidFill>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03620766"/>
                  </a:ext>
                </a:extLst>
              </a:tr>
              <a:tr h="405917">
                <a:tc>
                  <a:txBody>
                    <a:bodyPr/>
                    <a:lstStyle/>
                    <a:p>
                      <a:pPr marL="73025" indent="-3810" algn="just">
                        <a:lnSpc>
                          <a:spcPts val="1200"/>
                        </a:lnSpc>
                        <a:spcBef>
                          <a:spcPts val="1000"/>
                        </a:spcBef>
                        <a:spcAft>
                          <a:spcPts val="1200"/>
                        </a:spcAft>
                      </a:pPr>
                      <a:r>
                        <a:rPr lang="es-AR" sz="1800">
                          <a:effectLst/>
                        </a:rPr>
                        <a:t>Plan de Iteración Fase Elaboración Iteración 2</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a:effectLst/>
                        </a:rPr>
                        <a:t>21/09</a:t>
                      </a:r>
                      <a:endParaRPr lang="es-AR" sz="2400" i="1">
                        <a:solidFill>
                          <a:srgbClr val="548DD4"/>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73025" indent="-3810" algn="just">
                        <a:lnSpc>
                          <a:spcPts val="1200"/>
                        </a:lnSpc>
                        <a:spcBef>
                          <a:spcPts val="1000"/>
                        </a:spcBef>
                        <a:spcAft>
                          <a:spcPts val="1200"/>
                        </a:spcAft>
                      </a:pPr>
                      <a:r>
                        <a:rPr lang="es-AR" sz="1800" dirty="0">
                          <a:effectLst/>
                          <a:highlight>
                            <a:srgbClr val="FF0000"/>
                          </a:highlight>
                        </a:rPr>
                        <a:t>22/09</a:t>
                      </a:r>
                      <a:endParaRPr lang="es-AR" sz="2400" i="1" dirty="0">
                        <a:solidFill>
                          <a:srgbClr val="548DD4"/>
                        </a:solidFill>
                        <a:effectLst/>
                        <a:highlight>
                          <a:srgbClr val="FF00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47423179"/>
                  </a:ext>
                </a:extLst>
              </a:tr>
            </a:tbl>
          </a:graphicData>
        </a:graphic>
      </p:graphicFrame>
    </p:spTree>
    <p:extLst>
      <p:ext uri="{BB962C8B-B14F-4D97-AF65-F5344CB8AC3E}">
        <p14:creationId xmlns:p14="http://schemas.microsoft.com/office/powerpoint/2010/main" val="487964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CB738-B8E0-4F74-A2FC-49C52F3E7498}"/>
              </a:ext>
            </a:extLst>
          </p:cNvPr>
          <p:cNvSpPr>
            <a:spLocks noGrp="1"/>
          </p:cNvSpPr>
          <p:nvPr>
            <p:ph type="title"/>
          </p:nvPr>
        </p:nvSpPr>
        <p:spPr>
          <a:xfrm>
            <a:off x="838200" y="754062"/>
            <a:ext cx="10515600" cy="5349875"/>
          </a:xfrm>
        </p:spPr>
        <p:txBody>
          <a:bodyPr>
            <a:normAutofit fontScale="90000"/>
          </a:bodyPr>
          <a:lstStyle/>
          <a:p>
            <a:pPr algn="ctr"/>
            <a:r>
              <a:rPr lang="es-AR" sz="23900" dirty="0"/>
              <a:t>RIESGOS</a:t>
            </a:r>
          </a:p>
        </p:txBody>
      </p:sp>
      <p:pic>
        <p:nvPicPr>
          <p:cNvPr id="6" name="Imagen 5">
            <a:extLst>
              <a:ext uri="{FF2B5EF4-FFF2-40B4-BE49-F238E27FC236}">
                <a16:creationId xmlns:a16="http://schemas.microsoft.com/office/drawing/2014/main" id="{16605B00-A7D3-4D0B-B8A7-5BA484EF48A0}"/>
              </a:ext>
            </a:extLst>
          </p:cNvPr>
          <p:cNvPicPr>
            <a:picLocks noChangeAspect="1"/>
          </p:cNvPicPr>
          <p:nvPr/>
        </p:nvPicPr>
        <p:blipFill>
          <a:blip r:embed="rId2"/>
          <a:stretch>
            <a:fillRect/>
          </a:stretch>
        </p:blipFill>
        <p:spPr>
          <a:xfrm>
            <a:off x="9766055" y="4529942"/>
            <a:ext cx="2235445" cy="2176384"/>
          </a:xfrm>
          <a:prstGeom prst="rect">
            <a:avLst/>
          </a:prstGeom>
        </p:spPr>
      </p:pic>
    </p:spTree>
    <p:extLst>
      <p:ext uri="{BB962C8B-B14F-4D97-AF65-F5344CB8AC3E}">
        <p14:creationId xmlns:p14="http://schemas.microsoft.com/office/powerpoint/2010/main" val="289627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D82D844E-A770-403E-B35F-17B9EC138A0E}"/>
              </a:ext>
            </a:extLst>
          </p:cNvPr>
          <p:cNvGraphicFramePr>
            <a:graphicFrameLocks noGrp="1"/>
          </p:cNvGraphicFramePr>
          <p:nvPr>
            <p:extLst>
              <p:ext uri="{D42A27DB-BD31-4B8C-83A1-F6EECF244321}">
                <p14:modId xmlns:p14="http://schemas.microsoft.com/office/powerpoint/2010/main" val="1941691913"/>
              </p:ext>
            </p:extLst>
          </p:nvPr>
        </p:nvGraphicFramePr>
        <p:xfrm>
          <a:off x="0" y="1"/>
          <a:ext cx="12089423" cy="6890582"/>
        </p:xfrm>
        <a:graphic>
          <a:graphicData uri="http://schemas.openxmlformats.org/drawingml/2006/table">
            <a:tbl>
              <a:tblPr>
                <a:tableStyleId>{5940675A-B579-460E-94D1-54222C63F5DA}</a:tableStyleId>
              </a:tblPr>
              <a:tblGrid>
                <a:gridCol w="571798">
                  <a:extLst>
                    <a:ext uri="{9D8B030D-6E8A-4147-A177-3AD203B41FA5}">
                      <a16:colId xmlns:a16="http://schemas.microsoft.com/office/drawing/2014/main" val="51718554"/>
                    </a:ext>
                  </a:extLst>
                </a:gridCol>
                <a:gridCol w="1306964">
                  <a:extLst>
                    <a:ext uri="{9D8B030D-6E8A-4147-A177-3AD203B41FA5}">
                      <a16:colId xmlns:a16="http://schemas.microsoft.com/office/drawing/2014/main" val="3436340496"/>
                    </a:ext>
                  </a:extLst>
                </a:gridCol>
                <a:gridCol w="7234983">
                  <a:extLst>
                    <a:ext uri="{9D8B030D-6E8A-4147-A177-3AD203B41FA5}">
                      <a16:colId xmlns:a16="http://schemas.microsoft.com/office/drawing/2014/main" val="917053913"/>
                    </a:ext>
                  </a:extLst>
                </a:gridCol>
                <a:gridCol w="945215">
                  <a:extLst>
                    <a:ext uri="{9D8B030D-6E8A-4147-A177-3AD203B41FA5}">
                      <a16:colId xmlns:a16="http://schemas.microsoft.com/office/drawing/2014/main" val="2370093128"/>
                    </a:ext>
                  </a:extLst>
                </a:gridCol>
                <a:gridCol w="1096917">
                  <a:extLst>
                    <a:ext uri="{9D8B030D-6E8A-4147-A177-3AD203B41FA5}">
                      <a16:colId xmlns:a16="http://schemas.microsoft.com/office/drawing/2014/main" val="1741703491"/>
                    </a:ext>
                  </a:extLst>
                </a:gridCol>
                <a:gridCol w="933546">
                  <a:extLst>
                    <a:ext uri="{9D8B030D-6E8A-4147-A177-3AD203B41FA5}">
                      <a16:colId xmlns:a16="http://schemas.microsoft.com/office/drawing/2014/main" val="1047221151"/>
                    </a:ext>
                  </a:extLst>
                </a:gridCol>
              </a:tblGrid>
              <a:tr h="204110">
                <a:tc>
                  <a:txBody>
                    <a:bodyPr/>
                    <a:lstStyle/>
                    <a:p>
                      <a:pPr algn="ctr" fontAlgn="b"/>
                      <a:r>
                        <a:rPr lang="es-AR" sz="1100" u="none" strike="noStrike" dirty="0">
                          <a:effectLst/>
                        </a:rPr>
                        <a:t>Ref.</a:t>
                      </a:r>
                      <a:endParaRPr lang="es-AR" sz="1100" b="1" i="0" u="none" strike="noStrike" dirty="0">
                        <a:solidFill>
                          <a:srgbClr val="FFFFFF"/>
                        </a:solidFill>
                        <a:effectLst/>
                        <a:latin typeface="Calibri" panose="020F0502020204030204" pitchFamily="34" charset="0"/>
                      </a:endParaRPr>
                    </a:p>
                  </a:txBody>
                  <a:tcPr marL="5825" marR="5825" marT="5825" marB="0" anchor="b"/>
                </a:tc>
                <a:tc>
                  <a:txBody>
                    <a:bodyPr/>
                    <a:lstStyle/>
                    <a:p>
                      <a:pPr algn="ctr" fontAlgn="b"/>
                      <a:r>
                        <a:rPr lang="es-AR" sz="1100" u="none" strike="noStrike">
                          <a:effectLst/>
                        </a:rPr>
                        <a:t>Categoría</a:t>
                      </a:r>
                      <a:endParaRPr lang="es-AR" sz="1100" b="1" i="0" u="none" strike="noStrike">
                        <a:solidFill>
                          <a:srgbClr val="FFFFFF"/>
                        </a:solidFill>
                        <a:effectLst/>
                        <a:latin typeface="Calibri" panose="020F0502020204030204" pitchFamily="34" charset="0"/>
                      </a:endParaRPr>
                    </a:p>
                  </a:txBody>
                  <a:tcPr marL="5825" marR="5825" marT="5825" marB="0" anchor="b"/>
                </a:tc>
                <a:tc>
                  <a:txBody>
                    <a:bodyPr/>
                    <a:lstStyle/>
                    <a:p>
                      <a:pPr algn="ctr" fontAlgn="b"/>
                      <a:r>
                        <a:rPr lang="es-AR" sz="1100" u="none" strike="noStrike">
                          <a:effectLst/>
                        </a:rPr>
                        <a:t>Riesgo</a:t>
                      </a:r>
                      <a:endParaRPr lang="es-AR" sz="1100" b="1" i="0" u="none" strike="noStrike">
                        <a:solidFill>
                          <a:srgbClr val="FFFFFF"/>
                        </a:solidFill>
                        <a:effectLst/>
                        <a:latin typeface="Calibri" panose="020F0502020204030204" pitchFamily="34" charset="0"/>
                      </a:endParaRPr>
                    </a:p>
                  </a:txBody>
                  <a:tcPr marL="5825" marR="5825" marT="5825" marB="0" anchor="b"/>
                </a:tc>
                <a:tc>
                  <a:txBody>
                    <a:bodyPr/>
                    <a:lstStyle/>
                    <a:p>
                      <a:pPr algn="ctr" fontAlgn="b"/>
                      <a:r>
                        <a:rPr lang="es-AR" sz="1100" u="none" strike="noStrike">
                          <a:effectLst/>
                        </a:rPr>
                        <a:t>Impacto</a:t>
                      </a:r>
                      <a:endParaRPr lang="es-AR" sz="1100" b="1" i="0" u="none" strike="noStrike">
                        <a:solidFill>
                          <a:srgbClr val="FFFFFF"/>
                        </a:solidFill>
                        <a:effectLst/>
                        <a:latin typeface="Calibri" panose="020F0502020204030204" pitchFamily="34" charset="0"/>
                      </a:endParaRPr>
                    </a:p>
                  </a:txBody>
                  <a:tcPr marL="5825" marR="5825" marT="5825" marB="0" anchor="b"/>
                </a:tc>
                <a:tc>
                  <a:txBody>
                    <a:bodyPr/>
                    <a:lstStyle/>
                    <a:p>
                      <a:pPr algn="ctr" fontAlgn="b"/>
                      <a:r>
                        <a:rPr lang="es-AR" sz="1100" u="none" strike="noStrike">
                          <a:effectLst/>
                        </a:rPr>
                        <a:t>Probabilidad</a:t>
                      </a:r>
                      <a:endParaRPr lang="es-AR" sz="1100" b="1" i="0" u="none" strike="noStrike">
                        <a:solidFill>
                          <a:srgbClr val="FFFFFF"/>
                        </a:solidFill>
                        <a:effectLst/>
                        <a:latin typeface="Calibri" panose="020F0502020204030204" pitchFamily="34" charset="0"/>
                      </a:endParaRPr>
                    </a:p>
                  </a:txBody>
                  <a:tcPr marL="5825" marR="5825" marT="5825" marB="0" anchor="b"/>
                </a:tc>
                <a:tc>
                  <a:txBody>
                    <a:bodyPr/>
                    <a:lstStyle/>
                    <a:p>
                      <a:pPr algn="ctr" fontAlgn="b"/>
                      <a:r>
                        <a:rPr lang="es-AR" sz="1100" u="none" strike="noStrike">
                          <a:effectLst/>
                        </a:rPr>
                        <a:t>Factor</a:t>
                      </a:r>
                      <a:endParaRPr lang="es-AR" sz="1100" b="1" i="0" u="none" strike="noStrike">
                        <a:solidFill>
                          <a:srgbClr val="FFFFFF"/>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3985571536"/>
                  </a:ext>
                </a:extLst>
              </a:tr>
              <a:tr h="367399">
                <a:tc>
                  <a:txBody>
                    <a:bodyPr/>
                    <a:lstStyle/>
                    <a:p>
                      <a:pPr algn="r" fontAlgn="b"/>
                      <a:r>
                        <a:rPr lang="es-AR" sz="1050" u="none" strike="noStrike" dirty="0">
                          <a:effectLst/>
                        </a:rPr>
                        <a:t>RK3</a:t>
                      </a:r>
                      <a:endParaRPr lang="es-AR"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dirty="0">
                          <a:effectLst/>
                        </a:rPr>
                        <a:t>Tecnología</a:t>
                      </a:r>
                      <a:endParaRPr lang="es-AR"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a:effectLst/>
                        </a:rPr>
                        <a:t>Dado que no se conoce el tamaño de la base de datos, podria ocurrir problemas en la interaccion con la bd cuya funcionalidad no ha sido probada, lo que conduciria a no contar con una bd disponible para almacenar datos valiosos para los clientes.</a:t>
                      </a:r>
                      <a:endParaRPr lang="es-ES"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5</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80%</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400</a:t>
                      </a:r>
                      <a:endParaRPr lang="es-AR" sz="1050" b="0" i="0" u="none" strike="noStrike">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2727415639"/>
                  </a:ext>
                </a:extLst>
              </a:tr>
              <a:tr h="193905">
                <a:tc>
                  <a:txBody>
                    <a:bodyPr/>
                    <a:lstStyle/>
                    <a:p>
                      <a:pPr algn="r" fontAlgn="b"/>
                      <a:r>
                        <a:rPr lang="es-AR" sz="1050" u="none" strike="noStrike" dirty="0">
                          <a:effectLst/>
                        </a:rPr>
                        <a:t>RK8</a:t>
                      </a:r>
                      <a:endParaRPr lang="es-AR"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dirty="0">
                          <a:effectLst/>
                        </a:rPr>
                        <a:t>Definición del Cliente</a:t>
                      </a:r>
                      <a:endParaRPr lang="es-AR"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dirty="0">
                          <a:effectLst/>
                        </a:rPr>
                        <a:t>La solución provocará cambios en las operaciones diarias y procesos del cliente</a:t>
                      </a:r>
                      <a:endParaRPr lang="es-ES"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dirty="0">
                          <a:effectLst/>
                        </a:rPr>
                        <a:t>5</a:t>
                      </a:r>
                      <a:endParaRPr lang="es-AR"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dirty="0">
                          <a:effectLst/>
                        </a:rPr>
                        <a:t>70%</a:t>
                      </a:r>
                      <a:endParaRPr lang="es-AR"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dirty="0">
                          <a:effectLst/>
                        </a:rPr>
                        <a:t>350</a:t>
                      </a:r>
                      <a:endParaRPr lang="es-AR" sz="1050" b="0" i="0" u="none" strike="noStrike" dirty="0">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2065637060"/>
                  </a:ext>
                </a:extLst>
              </a:tr>
              <a:tr h="193905">
                <a:tc>
                  <a:txBody>
                    <a:bodyPr/>
                    <a:lstStyle/>
                    <a:p>
                      <a:pPr algn="r" fontAlgn="b"/>
                      <a:r>
                        <a:rPr lang="es-AR" sz="1050" u="none" strike="noStrike" dirty="0">
                          <a:effectLst/>
                          <a:highlight>
                            <a:srgbClr val="FFFF00"/>
                          </a:highlight>
                        </a:rPr>
                        <a:t>RK20</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l" fontAlgn="b"/>
                      <a:r>
                        <a:rPr lang="es-AR" sz="1050" u="none" strike="noStrike" dirty="0">
                          <a:effectLst/>
                          <a:highlight>
                            <a:srgbClr val="FFFF00"/>
                          </a:highlight>
                        </a:rPr>
                        <a:t>Definición del Cliente</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l" fontAlgn="b"/>
                      <a:r>
                        <a:rPr lang="es-ES" sz="1050" u="none" strike="noStrike" dirty="0">
                          <a:effectLst/>
                          <a:highlight>
                            <a:srgbClr val="FFFF00"/>
                          </a:highlight>
                        </a:rPr>
                        <a:t>Los requerimientos del cliente están entendidos y documentados</a:t>
                      </a:r>
                      <a:endParaRPr lang="es-ES"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5</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65%</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325</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extLst>
                  <a:ext uri="{0D108BD9-81ED-4DB2-BD59-A6C34878D82A}">
                    <a16:rowId xmlns:a16="http://schemas.microsoft.com/office/drawing/2014/main" val="1458773741"/>
                  </a:ext>
                </a:extLst>
              </a:tr>
              <a:tr h="320434">
                <a:tc>
                  <a:txBody>
                    <a:bodyPr/>
                    <a:lstStyle/>
                    <a:p>
                      <a:pPr algn="r" fontAlgn="b"/>
                      <a:r>
                        <a:rPr lang="es-AR" sz="1050" u="none" strike="noStrike">
                          <a:effectLst/>
                        </a:rPr>
                        <a:t>RK23</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Compromiso del Cliente</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dirty="0">
                          <a:effectLst/>
                        </a:rPr>
                        <a:t>El Cliente  conoce y entiende perfectamente nuestra propuesta</a:t>
                      </a:r>
                      <a:endParaRPr lang="es-ES"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5</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65%</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325</a:t>
                      </a:r>
                      <a:endParaRPr lang="es-AR" sz="1050" b="0" i="0" u="none" strike="noStrike">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2256739605"/>
                  </a:ext>
                </a:extLst>
              </a:tr>
              <a:tr h="320434">
                <a:tc>
                  <a:txBody>
                    <a:bodyPr/>
                    <a:lstStyle/>
                    <a:p>
                      <a:pPr algn="r" fontAlgn="b"/>
                      <a:r>
                        <a:rPr lang="es-AR" sz="1050" u="none" strike="noStrike">
                          <a:effectLst/>
                        </a:rPr>
                        <a:t>RK26</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Definición del Cliente</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dirty="0">
                          <a:effectLst/>
                        </a:rPr>
                        <a:t>Dado los cambios de autoridades de la unpa podría ocurrir incertidumbre en el proyecto, lo que conduciría a que el proyecto no se realice.</a:t>
                      </a:r>
                      <a:endParaRPr lang="es-ES"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5</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60%</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300</a:t>
                      </a:r>
                      <a:endParaRPr lang="es-AR" sz="1050" b="0" i="0" u="none" strike="noStrike">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976215305"/>
                  </a:ext>
                </a:extLst>
              </a:tr>
              <a:tr h="193905">
                <a:tc>
                  <a:txBody>
                    <a:bodyPr/>
                    <a:lstStyle/>
                    <a:p>
                      <a:pPr algn="r" fontAlgn="b"/>
                      <a:r>
                        <a:rPr lang="es-AR" sz="1050" u="none" strike="noStrike">
                          <a:effectLst/>
                        </a:rPr>
                        <a:t>RK40</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Cronograma</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a:effectLst/>
                        </a:rPr>
                        <a:t>Se ha realizado una estimacion del tamaño y del tiempo llevara el trabajo</a:t>
                      </a:r>
                      <a:endParaRPr lang="es-ES"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4</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75%</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300</a:t>
                      </a:r>
                      <a:endParaRPr lang="es-AR" sz="1050" b="0" i="0" u="none" strike="noStrike">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3021199561"/>
                  </a:ext>
                </a:extLst>
              </a:tr>
              <a:tr h="193905">
                <a:tc>
                  <a:txBody>
                    <a:bodyPr/>
                    <a:lstStyle/>
                    <a:p>
                      <a:pPr algn="r" fontAlgn="b"/>
                      <a:r>
                        <a:rPr lang="es-AR" sz="1050" u="none" strike="noStrike" dirty="0">
                          <a:effectLst/>
                          <a:highlight>
                            <a:srgbClr val="FFFF00"/>
                          </a:highlight>
                        </a:rPr>
                        <a:t>RK41</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l" fontAlgn="b"/>
                      <a:r>
                        <a:rPr lang="es-AR" sz="1050" u="none" strike="noStrike" dirty="0">
                          <a:effectLst/>
                          <a:highlight>
                            <a:srgbClr val="FFFF00"/>
                          </a:highlight>
                        </a:rPr>
                        <a:t>Cronograma</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l" fontAlgn="b"/>
                      <a:r>
                        <a:rPr lang="es-ES" sz="1050" u="none" strike="noStrike" dirty="0">
                          <a:effectLst/>
                          <a:highlight>
                            <a:srgbClr val="FFFF00"/>
                          </a:highlight>
                        </a:rPr>
                        <a:t>Se ha realizado el plan de iteración con los tiempos acordados</a:t>
                      </a:r>
                      <a:endParaRPr lang="es-ES"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4</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75%</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300</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extLst>
                  <a:ext uri="{0D108BD9-81ED-4DB2-BD59-A6C34878D82A}">
                    <a16:rowId xmlns:a16="http://schemas.microsoft.com/office/drawing/2014/main" val="2569543570"/>
                  </a:ext>
                </a:extLst>
              </a:tr>
              <a:tr h="193905">
                <a:tc>
                  <a:txBody>
                    <a:bodyPr/>
                    <a:lstStyle/>
                    <a:p>
                      <a:pPr algn="r" fontAlgn="b"/>
                      <a:r>
                        <a:rPr lang="es-AR" sz="1050" u="none" strike="noStrike">
                          <a:effectLst/>
                        </a:rPr>
                        <a:t>RK42</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Complejidad</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dirty="0">
                          <a:effectLst/>
                        </a:rPr>
                        <a:t>¿Cuál es la complejidad de redactar los documentos solicitados?</a:t>
                      </a:r>
                      <a:endParaRPr lang="es-ES"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4</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75%</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300</a:t>
                      </a:r>
                      <a:endParaRPr lang="es-AR" sz="1050" b="0" i="0" u="none" strike="noStrike">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3056514685"/>
                  </a:ext>
                </a:extLst>
              </a:tr>
              <a:tr h="193905">
                <a:tc>
                  <a:txBody>
                    <a:bodyPr/>
                    <a:lstStyle/>
                    <a:p>
                      <a:pPr algn="r" fontAlgn="b"/>
                      <a:r>
                        <a:rPr lang="es-AR" sz="1050" u="none" strike="noStrike" dirty="0">
                          <a:effectLst/>
                          <a:highlight>
                            <a:srgbClr val="FFFF00"/>
                          </a:highlight>
                        </a:rPr>
                        <a:t>RK43</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l" fontAlgn="b"/>
                      <a:r>
                        <a:rPr lang="es-AR" sz="1050" u="none" strike="noStrike" dirty="0">
                          <a:effectLst/>
                          <a:highlight>
                            <a:srgbClr val="FFFF00"/>
                          </a:highlight>
                        </a:rPr>
                        <a:t>Cronograma</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l" fontAlgn="b"/>
                      <a:r>
                        <a:rPr lang="es-AR" sz="1050" u="none" strike="noStrike" dirty="0">
                          <a:effectLst/>
                          <a:highlight>
                            <a:srgbClr val="FFFF00"/>
                          </a:highlight>
                        </a:rPr>
                        <a:t>Se han considerado si presenta dependencias</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a:effectLst/>
                          <a:highlight>
                            <a:srgbClr val="FFFF00"/>
                          </a:highlight>
                        </a:rPr>
                        <a:t>4</a:t>
                      </a:r>
                      <a:endParaRPr lang="es-AR" sz="1050" b="0" i="0" u="none" strike="noStrike">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70%</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280</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extLst>
                  <a:ext uri="{0D108BD9-81ED-4DB2-BD59-A6C34878D82A}">
                    <a16:rowId xmlns:a16="http://schemas.microsoft.com/office/drawing/2014/main" val="1145543312"/>
                  </a:ext>
                </a:extLst>
              </a:tr>
              <a:tr h="367399">
                <a:tc>
                  <a:txBody>
                    <a:bodyPr/>
                    <a:lstStyle/>
                    <a:p>
                      <a:pPr algn="r" fontAlgn="b"/>
                      <a:r>
                        <a:rPr lang="es-AR" sz="1050" u="none" strike="noStrike" dirty="0">
                          <a:effectLst/>
                          <a:highlight>
                            <a:srgbClr val="FFFF00"/>
                          </a:highlight>
                        </a:rPr>
                        <a:t>RK44</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l" fontAlgn="b"/>
                      <a:r>
                        <a:rPr lang="es-AR" sz="1050" u="none" strike="noStrike" dirty="0">
                          <a:effectLst/>
                          <a:highlight>
                            <a:srgbClr val="FFFF00"/>
                          </a:highlight>
                        </a:rPr>
                        <a:t>Experiencia y Capacidad</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l" fontAlgn="b"/>
                      <a:r>
                        <a:rPr lang="es-ES" sz="1050" u="none" strike="noStrike" dirty="0">
                          <a:effectLst/>
                          <a:highlight>
                            <a:srgbClr val="FFFF00"/>
                          </a:highlight>
                        </a:rPr>
                        <a:t>Existen integrantes del equipo de desarrollo que tienen un trabajo, lo cual cumplen 8 horas de jornada, bajara la velocidad de producir documentación </a:t>
                      </a:r>
                      <a:endParaRPr lang="es-ES"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4</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70%</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280</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extLst>
                  <a:ext uri="{0D108BD9-81ED-4DB2-BD59-A6C34878D82A}">
                    <a16:rowId xmlns:a16="http://schemas.microsoft.com/office/drawing/2014/main" val="2863889510"/>
                  </a:ext>
                </a:extLst>
              </a:tr>
              <a:tr h="320434">
                <a:tc>
                  <a:txBody>
                    <a:bodyPr/>
                    <a:lstStyle/>
                    <a:p>
                      <a:pPr algn="r" fontAlgn="b"/>
                      <a:r>
                        <a:rPr lang="es-AR" sz="1050" u="none" strike="noStrike">
                          <a:effectLst/>
                        </a:rPr>
                        <a:t>RK60</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Compromiso del Cliente</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dirty="0">
                          <a:effectLst/>
                        </a:rPr>
                        <a:t>El cliente esta enterado de como será la solución</a:t>
                      </a:r>
                      <a:endParaRPr lang="es-ES"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dirty="0">
                          <a:effectLst/>
                        </a:rPr>
                        <a:t>5</a:t>
                      </a:r>
                      <a:endParaRPr lang="es-AR"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55%</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275</a:t>
                      </a:r>
                      <a:endParaRPr lang="es-AR" sz="1050" b="0" i="0" u="none" strike="noStrike">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1919512583"/>
                  </a:ext>
                </a:extLst>
              </a:tr>
              <a:tr h="193905">
                <a:tc>
                  <a:txBody>
                    <a:bodyPr/>
                    <a:lstStyle/>
                    <a:p>
                      <a:pPr algn="r" fontAlgn="b"/>
                      <a:r>
                        <a:rPr lang="es-AR" sz="1050" u="none" strike="noStrike" dirty="0">
                          <a:effectLst/>
                          <a:highlight>
                            <a:srgbClr val="FFFF00"/>
                          </a:highlight>
                        </a:rPr>
                        <a:t>RK61</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l" fontAlgn="b"/>
                      <a:r>
                        <a:rPr lang="es-AR" sz="1050" u="none" strike="noStrike" dirty="0">
                          <a:effectLst/>
                          <a:highlight>
                            <a:srgbClr val="FFFF00"/>
                          </a:highlight>
                        </a:rPr>
                        <a:t>Cronograma</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l" fontAlgn="b"/>
                      <a:r>
                        <a:rPr lang="es-ES" sz="1050" u="none" strike="noStrike" dirty="0">
                          <a:effectLst/>
                          <a:highlight>
                            <a:srgbClr val="FFFF00"/>
                          </a:highlight>
                        </a:rPr>
                        <a:t>El tiempo planificado es realista en cuanto a todo el manejo que se va a realizar</a:t>
                      </a:r>
                      <a:endParaRPr lang="es-ES"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4</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65%</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260</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extLst>
                  <a:ext uri="{0D108BD9-81ED-4DB2-BD59-A6C34878D82A}">
                    <a16:rowId xmlns:a16="http://schemas.microsoft.com/office/drawing/2014/main" val="2217396441"/>
                  </a:ext>
                </a:extLst>
              </a:tr>
              <a:tr h="193905">
                <a:tc>
                  <a:txBody>
                    <a:bodyPr/>
                    <a:lstStyle/>
                    <a:p>
                      <a:pPr algn="r" fontAlgn="b"/>
                      <a:r>
                        <a:rPr lang="es-AR" sz="1050" u="none" strike="noStrike">
                          <a:effectLst/>
                        </a:rPr>
                        <a:t>RK63</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Complejidad</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dirty="0">
                          <a:effectLst/>
                        </a:rPr>
                        <a:t>El soporte involucra a muchas áreas de la Universidad</a:t>
                      </a:r>
                      <a:endParaRPr lang="es-ES"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4</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65%</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260</a:t>
                      </a:r>
                      <a:endParaRPr lang="es-AR" sz="1050" b="0" i="0" u="none" strike="noStrike">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529514299"/>
                  </a:ext>
                </a:extLst>
              </a:tr>
              <a:tr h="547016">
                <a:tc>
                  <a:txBody>
                    <a:bodyPr/>
                    <a:lstStyle/>
                    <a:p>
                      <a:pPr algn="r" fontAlgn="b"/>
                      <a:r>
                        <a:rPr lang="es-AR" sz="1050" u="none" strike="noStrike">
                          <a:effectLst/>
                        </a:rPr>
                        <a:t>RK68</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Tecnología</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dirty="0">
                          <a:effectLst/>
                        </a:rPr>
                        <a:t>Dado que el producto debe interactuar con sistemas externos que no se conocen, podría ocurrir problemas de integración con otros sistemas, lo que conduciría a </a:t>
                      </a:r>
                      <a:br>
                        <a:rPr lang="es-ES" sz="1050" u="none" strike="noStrike" dirty="0">
                          <a:effectLst/>
                        </a:rPr>
                      </a:br>
                      <a:r>
                        <a:rPr lang="es-ES" sz="1050" u="none" strike="noStrike" dirty="0">
                          <a:effectLst/>
                        </a:rPr>
                        <a:t>poner en riesgo la seguridad de la información.</a:t>
                      </a:r>
                      <a:endParaRPr lang="es-ES"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5</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50%</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250</a:t>
                      </a:r>
                      <a:endParaRPr lang="es-AR" sz="1050" b="0" i="0" u="none" strike="noStrike">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3950174450"/>
                  </a:ext>
                </a:extLst>
              </a:tr>
              <a:tr h="367399">
                <a:tc>
                  <a:txBody>
                    <a:bodyPr/>
                    <a:lstStyle/>
                    <a:p>
                      <a:pPr algn="r" fontAlgn="b"/>
                      <a:r>
                        <a:rPr lang="es-AR" sz="1050" u="none" strike="noStrike" dirty="0">
                          <a:effectLst/>
                          <a:highlight>
                            <a:srgbClr val="FFFF00"/>
                          </a:highlight>
                        </a:rPr>
                        <a:t>RK69</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l" fontAlgn="b"/>
                      <a:r>
                        <a:rPr lang="es-AR" sz="1050" u="none" strike="noStrike" dirty="0">
                          <a:effectLst/>
                          <a:highlight>
                            <a:srgbClr val="FFFF00"/>
                          </a:highlight>
                        </a:rPr>
                        <a:t>Experiencia y Capacidad</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l" fontAlgn="b"/>
                      <a:r>
                        <a:rPr lang="es-ES" sz="1050" u="none" strike="noStrike" dirty="0">
                          <a:effectLst/>
                          <a:highlight>
                            <a:srgbClr val="FFFF00"/>
                          </a:highlight>
                        </a:rPr>
                        <a:t>Dado que el equipo de desarrollo no tiene experiencia en el lenguaje de programación PHP, podría ocurrir falta de experiencia en un lenguaje de programación, lo que conduciría a demoras en la entrega del producto.</a:t>
                      </a:r>
                      <a:endParaRPr lang="es-ES"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4</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60%</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tc>
                  <a:txBody>
                    <a:bodyPr/>
                    <a:lstStyle/>
                    <a:p>
                      <a:pPr algn="r" fontAlgn="b"/>
                      <a:r>
                        <a:rPr lang="es-AR" sz="1050" u="none" strike="noStrike" dirty="0">
                          <a:effectLst/>
                          <a:highlight>
                            <a:srgbClr val="FFFF00"/>
                          </a:highlight>
                        </a:rPr>
                        <a:t>240</a:t>
                      </a:r>
                      <a:endParaRPr lang="es-AR" sz="1050" b="0" i="0" u="none" strike="noStrike" dirty="0">
                        <a:solidFill>
                          <a:srgbClr val="000000"/>
                        </a:solidFill>
                        <a:effectLst/>
                        <a:highlight>
                          <a:srgbClr val="FFFF00"/>
                        </a:highlight>
                        <a:latin typeface="Calibri" panose="020F0502020204030204" pitchFamily="34" charset="0"/>
                      </a:endParaRPr>
                    </a:p>
                  </a:txBody>
                  <a:tcPr marL="5825" marR="5825" marT="5825" marB="0" anchor="b"/>
                </a:tc>
                <a:extLst>
                  <a:ext uri="{0D108BD9-81ED-4DB2-BD59-A6C34878D82A}">
                    <a16:rowId xmlns:a16="http://schemas.microsoft.com/office/drawing/2014/main" val="3399276115"/>
                  </a:ext>
                </a:extLst>
              </a:tr>
              <a:tr h="193905">
                <a:tc>
                  <a:txBody>
                    <a:bodyPr/>
                    <a:lstStyle/>
                    <a:p>
                      <a:pPr algn="r" fontAlgn="b"/>
                      <a:r>
                        <a:rPr lang="es-AR" sz="1050" u="none" strike="noStrike">
                          <a:effectLst/>
                        </a:rPr>
                        <a:t>RK70</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Cronograma</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dirty="0">
                          <a:effectLst/>
                        </a:rPr>
                        <a:t>Todas las limitaciones han sido tomadas en consideración</a:t>
                      </a:r>
                      <a:endParaRPr lang="es-ES"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4</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60%</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240</a:t>
                      </a:r>
                      <a:endParaRPr lang="es-AR" sz="1050" b="0" i="0" u="none" strike="noStrike">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2506941449"/>
                  </a:ext>
                </a:extLst>
              </a:tr>
              <a:tr h="367399">
                <a:tc>
                  <a:txBody>
                    <a:bodyPr/>
                    <a:lstStyle/>
                    <a:p>
                      <a:pPr algn="r" fontAlgn="b"/>
                      <a:r>
                        <a:rPr lang="es-AR" sz="1050" u="none" strike="noStrike">
                          <a:effectLst/>
                        </a:rPr>
                        <a:t>RK87</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Legal y Contractual</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dirty="0">
                          <a:effectLst/>
                        </a:rPr>
                        <a:t>Dado los cambios en la normativa 242 podría ocurrir que no se utilicen los formularios de inscripción, lo que conduciría a que no se pueda realizar la inscripción.</a:t>
                      </a:r>
                      <a:endParaRPr lang="es-ES"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3</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75%</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225</a:t>
                      </a:r>
                      <a:endParaRPr lang="es-AR" sz="1050" b="0" i="0" u="none" strike="noStrike">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3782726785"/>
                  </a:ext>
                </a:extLst>
              </a:tr>
              <a:tr h="320434">
                <a:tc>
                  <a:txBody>
                    <a:bodyPr/>
                    <a:lstStyle/>
                    <a:p>
                      <a:pPr algn="r" fontAlgn="b"/>
                      <a:r>
                        <a:rPr lang="es-AR" sz="1050" u="none" strike="noStrike">
                          <a:effectLst/>
                        </a:rPr>
                        <a:t>RK89</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Experiencia y Capacidad</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dirty="0">
                          <a:effectLst/>
                        </a:rPr>
                        <a:t>El equipo de proyecto tiene experiencia en desarrollo de soluciones similares</a:t>
                      </a:r>
                      <a:endParaRPr lang="es-ES"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4</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56%</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224</a:t>
                      </a:r>
                      <a:endParaRPr lang="es-AR" sz="1050" b="0" i="0" u="none" strike="noStrike">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2536386994"/>
                  </a:ext>
                </a:extLst>
              </a:tr>
              <a:tr h="320434">
                <a:tc>
                  <a:txBody>
                    <a:bodyPr/>
                    <a:lstStyle/>
                    <a:p>
                      <a:pPr algn="r" fontAlgn="b"/>
                      <a:r>
                        <a:rPr lang="es-AR" sz="1050" u="none" strike="noStrike">
                          <a:effectLst/>
                        </a:rPr>
                        <a:t>RK109</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Experiencia y Capacidad</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dirty="0">
                          <a:effectLst/>
                        </a:rPr>
                        <a:t>¿Disponemos de gente suficiente con los conocimientos necesarios?</a:t>
                      </a:r>
                      <a:endParaRPr lang="es-ES"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dirty="0">
                          <a:effectLst/>
                        </a:rPr>
                        <a:t>4</a:t>
                      </a:r>
                      <a:endParaRPr lang="es-AR"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55%</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220</a:t>
                      </a:r>
                      <a:endParaRPr lang="es-AR" sz="1050" b="0" i="0" u="none" strike="noStrike">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4257532225"/>
                  </a:ext>
                </a:extLst>
              </a:tr>
              <a:tr h="320434">
                <a:tc>
                  <a:txBody>
                    <a:bodyPr/>
                    <a:lstStyle/>
                    <a:p>
                      <a:pPr algn="r" fontAlgn="b"/>
                      <a:r>
                        <a:rPr lang="es-AR" sz="1050" u="none" strike="noStrike">
                          <a:effectLst/>
                        </a:rPr>
                        <a:t>RK110</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Experiencia y Capacidad</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a:effectLst/>
                        </a:rPr>
                        <a:t>¿La solución propuesta ha sido implementada anteriormente?</a:t>
                      </a:r>
                      <a:endParaRPr lang="es-ES"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dirty="0">
                          <a:effectLst/>
                        </a:rPr>
                        <a:t>4</a:t>
                      </a:r>
                      <a:endParaRPr lang="es-AR"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dirty="0">
                          <a:effectLst/>
                        </a:rPr>
                        <a:t>50%</a:t>
                      </a:r>
                      <a:endParaRPr lang="es-AR"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200</a:t>
                      </a:r>
                      <a:endParaRPr lang="es-AR" sz="1050" b="0" i="0" u="none" strike="noStrike">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2004355817"/>
                  </a:ext>
                </a:extLst>
              </a:tr>
              <a:tr h="193905">
                <a:tc>
                  <a:txBody>
                    <a:bodyPr/>
                    <a:lstStyle/>
                    <a:p>
                      <a:pPr algn="r" fontAlgn="b"/>
                      <a:r>
                        <a:rPr lang="es-AR" sz="1050" u="none" strike="noStrike">
                          <a:effectLst/>
                        </a:rPr>
                        <a:t>RK156</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Definición del Cliente</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a:effectLst/>
                        </a:rPr>
                        <a:t>Nuestra propuesta cubre todas las especificaciones y requerimientos del cliente</a:t>
                      </a:r>
                      <a:endParaRPr lang="es-ES"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5</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dirty="0">
                          <a:effectLst/>
                        </a:rPr>
                        <a:t>30%</a:t>
                      </a:r>
                      <a:endParaRPr lang="es-AR"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150</a:t>
                      </a:r>
                      <a:endParaRPr lang="es-AR" sz="1050" b="0" i="0" u="none" strike="noStrike">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1561938612"/>
                  </a:ext>
                </a:extLst>
              </a:tr>
              <a:tr h="193905">
                <a:tc>
                  <a:txBody>
                    <a:bodyPr/>
                    <a:lstStyle/>
                    <a:p>
                      <a:pPr algn="r" fontAlgn="b"/>
                      <a:r>
                        <a:rPr lang="es-AR" sz="1050" u="none" strike="noStrike">
                          <a:effectLst/>
                        </a:rPr>
                        <a:t>RK158</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Duración y Tamaño</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a:effectLst/>
                        </a:rPr>
                        <a:t>Cuantos tipos de clientes se tienen</a:t>
                      </a:r>
                      <a:endParaRPr lang="es-ES"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3</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dirty="0">
                          <a:effectLst/>
                        </a:rPr>
                        <a:t>45%</a:t>
                      </a:r>
                      <a:endParaRPr lang="es-AR" sz="1050" b="0" i="0" u="none" strike="noStrike" dirty="0">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dirty="0">
                          <a:effectLst/>
                        </a:rPr>
                        <a:t>135</a:t>
                      </a:r>
                      <a:endParaRPr lang="es-AR" sz="1050" b="0" i="0" u="none" strike="noStrike" dirty="0">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1650381658"/>
                  </a:ext>
                </a:extLst>
              </a:tr>
              <a:tr h="193905">
                <a:tc>
                  <a:txBody>
                    <a:bodyPr/>
                    <a:lstStyle/>
                    <a:p>
                      <a:pPr algn="r" fontAlgn="b"/>
                      <a:r>
                        <a:rPr lang="es-AR" sz="1050" u="none" strike="noStrike">
                          <a:effectLst/>
                        </a:rPr>
                        <a:t>RK159</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Duración y Tamaño</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a:effectLst/>
                        </a:rPr>
                        <a:t>¿En cuántas areas se desarrollará la solución?</a:t>
                      </a:r>
                      <a:endParaRPr lang="es-ES"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3</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35%</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dirty="0">
                          <a:effectLst/>
                        </a:rPr>
                        <a:t>105</a:t>
                      </a:r>
                      <a:endParaRPr lang="es-AR" sz="1050" b="0" i="0" u="none" strike="noStrike" dirty="0">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1075383237"/>
                  </a:ext>
                </a:extLst>
              </a:tr>
              <a:tr h="193905">
                <a:tc>
                  <a:txBody>
                    <a:bodyPr/>
                    <a:lstStyle/>
                    <a:p>
                      <a:pPr algn="r" fontAlgn="b"/>
                      <a:r>
                        <a:rPr lang="es-AR" sz="1050" u="none" strike="noStrike">
                          <a:effectLst/>
                        </a:rPr>
                        <a:t>RK203</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Tecnología</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a:effectLst/>
                        </a:rPr>
                        <a:t>Ya esta familiarizado con la aplicacion de terceros en otros proyectos</a:t>
                      </a:r>
                      <a:endParaRPr lang="es-ES"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5</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15%</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dirty="0">
                          <a:effectLst/>
                        </a:rPr>
                        <a:t>75</a:t>
                      </a:r>
                      <a:endParaRPr lang="es-AR" sz="1050" b="0" i="0" u="none" strike="noStrike" dirty="0">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3629826712"/>
                  </a:ext>
                </a:extLst>
              </a:tr>
              <a:tr h="193905">
                <a:tc>
                  <a:txBody>
                    <a:bodyPr/>
                    <a:lstStyle/>
                    <a:p>
                      <a:pPr algn="r" fontAlgn="b"/>
                      <a:r>
                        <a:rPr lang="es-AR" sz="1050" u="none" strike="noStrike">
                          <a:effectLst/>
                        </a:rPr>
                        <a:t>RK206</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AR" sz="1050" u="none" strike="noStrike">
                          <a:effectLst/>
                        </a:rPr>
                        <a:t>Legal y Contractual</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l" fontAlgn="b"/>
                      <a:r>
                        <a:rPr lang="es-ES" sz="1050" u="none" strike="noStrike">
                          <a:effectLst/>
                        </a:rPr>
                        <a:t>Pueden producirse intercambio de información confidencial entre equipos de desarrollo diferentes</a:t>
                      </a:r>
                      <a:endParaRPr lang="es-ES"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3</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a:effectLst/>
                        </a:rPr>
                        <a:t>20%</a:t>
                      </a:r>
                      <a:endParaRPr lang="es-AR" sz="1050" b="0" i="0" u="none" strike="noStrike">
                        <a:solidFill>
                          <a:srgbClr val="000000"/>
                        </a:solidFill>
                        <a:effectLst/>
                        <a:latin typeface="Calibri" panose="020F0502020204030204" pitchFamily="34" charset="0"/>
                      </a:endParaRPr>
                    </a:p>
                  </a:txBody>
                  <a:tcPr marL="5825" marR="5825" marT="5825" marB="0" anchor="b"/>
                </a:tc>
                <a:tc>
                  <a:txBody>
                    <a:bodyPr/>
                    <a:lstStyle/>
                    <a:p>
                      <a:pPr algn="r" fontAlgn="b"/>
                      <a:r>
                        <a:rPr lang="es-AR" sz="1050" u="none" strike="noStrike" dirty="0">
                          <a:effectLst/>
                        </a:rPr>
                        <a:t>60</a:t>
                      </a:r>
                      <a:endParaRPr lang="es-AR" sz="1050" b="0" i="0" u="none" strike="noStrike" dirty="0">
                        <a:solidFill>
                          <a:srgbClr val="000000"/>
                        </a:solidFill>
                        <a:effectLst/>
                        <a:latin typeface="Calibri" panose="020F0502020204030204" pitchFamily="34" charset="0"/>
                      </a:endParaRPr>
                    </a:p>
                  </a:txBody>
                  <a:tcPr marL="5825" marR="5825" marT="5825" marB="0" anchor="b"/>
                </a:tc>
                <a:extLst>
                  <a:ext uri="{0D108BD9-81ED-4DB2-BD59-A6C34878D82A}">
                    <a16:rowId xmlns:a16="http://schemas.microsoft.com/office/drawing/2014/main" val="1894465353"/>
                  </a:ext>
                </a:extLst>
              </a:tr>
            </a:tbl>
          </a:graphicData>
        </a:graphic>
      </p:graphicFrame>
    </p:spTree>
    <p:extLst>
      <p:ext uri="{BB962C8B-B14F-4D97-AF65-F5344CB8AC3E}">
        <p14:creationId xmlns:p14="http://schemas.microsoft.com/office/powerpoint/2010/main" val="156208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CB738-B8E0-4F74-A2FC-49C52F3E7498}"/>
              </a:ext>
            </a:extLst>
          </p:cNvPr>
          <p:cNvSpPr>
            <a:spLocks noGrp="1"/>
          </p:cNvSpPr>
          <p:nvPr>
            <p:ph type="title"/>
          </p:nvPr>
        </p:nvSpPr>
        <p:spPr>
          <a:xfrm>
            <a:off x="838200" y="754062"/>
            <a:ext cx="10515600" cy="5349875"/>
          </a:xfrm>
        </p:spPr>
        <p:txBody>
          <a:bodyPr>
            <a:noAutofit/>
          </a:bodyPr>
          <a:lstStyle/>
          <a:p>
            <a:pPr algn="ctr"/>
            <a:r>
              <a:rPr lang="es-AR" sz="10300" dirty="0"/>
              <a:t>REQUERIMIENTOS</a:t>
            </a:r>
          </a:p>
        </p:txBody>
      </p:sp>
      <p:pic>
        <p:nvPicPr>
          <p:cNvPr id="3" name="Imagen 2">
            <a:extLst>
              <a:ext uri="{FF2B5EF4-FFF2-40B4-BE49-F238E27FC236}">
                <a16:creationId xmlns:a16="http://schemas.microsoft.com/office/drawing/2014/main" id="{9F090EC0-D094-4D19-A7FE-B1F1AC272AEA}"/>
              </a:ext>
            </a:extLst>
          </p:cNvPr>
          <p:cNvPicPr>
            <a:picLocks noChangeAspect="1"/>
          </p:cNvPicPr>
          <p:nvPr/>
        </p:nvPicPr>
        <p:blipFill>
          <a:blip r:embed="rId2"/>
          <a:stretch>
            <a:fillRect/>
          </a:stretch>
        </p:blipFill>
        <p:spPr>
          <a:xfrm>
            <a:off x="9766055" y="4529942"/>
            <a:ext cx="2235445" cy="2176384"/>
          </a:xfrm>
          <a:prstGeom prst="rect">
            <a:avLst/>
          </a:prstGeom>
        </p:spPr>
      </p:pic>
    </p:spTree>
    <p:extLst>
      <p:ext uri="{BB962C8B-B14F-4D97-AF65-F5344CB8AC3E}">
        <p14:creationId xmlns:p14="http://schemas.microsoft.com/office/powerpoint/2010/main" val="163974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874C4D0-0BBD-49A9-8950-577EEF4D2A45}"/>
              </a:ext>
            </a:extLst>
          </p:cNvPr>
          <p:cNvSpPr/>
          <p:nvPr/>
        </p:nvSpPr>
        <p:spPr>
          <a:xfrm>
            <a:off x="718038" y="498168"/>
            <a:ext cx="10755923" cy="5564216"/>
          </a:xfrm>
          <a:prstGeom prst="rect">
            <a:avLst/>
          </a:prstGeom>
        </p:spPr>
        <p:txBody>
          <a:bodyPr wrap="square">
            <a:spAutoFit/>
          </a:bodyPr>
          <a:lstStyle/>
          <a:p>
            <a:pPr marL="583565" indent="-514350" algn="just">
              <a:lnSpc>
                <a:spcPct val="115000"/>
              </a:lnSpc>
              <a:spcBef>
                <a:spcPts val="1000"/>
              </a:spcBef>
              <a:spcAft>
                <a:spcPts val="0"/>
              </a:spcAft>
              <a:buFont typeface="+mj-lt"/>
              <a:buAutoNum type="arabicPeriod"/>
            </a:pPr>
            <a:r>
              <a:rPr lang="es-AR" sz="2600" b="1" dirty="0">
                <a:latin typeface="Calibri" panose="020F0502020204030204" pitchFamily="34" charset="0"/>
                <a:ea typeface="Calibri" panose="020F0502020204030204" pitchFamily="34" charset="0"/>
                <a:cs typeface="Times New Roman" panose="02020603050405020304" pitchFamily="18" charset="0"/>
              </a:rPr>
              <a:t>El sistema permitirá la gestión de usuarios</a:t>
            </a:r>
          </a:p>
          <a:p>
            <a:pPr marL="583565" indent="-514350" algn="just">
              <a:lnSpc>
                <a:spcPct val="115000"/>
              </a:lnSpc>
              <a:spcBef>
                <a:spcPts val="1000"/>
              </a:spcBef>
              <a:spcAft>
                <a:spcPts val="0"/>
              </a:spcAft>
              <a:buFont typeface="+mj-lt"/>
              <a:buAutoNum type="arabicPeriod"/>
            </a:pPr>
            <a:r>
              <a:rPr lang="es-AR" sz="2600" b="1" dirty="0">
                <a:latin typeface="Calibri" panose="020F0502020204030204" pitchFamily="34" charset="0"/>
                <a:ea typeface="Calibri" panose="020F0502020204030204" pitchFamily="34" charset="0"/>
                <a:cs typeface="Times New Roman" panose="02020603050405020304" pitchFamily="18" charset="0"/>
              </a:rPr>
              <a:t>El sistema permitirá la gestión de cursos</a:t>
            </a:r>
          </a:p>
          <a:p>
            <a:pPr marL="583565" indent="-514350" algn="just">
              <a:lnSpc>
                <a:spcPct val="115000"/>
              </a:lnSpc>
              <a:spcBef>
                <a:spcPts val="1000"/>
              </a:spcBef>
              <a:spcAft>
                <a:spcPts val="0"/>
              </a:spcAft>
              <a:buFont typeface="+mj-lt"/>
              <a:buAutoNum type="arabicPeriod"/>
            </a:pPr>
            <a:r>
              <a:rPr lang="es-AR" sz="2600" b="1" dirty="0">
                <a:latin typeface="Calibri" panose="020F0502020204030204" pitchFamily="34" charset="0"/>
                <a:ea typeface="Calibri" panose="020F0502020204030204" pitchFamily="34" charset="0"/>
                <a:cs typeface="Times New Roman" panose="02020603050405020304" pitchFamily="18" charset="0"/>
              </a:rPr>
              <a:t>El sistema permitirá la asignación de un docente o profesional a un curso</a:t>
            </a:r>
          </a:p>
          <a:p>
            <a:pPr marL="583565" indent="-514350" algn="just">
              <a:lnSpc>
                <a:spcPct val="115000"/>
              </a:lnSpc>
              <a:spcBef>
                <a:spcPts val="1000"/>
              </a:spcBef>
              <a:spcAft>
                <a:spcPts val="0"/>
              </a:spcAft>
              <a:buFont typeface="+mj-lt"/>
              <a:buAutoNum type="arabicPeriod"/>
            </a:pPr>
            <a:r>
              <a:rPr lang="es-AR" sz="2600" b="1" dirty="0">
                <a:latin typeface="Calibri" panose="020F0502020204030204" pitchFamily="34" charset="0"/>
                <a:ea typeface="Calibri" panose="020F0502020204030204" pitchFamily="34" charset="0"/>
                <a:cs typeface="Times New Roman" panose="02020603050405020304" pitchFamily="18" charset="0"/>
              </a:rPr>
              <a:t>Una vez creado el curso, el sistema permitirá a los usuarios inscribirse</a:t>
            </a:r>
          </a:p>
          <a:p>
            <a:pPr marL="583565" indent="-514350" algn="just">
              <a:lnSpc>
                <a:spcPct val="115000"/>
              </a:lnSpc>
              <a:spcBef>
                <a:spcPts val="1000"/>
              </a:spcBef>
              <a:spcAft>
                <a:spcPts val="0"/>
              </a:spcAft>
              <a:buFont typeface="+mj-lt"/>
              <a:buAutoNum type="arabicPeriod"/>
            </a:pPr>
            <a:r>
              <a:rPr lang="es-AR" sz="2600" b="1" dirty="0">
                <a:latin typeface="Calibri" panose="020F0502020204030204" pitchFamily="34" charset="0"/>
                <a:ea typeface="Calibri" panose="020F0502020204030204" pitchFamily="34" charset="0"/>
                <a:cs typeface="Times New Roman" panose="02020603050405020304" pitchFamily="18" charset="0"/>
              </a:rPr>
              <a:t>Los usuarios administrativos podrán descargar una plantilla en formato Excel con los usuarios inscriptos</a:t>
            </a:r>
          </a:p>
          <a:p>
            <a:pPr marL="583565" indent="-514350" algn="just">
              <a:lnSpc>
                <a:spcPct val="115000"/>
              </a:lnSpc>
              <a:spcBef>
                <a:spcPts val="1000"/>
              </a:spcBef>
              <a:spcAft>
                <a:spcPts val="0"/>
              </a:spcAft>
              <a:buFont typeface="+mj-lt"/>
              <a:buAutoNum type="arabicPeriod"/>
            </a:pPr>
            <a:r>
              <a:rPr lang="es-AR" sz="2600" b="1" dirty="0">
                <a:latin typeface="Calibri" panose="020F0502020204030204" pitchFamily="34" charset="0"/>
                <a:ea typeface="Calibri" panose="020F0502020204030204" pitchFamily="34" charset="0"/>
                <a:cs typeface="Times New Roman" panose="02020603050405020304" pitchFamily="18" charset="0"/>
              </a:rPr>
              <a:t>El sistema permitirá la creación del archivo Valores Separados por Comas (.</a:t>
            </a:r>
            <a:r>
              <a:rPr lang="es-AR" sz="2600" b="1" dirty="0" err="1">
                <a:latin typeface="Calibri" panose="020F0502020204030204" pitchFamily="34" charset="0"/>
                <a:ea typeface="Calibri" panose="020F0502020204030204" pitchFamily="34" charset="0"/>
                <a:cs typeface="Times New Roman" panose="02020603050405020304" pitchFamily="18" charset="0"/>
              </a:rPr>
              <a:t>csv</a:t>
            </a:r>
            <a:r>
              <a:rPr lang="es-AR" sz="2600" b="1" dirty="0">
                <a:latin typeface="Calibri" panose="020F0502020204030204" pitchFamily="34" charset="0"/>
                <a:ea typeface="Calibri" panose="020F0502020204030204" pitchFamily="34" charset="0"/>
                <a:cs typeface="Times New Roman" panose="02020603050405020304" pitchFamily="18" charset="0"/>
              </a:rPr>
              <a:t>)</a:t>
            </a:r>
            <a:endParaRPr lang="es-AR" sz="2600" dirty="0">
              <a:latin typeface="Calibri" panose="020F0502020204030204" pitchFamily="34" charset="0"/>
              <a:ea typeface="Calibri" panose="020F0502020204030204" pitchFamily="34" charset="0"/>
              <a:cs typeface="Times New Roman" panose="02020603050405020304" pitchFamily="18" charset="0"/>
            </a:endParaRPr>
          </a:p>
          <a:p>
            <a:pPr marL="583565" indent="-514350" algn="just">
              <a:lnSpc>
                <a:spcPct val="115000"/>
              </a:lnSpc>
              <a:spcBef>
                <a:spcPts val="1000"/>
              </a:spcBef>
              <a:spcAft>
                <a:spcPts val="0"/>
              </a:spcAft>
              <a:buFont typeface="+mj-lt"/>
              <a:buAutoNum type="arabicPeriod"/>
            </a:pPr>
            <a:r>
              <a:rPr lang="es-AR" sz="2600" b="1" dirty="0">
                <a:latin typeface="Calibri" panose="020F0502020204030204" pitchFamily="34" charset="0"/>
                <a:ea typeface="Calibri" panose="020F0502020204030204" pitchFamily="34" charset="0"/>
                <a:cs typeface="Times New Roman" panose="02020603050405020304" pitchFamily="18" charset="0"/>
              </a:rPr>
              <a:t>El sistema se conectará con UARGFlow</a:t>
            </a:r>
          </a:p>
          <a:p>
            <a:pPr marL="583565" indent="-514350" algn="just">
              <a:lnSpc>
                <a:spcPct val="115000"/>
              </a:lnSpc>
              <a:spcBef>
                <a:spcPts val="1000"/>
              </a:spcBef>
              <a:spcAft>
                <a:spcPts val="0"/>
              </a:spcAft>
              <a:buFont typeface="+mj-lt"/>
              <a:buAutoNum type="arabicPeriod"/>
            </a:pPr>
            <a:r>
              <a:rPr lang="es-AR" sz="2600" b="1" dirty="0">
                <a:latin typeface="Calibri" panose="020F0502020204030204" pitchFamily="34" charset="0"/>
                <a:ea typeface="Calibri" panose="020F0502020204030204" pitchFamily="34" charset="0"/>
                <a:cs typeface="Times New Roman" panose="02020603050405020304" pitchFamily="18" charset="0"/>
              </a:rPr>
              <a:t>El sistema seguirá la normativa N°242 en la creación de un nuevo curso</a:t>
            </a:r>
            <a:endParaRPr lang="es-AR" sz="2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6069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4CB738-B8E0-4F74-A2FC-49C52F3E7498}"/>
              </a:ext>
            </a:extLst>
          </p:cNvPr>
          <p:cNvSpPr>
            <a:spLocks noGrp="1"/>
          </p:cNvSpPr>
          <p:nvPr>
            <p:ph type="title"/>
          </p:nvPr>
        </p:nvSpPr>
        <p:spPr>
          <a:xfrm>
            <a:off x="838200" y="754062"/>
            <a:ext cx="10515600" cy="5349875"/>
          </a:xfrm>
        </p:spPr>
        <p:txBody>
          <a:bodyPr>
            <a:noAutofit/>
          </a:bodyPr>
          <a:lstStyle/>
          <a:p>
            <a:pPr algn="ctr"/>
            <a:r>
              <a:rPr lang="es-AR" sz="17900" dirty="0"/>
              <a:t>CASOS DE USO</a:t>
            </a:r>
          </a:p>
        </p:txBody>
      </p:sp>
      <p:pic>
        <p:nvPicPr>
          <p:cNvPr id="3" name="Imagen 2">
            <a:extLst>
              <a:ext uri="{FF2B5EF4-FFF2-40B4-BE49-F238E27FC236}">
                <a16:creationId xmlns:a16="http://schemas.microsoft.com/office/drawing/2014/main" id="{C458FA94-BF2F-48A8-AB74-601CC6588FAE}"/>
              </a:ext>
            </a:extLst>
          </p:cNvPr>
          <p:cNvPicPr>
            <a:picLocks noChangeAspect="1"/>
          </p:cNvPicPr>
          <p:nvPr/>
        </p:nvPicPr>
        <p:blipFill>
          <a:blip r:embed="rId2"/>
          <a:stretch>
            <a:fillRect/>
          </a:stretch>
        </p:blipFill>
        <p:spPr>
          <a:xfrm>
            <a:off x="9766055" y="4529942"/>
            <a:ext cx="2235445" cy="2176384"/>
          </a:xfrm>
          <a:prstGeom prst="rect">
            <a:avLst/>
          </a:prstGeom>
        </p:spPr>
      </p:pic>
    </p:spTree>
    <p:extLst>
      <p:ext uri="{BB962C8B-B14F-4D97-AF65-F5344CB8AC3E}">
        <p14:creationId xmlns:p14="http://schemas.microsoft.com/office/powerpoint/2010/main" val="31398835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946</Words>
  <Application>Microsoft Office PowerPoint</Application>
  <PresentationFormat>Panorámica</PresentationFormat>
  <Paragraphs>216</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Times New Roman</vt:lpstr>
      <vt:lpstr>Tema de Office</vt:lpstr>
      <vt:lpstr>LABORATORIO DE DESARROLLO DE SOFTWARE</vt:lpstr>
      <vt:lpstr>OBJETIVO DEL SISTEMA</vt:lpstr>
      <vt:lpstr>PLAN DE ITERACIÓN FASE 1</vt:lpstr>
      <vt:lpstr>Presentación de PowerPoint</vt:lpstr>
      <vt:lpstr>RIESGOS</vt:lpstr>
      <vt:lpstr>Presentación de PowerPoint</vt:lpstr>
      <vt:lpstr>REQUERIMIENTOS</vt:lpstr>
      <vt:lpstr>Presentación de PowerPoint</vt:lpstr>
      <vt:lpstr>CASOS DE USO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PROYECTOS DE SOFTWARE</dc:title>
  <dc:creator>Carla</dc:creator>
  <cp:lastModifiedBy>Carla</cp:lastModifiedBy>
  <cp:revision>9</cp:revision>
  <dcterms:created xsi:type="dcterms:W3CDTF">2023-09-19T21:54:23Z</dcterms:created>
  <dcterms:modified xsi:type="dcterms:W3CDTF">2023-09-20T00:15:36Z</dcterms:modified>
</cp:coreProperties>
</file>