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61" r:id="rId5"/>
    <p:sldId id="256" r:id="rId6"/>
    <p:sldId id="258" r:id="rId7"/>
    <p:sldId id="260" r:id="rId8"/>
    <p:sldId id="262" r:id="rId9"/>
    <p:sldId id="259" r:id="rId10"/>
    <p:sldId id="269" r:id="rId11"/>
    <p:sldId id="263" r:id="rId12"/>
    <p:sldId id="264" r:id="rId13"/>
    <p:sldId id="270"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94660"/>
  </p:normalViewPr>
  <p:slideViewPr>
    <p:cSldViewPr snapToGrid="0">
      <p:cViewPr varScale="1">
        <p:scale>
          <a:sx n="87" d="100"/>
          <a:sy n="87" d="100"/>
        </p:scale>
        <p:origin x="9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4877C-1EE1-42DF-9FD6-2250BA04223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A6C3688-A973-4FE9-8058-0F5F1FBBD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F9E2FFA-9894-4661-87B0-15863B3FF397}"/>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78A0B722-E95D-439E-B11A-D3C786C8171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623FE2-D40C-4B2D-8C07-61E814EB34DD}"/>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87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05B35-9C48-4C61-8F6F-7FA2DA4353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DF39BCA-C07A-4B7A-B3DB-657645892CC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CEA303F-4AC8-4ABD-8B15-E29E3E31866C}"/>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9E4F5CA7-8520-41F3-9947-C4F09628C27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89244F-EB70-4667-A3DA-912161989EE6}"/>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322245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960C97-822E-41B7-A6EC-375CAADA94F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41BFF37-D674-43CB-B9D4-3237CE7DBA3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5EA8DCC-686D-4AC0-A9A9-694DE893AB39}"/>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30D2ABA5-5FE6-4ECC-8A2A-FD3AD0E1AB5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B777FEA-F013-478C-A4F0-CADE86DD8D6E}"/>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59034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9CC89-7BFE-4524-B3F6-CEBF0178B30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58FB916-C859-44E6-AF2E-5578C82C714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C710D0E-F346-48C6-830F-4F8B4A61AC8B}"/>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8B63D4F5-AE15-42EB-BB93-C3C3056A66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06E08F-0C5F-48F1-B10F-22D0F24949F7}"/>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6622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86608-9DE6-45C9-A291-21073799AD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22111E7-2D35-420E-8232-50D6F8CFD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05CC256-8245-4131-95B1-058FD7140983}"/>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F6F3B93F-DCA3-4D68-94F4-E1277A29DC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56A4391-BFEB-4156-8214-A2A165DFA846}"/>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81653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97462-31EC-48BE-9EFE-5B3694880D3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1556362-668C-4396-B351-D3339DF82DC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13734B5-8077-4E95-91D4-7803F4FDB53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A5C6F6E-B1F0-40C2-800D-B1ED3582AC18}"/>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6" name="Marcador de pie de página 5">
            <a:extLst>
              <a:ext uri="{FF2B5EF4-FFF2-40B4-BE49-F238E27FC236}">
                <a16:creationId xmlns:a16="http://schemas.microsoft.com/office/drawing/2014/main" id="{DFCDCEE9-CB2C-4BC7-9C07-FB2D3266F62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7D358C9-C819-44DF-A76D-E2E7B3F48C8D}"/>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88146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37E9F-ABD8-4A96-9AC4-F657DF6B18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3843874-65DE-4287-9044-3C4782086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5681552-1D91-4D36-8779-FD166AE1CCD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E7F8A00-96E4-484C-85AC-AE7BEB778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DC410A2-23D2-4A23-90C1-2899BF60968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85E9610-BD55-470B-A6FE-8D40841532C8}"/>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8" name="Marcador de pie de página 7">
            <a:extLst>
              <a:ext uri="{FF2B5EF4-FFF2-40B4-BE49-F238E27FC236}">
                <a16:creationId xmlns:a16="http://schemas.microsoft.com/office/drawing/2014/main" id="{6C28382A-E302-40EA-BE57-A76131B8D959}"/>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4CD721F-D668-49A3-BCE9-19AD5D0E5E6C}"/>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32252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B8F9-6688-4210-85EF-C81474E188E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4924BAD-F55F-462D-8479-C89D7E08FD70}"/>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4" name="Marcador de pie de página 3">
            <a:extLst>
              <a:ext uri="{FF2B5EF4-FFF2-40B4-BE49-F238E27FC236}">
                <a16:creationId xmlns:a16="http://schemas.microsoft.com/office/drawing/2014/main" id="{3037070F-5776-43D7-A1F7-EC319D9807A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8F20C7A-1265-4C19-8473-17E23262D0DE}"/>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4535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AF6DDC-30AB-4E61-8BD6-A1BB0CAA496D}"/>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3" name="Marcador de pie de página 2">
            <a:extLst>
              <a:ext uri="{FF2B5EF4-FFF2-40B4-BE49-F238E27FC236}">
                <a16:creationId xmlns:a16="http://schemas.microsoft.com/office/drawing/2014/main" id="{5DE9C544-08BC-4C19-BA34-46BCFC2A661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7424B40-E9DE-4B9D-864E-676A9486A6C1}"/>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655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6FD07-9D16-43E8-AB3E-2FAFC26069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D0F8697-D307-45F9-A668-9EC6CD0B6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1A3EC64C-3437-4E10-A27B-7E9E2E70E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41B0F49-BC2F-4091-B5CF-952512B8E7BF}"/>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6" name="Marcador de pie de página 5">
            <a:extLst>
              <a:ext uri="{FF2B5EF4-FFF2-40B4-BE49-F238E27FC236}">
                <a16:creationId xmlns:a16="http://schemas.microsoft.com/office/drawing/2014/main" id="{ECFF9875-0352-43B2-92AE-C4351E65AD0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5CC8142-80F6-4B0F-80C7-6279D4436B2C}"/>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421262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F05AF-785A-475F-BADD-9EB9171AC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B1EF2D6-ECD1-4C1B-8292-076F7FA8E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32C4CA7-E785-4D27-B9AD-4AAA54938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AE25AD7-323F-45FE-819E-4A35F38D4DAC}"/>
              </a:ext>
            </a:extLst>
          </p:cNvPr>
          <p:cNvSpPr>
            <a:spLocks noGrp="1"/>
          </p:cNvSpPr>
          <p:nvPr>
            <p:ph type="dt" sz="half" idx="10"/>
          </p:nvPr>
        </p:nvSpPr>
        <p:spPr/>
        <p:txBody>
          <a:bodyPr/>
          <a:lstStyle/>
          <a:p>
            <a:fld id="{1037CBF3-A68D-4F01-9FFC-AD32164E3490}" type="datetimeFigureOut">
              <a:rPr lang="es-AR" smtClean="0"/>
              <a:t>22/9/2023</a:t>
            </a:fld>
            <a:endParaRPr lang="es-AR"/>
          </a:p>
        </p:txBody>
      </p:sp>
      <p:sp>
        <p:nvSpPr>
          <p:cNvPr id="6" name="Marcador de pie de página 5">
            <a:extLst>
              <a:ext uri="{FF2B5EF4-FFF2-40B4-BE49-F238E27FC236}">
                <a16:creationId xmlns:a16="http://schemas.microsoft.com/office/drawing/2014/main" id="{27F847D8-1F7F-4C3F-82B7-218745DFB50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6AE8FF9-DFAA-4D4F-9336-19D71B0518B3}"/>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96132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7FC7F2-FE15-4EA9-A0D5-F7D124A3D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A6B64AA-A502-4F7E-A027-96E383BDB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78DA35-474A-4B5A-AD9B-77F068529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7CBF3-A68D-4F01-9FFC-AD32164E3490}" type="datetimeFigureOut">
              <a:rPr lang="es-AR" smtClean="0"/>
              <a:t>22/9/2023</a:t>
            </a:fld>
            <a:endParaRPr lang="es-AR"/>
          </a:p>
        </p:txBody>
      </p:sp>
      <p:sp>
        <p:nvSpPr>
          <p:cNvPr id="5" name="Marcador de pie de página 4">
            <a:extLst>
              <a:ext uri="{FF2B5EF4-FFF2-40B4-BE49-F238E27FC236}">
                <a16:creationId xmlns:a16="http://schemas.microsoft.com/office/drawing/2014/main" id="{2B161475-1CF6-4CD7-94EA-6A913FD12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800D5EC-6A06-472D-9936-A0D1E5F74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DC488-3623-4E00-AA80-EED91C472771}" type="slidenum">
              <a:rPr lang="es-AR" smtClean="0"/>
              <a:t>‹Nº›</a:t>
            </a:fld>
            <a:endParaRPr lang="es-AR"/>
          </a:p>
        </p:txBody>
      </p:sp>
    </p:spTree>
    <p:extLst>
      <p:ext uri="{BB962C8B-B14F-4D97-AF65-F5344CB8AC3E}">
        <p14:creationId xmlns:p14="http://schemas.microsoft.com/office/powerpoint/2010/main" val="401235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3C2A411-7528-4D36-9192-13BCCEC6B3D2}"/>
              </a:ext>
            </a:extLst>
          </p:cNvPr>
          <p:cNvSpPr>
            <a:spLocks noGrp="1"/>
          </p:cNvSpPr>
          <p:nvPr>
            <p:ph type="title"/>
          </p:nvPr>
        </p:nvSpPr>
        <p:spPr>
          <a:xfrm>
            <a:off x="838200" y="365125"/>
            <a:ext cx="10515600" cy="1325563"/>
          </a:xfrm>
        </p:spPr>
        <p:txBody>
          <a:bodyPr/>
          <a:lstStyle/>
          <a:p>
            <a:pPr algn="ctr"/>
            <a:r>
              <a:rPr lang="es-AR" dirty="0"/>
              <a:t>LABORATORIO DE DESARROLLO DE SOFTWARE</a:t>
            </a:r>
          </a:p>
        </p:txBody>
      </p:sp>
      <p:pic>
        <p:nvPicPr>
          <p:cNvPr id="7" name="Imagen 6">
            <a:extLst>
              <a:ext uri="{FF2B5EF4-FFF2-40B4-BE49-F238E27FC236}">
                <a16:creationId xmlns:a16="http://schemas.microsoft.com/office/drawing/2014/main" id="{0C69E7D2-D2D0-4E9C-A48C-E783E6292F85}"/>
              </a:ext>
            </a:extLst>
          </p:cNvPr>
          <p:cNvPicPr>
            <a:picLocks noChangeAspect="1"/>
          </p:cNvPicPr>
          <p:nvPr/>
        </p:nvPicPr>
        <p:blipFill>
          <a:blip r:embed="rId2"/>
          <a:stretch>
            <a:fillRect/>
          </a:stretch>
        </p:blipFill>
        <p:spPr>
          <a:xfrm>
            <a:off x="4398377" y="3538783"/>
            <a:ext cx="3395243" cy="3305540"/>
          </a:xfrm>
          <a:prstGeom prst="rect">
            <a:avLst/>
          </a:prstGeom>
        </p:spPr>
      </p:pic>
      <p:pic>
        <p:nvPicPr>
          <p:cNvPr id="8" name="Imagen 7">
            <a:extLst>
              <a:ext uri="{FF2B5EF4-FFF2-40B4-BE49-F238E27FC236}">
                <a16:creationId xmlns:a16="http://schemas.microsoft.com/office/drawing/2014/main" id="{DD83C590-72BC-4DC1-890E-C853A98C3209}"/>
              </a:ext>
            </a:extLst>
          </p:cNvPr>
          <p:cNvPicPr>
            <a:picLocks noChangeAspect="1"/>
          </p:cNvPicPr>
          <p:nvPr/>
        </p:nvPicPr>
        <p:blipFill>
          <a:blip r:embed="rId3"/>
          <a:stretch>
            <a:fillRect/>
          </a:stretch>
        </p:blipFill>
        <p:spPr>
          <a:xfrm>
            <a:off x="2648127" y="1704365"/>
            <a:ext cx="6895745" cy="1834418"/>
          </a:xfrm>
          <a:prstGeom prst="rect">
            <a:avLst/>
          </a:prstGeom>
        </p:spPr>
      </p:pic>
    </p:spTree>
    <p:extLst>
      <p:ext uri="{BB962C8B-B14F-4D97-AF65-F5344CB8AC3E}">
        <p14:creationId xmlns:p14="http://schemas.microsoft.com/office/powerpoint/2010/main" val="316875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9FDB34-FC43-401A-9B69-4B10BC24E864}"/>
              </a:ext>
            </a:extLst>
          </p:cNvPr>
          <p:cNvSpPr>
            <a:spLocks noGrp="1"/>
          </p:cNvSpPr>
          <p:nvPr>
            <p:ph idx="1"/>
          </p:nvPr>
        </p:nvSpPr>
        <p:spPr>
          <a:xfrm>
            <a:off x="838200" y="2898286"/>
            <a:ext cx="10515600" cy="1972652"/>
          </a:xfrm>
        </p:spPr>
        <p:txBody>
          <a:bodyPr>
            <a:normAutofit fontScale="85000" lnSpcReduction="20000"/>
          </a:bodyPr>
          <a:lstStyle/>
          <a:p>
            <a:pPr marL="583565" indent="-514350" algn="just">
              <a:lnSpc>
                <a:spcPct val="115000"/>
              </a:lnSpc>
              <a:buFont typeface="+mj-lt"/>
              <a:buAutoNum type="arabicPeriod"/>
            </a:pPr>
            <a:r>
              <a:rPr lang="es-AR" b="1" dirty="0">
                <a:latin typeface="Calibri" panose="020F0502020204030204" pitchFamily="34" charset="0"/>
                <a:ea typeface="Calibri" panose="020F0502020204030204" pitchFamily="34" charset="0"/>
                <a:cs typeface="Times New Roman" panose="02020603050405020304" pitchFamily="18" charset="0"/>
              </a:rPr>
              <a:t>El sistema de software se conectará con UARGFlow </a:t>
            </a:r>
            <a:r>
              <a:rPr lang="es-A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EL SISTEMA DE SOFTWARE UTILIZARA LA APLICACIÓN UARGFLOW PARA LA VALIDACION DE LOS USUARIOS ADMINSITRATIVOS - FUNCIONAL</a:t>
            </a:r>
            <a:endParaRPr lang="es-AR" b="1" dirty="0">
              <a:latin typeface="Calibri" panose="020F0502020204030204" pitchFamily="34" charset="0"/>
              <a:ea typeface="Calibri" panose="020F0502020204030204" pitchFamily="34" charset="0"/>
              <a:cs typeface="Times New Roman" panose="02020603050405020304" pitchFamily="18" charset="0"/>
            </a:endParaRPr>
          </a:p>
          <a:p>
            <a:pPr marL="583565" indent="-514350" algn="just">
              <a:lnSpc>
                <a:spcPct val="115000"/>
              </a:lnSpc>
              <a:buFont typeface="+mj-lt"/>
              <a:buAutoNum type="arabicPeriod"/>
            </a:pPr>
            <a:r>
              <a:rPr lang="es-AR" b="1" dirty="0">
                <a:latin typeface="Calibri" panose="020F0502020204030204" pitchFamily="34" charset="0"/>
                <a:ea typeface="Calibri" panose="020F0502020204030204" pitchFamily="34" charset="0"/>
                <a:cs typeface="Times New Roman" panose="02020603050405020304" pitchFamily="18" charset="0"/>
              </a:rPr>
              <a:t>El sistema de software seguirá la normativa N°242 en la creación de un nuevo curso </a:t>
            </a:r>
            <a:r>
              <a:rPr lang="es-A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ACLARAR</a:t>
            </a:r>
            <a:endParaRPr lang="es-AR" dirty="0">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
        <p:nvSpPr>
          <p:cNvPr id="4" name="Título 1">
            <a:extLst>
              <a:ext uri="{FF2B5EF4-FFF2-40B4-BE49-F238E27FC236}">
                <a16:creationId xmlns:a16="http://schemas.microsoft.com/office/drawing/2014/main" id="{DE2B3817-8011-4D8C-976A-3C6B79C04F05}"/>
              </a:ext>
            </a:extLst>
          </p:cNvPr>
          <p:cNvSpPr>
            <a:spLocks noGrp="1"/>
          </p:cNvSpPr>
          <p:nvPr>
            <p:ph type="title"/>
          </p:nvPr>
        </p:nvSpPr>
        <p:spPr>
          <a:xfrm>
            <a:off x="838200" y="365125"/>
            <a:ext cx="10515600" cy="1325563"/>
          </a:xfrm>
        </p:spPr>
        <p:txBody>
          <a:bodyPr>
            <a:noAutofit/>
          </a:bodyPr>
          <a:lstStyle/>
          <a:p>
            <a:pPr algn="ctr"/>
            <a:r>
              <a:rPr lang="es-AR" sz="10300" dirty="0"/>
              <a:t>NO FUNCIONALES</a:t>
            </a:r>
          </a:p>
        </p:txBody>
      </p:sp>
    </p:spTree>
    <p:extLst>
      <p:ext uri="{BB962C8B-B14F-4D97-AF65-F5344CB8AC3E}">
        <p14:creationId xmlns:p14="http://schemas.microsoft.com/office/powerpoint/2010/main" val="223439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Autofit/>
          </a:bodyPr>
          <a:lstStyle/>
          <a:p>
            <a:pPr algn="ctr"/>
            <a:r>
              <a:rPr lang="es-AR" sz="17900" dirty="0"/>
              <a:t>CASOS DE USO</a:t>
            </a:r>
          </a:p>
        </p:txBody>
      </p:sp>
      <p:pic>
        <p:nvPicPr>
          <p:cNvPr id="3" name="Imagen 2">
            <a:extLst>
              <a:ext uri="{FF2B5EF4-FFF2-40B4-BE49-F238E27FC236}">
                <a16:creationId xmlns:a16="http://schemas.microsoft.com/office/drawing/2014/main" id="{C458FA94-BF2F-48A8-AB74-601CC6588FAE}"/>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313988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DBFB85C-E92F-47D7-A9B0-098686CA734E}"/>
              </a:ext>
            </a:extLst>
          </p:cNvPr>
          <p:cNvPicPr>
            <a:picLocks noChangeAspect="1"/>
          </p:cNvPicPr>
          <p:nvPr/>
        </p:nvPicPr>
        <p:blipFill>
          <a:blip r:embed="rId2"/>
          <a:stretch>
            <a:fillRect/>
          </a:stretch>
        </p:blipFill>
        <p:spPr>
          <a:xfrm>
            <a:off x="1066800" y="47625"/>
            <a:ext cx="10058400" cy="6762750"/>
          </a:xfrm>
          <a:prstGeom prst="rect">
            <a:avLst/>
          </a:prstGeom>
        </p:spPr>
      </p:pic>
      <p:sp>
        <p:nvSpPr>
          <p:cNvPr id="2" name="CuadroTexto 1">
            <a:extLst>
              <a:ext uri="{FF2B5EF4-FFF2-40B4-BE49-F238E27FC236}">
                <a16:creationId xmlns:a16="http://schemas.microsoft.com/office/drawing/2014/main" id="{8D73F689-BDBB-4FBF-B6FC-F518E0AC129A}"/>
              </a:ext>
            </a:extLst>
          </p:cNvPr>
          <p:cNvSpPr txBox="1"/>
          <p:nvPr/>
        </p:nvSpPr>
        <p:spPr>
          <a:xfrm>
            <a:off x="9346224" y="1951892"/>
            <a:ext cx="2409092" cy="369332"/>
          </a:xfrm>
          <a:prstGeom prst="rect">
            <a:avLst/>
          </a:prstGeom>
          <a:noFill/>
        </p:spPr>
        <p:txBody>
          <a:bodyPr wrap="square" rtlCol="0">
            <a:spAutoFit/>
          </a:bodyPr>
          <a:lstStyle/>
          <a:p>
            <a:r>
              <a:rPr lang="es-AR" dirty="0">
                <a:solidFill>
                  <a:srgbClr val="FF0000"/>
                </a:solidFill>
              </a:rPr>
              <a:t>INTEGRAR AL SISTEMA</a:t>
            </a:r>
          </a:p>
        </p:txBody>
      </p:sp>
    </p:spTree>
    <p:extLst>
      <p:ext uri="{BB962C8B-B14F-4D97-AF65-F5344CB8AC3E}">
        <p14:creationId xmlns:p14="http://schemas.microsoft.com/office/powerpoint/2010/main" val="245574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BAC5A-0E04-4C42-A377-CFBE9A407225}"/>
              </a:ext>
            </a:extLst>
          </p:cNvPr>
          <p:cNvSpPr>
            <a:spLocks noGrp="1"/>
          </p:cNvSpPr>
          <p:nvPr>
            <p:ph type="title"/>
          </p:nvPr>
        </p:nvSpPr>
        <p:spPr>
          <a:xfrm>
            <a:off x="908538" y="312371"/>
            <a:ext cx="10515600" cy="1325563"/>
          </a:xfrm>
        </p:spPr>
        <p:txBody>
          <a:bodyPr>
            <a:normAutofit/>
          </a:bodyPr>
          <a:lstStyle/>
          <a:p>
            <a:pPr algn="ctr"/>
            <a:r>
              <a:rPr lang="es-AR" sz="6000" dirty="0"/>
              <a:t>GRACIAS POR SU ATENCIÓN</a:t>
            </a:r>
          </a:p>
        </p:txBody>
      </p:sp>
      <p:pic>
        <p:nvPicPr>
          <p:cNvPr id="4" name="Imagen 3">
            <a:extLst>
              <a:ext uri="{FF2B5EF4-FFF2-40B4-BE49-F238E27FC236}">
                <a16:creationId xmlns:a16="http://schemas.microsoft.com/office/drawing/2014/main" id="{B98FD37D-454C-4716-95BB-A6814B55D9BE}"/>
              </a:ext>
            </a:extLst>
          </p:cNvPr>
          <p:cNvPicPr>
            <a:picLocks noChangeAspect="1"/>
          </p:cNvPicPr>
          <p:nvPr/>
        </p:nvPicPr>
        <p:blipFill>
          <a:blip r:embed="rId2"/>
          <a:stretch>
            <a:fillRect/>
          </a:stretch>
        </p:blipFill>
        <p:spPr>
          <a:xfrm>
            <a:off x="4398377" y="3538783"/>
            <a:ext cx="3395243" cy="3305540"/>
          </a:xfrm>
          <a:prstGeom prst="rect">
            <a:avLst/>
          </a:prstGeom>
        </p:spPr>
      </p:pic>
      <p:pic>
        <p:nvPicPr>
          <p:cNvPr id="5" name="Imagen 4">
            <a:extLst>
              <a:ext uri="{FF2B5EF4-FFF2-40B4-BE49-F238E27FC236}">
                <a16:creationId xmlns:a16="http://schemas.microsoft.com/office/drawing/2014/main" id="{AB0ACF8C-689B-4652-B0E6-9926EA0FB748}"/>
              </a:ext>
            </a:extLst>
          </p:cNvPr>
          <p:cNvPicPr>
            <a:picLocks noChangeAspect="1"/>
          </p:cNvPicPr>
          <p:nvPr/>
        </p:nvPicPr>
        <p:blipFill>
          <a:blip r:embed="rId3"/>
          <a:stretch>
            <a:fillRect/>
          </a:stretch>
        </p:blipFill>
        <p:spPr>
          <a:xfrm>
            <a:off x="2648127" y="1704365"/>
            <a:ext cx="6895745" cy="1834418"/>
          </a:xfrm>
          <a:prstGeom prst="rect">
            <a:avLst/>
          </a:prstGeom>
        </p:spPr>
      </p:pic>
    </p:spTree>
    <p:extLst>
      <p:ext uri="{BB962C8B-B14F-4D97-AF65-F5344CB8AC3E}">
        <p14:creationId xmlns:p14="http://schemas.microsoft.com/office/powerpoint/2010/main" val="428091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DA64E-88DF-48CE-B2ED-56526DDD0242}"/>
              </a:ext>
            </a:extLst>
          </p:cNvPr>
          <p:cNvSpPr>
            <a:spLocks noGrp="1"/>
          </p:cNvSpPr>
          <p:nvPr>
            <p:ph type="title"/>
          </p:nvPr>
        </p:nvSpPr>
        <p:spPr/>
        <p:txBody>
          <a:bodyPr/>
          <a:lstStyle/>
          <a:p>
            <a:pPr algn="ctr"/>
            <a:r>
              <a:rPr lang="es-AR" b="1" dirty="0"/>
              <a:t>OBJETIVO DEL SISTEMA KIUSH</a:t>
            </a:r>
          </a:p>
        </p:txBody>
      </p:sp>
      <p:sp>
        <p:nvSpPr>
          <p:cNvPr id="3" name="Marcador de contenido 2">
            <a:extLst>
              <a:ext uri="{FF2B5EF4-FFF2-40B4-BE49-F238E27FC236}">
                <a16:creationId xmlns:a16="http://schemas.microsoft.com/office/drawing/2014/main" id="{CEEAB587-0FD3-42FB-8EE4-FA5D377514FB}"/>
              </a:ext>
            </a:extLst>
          </p:cNvPr>
          <p:cNvSpPr>
            <a:spLocks noGrp="1"/>
          </p:cNvSpPr>
          <p:nvPr>
            <p:ph idx="1"/>
          </p:nvPr>
        </p:nvSpPr>
        <p:spPr/>
        <p:txBody>
          <a:bodyPr/>
          <a:lstStyle/>
          <a:p>
            <a:pPr marL="0" indent="0">
              <a:buNone/>
            </a:pPr>
            <a:r>
              <a:rPr lang="es-AR" dirty="0"/>
              <a:t>El objetivo del sistema de software es la gestión de las inscripciones a los cursos de extensión, obteniendo un registro unificado de todos los datos de los cursos y sus respectivos inscriptos, facilitando así la creación de informes estadísticos dentro del área de extensión de la UNPA-UARG. </a:t>
            </a:r>
          </a:p>
          <a:p>
            <a:pPr marL="0" indent="0">
              <a:buNone/>
            </a:pPr>
            <a:r>
              <a:rPr lang="es-AR" dirty="0"/>
              <a:t>Para lograr este objetivo, se ha previsto un proyecto que durará un cuatrimestre, acorde al período de la asignatura de Laboratorio de Desarrollo de Software.</a:t>
            </a:r>
          </a:p>
          <a:p>
            <a:endParaRPr lang="es-AR" dirty="0"/>
          </a:p>
        </p:txBody>
      </p:sp>
    </p:spTree>
    <p:extLst>
      <p:ext uri="{BB962C8B-B14F-4D97-AF65-F5344CB8AC3E}">
        <p14:creationId xmlns:p14="http://schemas.microsoft.com/office/powerpoint/2010/main" val="2100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DF0EC44-4131-452E-B7C5-253E023C0A13}"/>
              </a:ext>
            </a:extLst>
          </p:cNvPr>
          <p:cNvSpPr txBox="1">
            <a:spLocks/>
          </p:cNvSpPr>
          <p:nvPr/>
        </p:nvSpPr>
        <p:spPr>
          <a:xfrm>
            <a:off x="838200" y="760610"/>
            <a:ext cx="10515600" cy="53367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s-AR" sz="5400" b="1" dirty="0"/>
              <a:t>PLAN DE ITERACIÓN</a:t>
            </a:r>
          </a:p>
          <a:p>
            <a:pPr algn="ctr">
              <a:lnSpc>
                <a:spcPct val="150000"/>
              </a:lnSpc>
            </a:pPr>
            <a:r>
              <a:rPr lang="es-AR" sz="5400" b="1" dirty="0"/>
              <a:t>RIESGOS</a:t>
            </a:r>
          </a:p>
          <a:p>
            <a:pPr algn="ctr">
              <a:lnSpc>
                <a:spcPct val="150000"/>
              </a:lnSpc>
            </a:pPr>
            <a:r>
              <a:rPr lang="es-AR" sz="5400" b="1" dirty="0"/>
              <a:t>CASOS DE USO Y REQUERIMIENTOS</a:t>
            </a:r>
          </a:p>
        </p:txBody>
      </p:sp>
    </p:spTree>
    <p:extLst>
      <p:ext uri="{BB962C8B-B14F-4D97-AF65-F5344CB8AC3E}">
        <p14:creationId xmlns:p14="http://schemas.microsoft.com/office/powerpoint/2010/main" val="147337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rmAutofit/>
          </a:bodyPr>
          <a:lstStyle/>
          <a:p>
            <a:pPr algn="ctr"/>
            <a:r>
              <a:rPr lang="es-AR" sz="9600" dirty="0"/>
              <a:t>PLAN DE ITERACIÓN</a:t>
            </a:r>
            <a:br>
              <a:rPr lang="es-AR" sz="9600" dirty="0"/>
            </a:br>
            <a:r>
              <a:rPr lang="es-AR" sz="9600" dirty="0"/>
              <a:t>FASE DE INICIO</a:t>
            </a:r>
          </a:p>
        </p:txBody>
      </p:sp>
      <p:pic>
        <p:nvPicPr>
          <p:cNvPr id="3" name="Imagen 2">
            <a:extLst>
              <a:ext uri="{FF2B5EF4-FFF2-40B4-BE49-F238E27FC236}">
                <a16:creationId xmlns:a16="http://schemas.microsoft.com/office/drawing/2014/main" id="{EAE4AFFD-F064-478C-B0EA-2C366911C5C6}"/>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14764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8BE3DB1-D15F-46C8-AFDE-A60DF6286526}"/>
              </a:ext>
            </a:extLst>
          </p:cNvPr>
          <p:cNvGraphicFramePr>
            <a:graphicFrameLocks noGrp="1"/>
          </p:cNvGraphicFramePr>
          <p:nvPr>
            <p:extLst>
              <p:ext uri="{D42A27DB-BD31-4B8C-83A1-F6EECF244321}">
                <p14:modId xmlns:p14="http://schemas.microsoft.com/office/powerpoint/2010/main" val="3667263596"/>
              </p:ext>
            </p:extLst>
          </p:nvPr>
        </p:nvGraphicFramePr>
        <p:xfrm>
          <a:off x="0" y="1"/>
          <a:ext cx="12192000" cy="6857996"/>
        </p:xfrm>
        <a:graphic>
          <a:graphicData uri="http://schemas.openxmlformats.org/drawingml/2006/table">
            <a:tbl>
              <a:tblPr/>
              <a:tblGrid>
                <a:gridCol w="6582536">
                  <a:extLst>
                    <a:ext uri="{9D8B030D-6E8A-4147-A177-3AD203B41FA5}">
                      <a16:colId xmlns:a16="http://schemas.microsoft.com/office/drawing/2014/main" val="629867264"/>
                    </a:ext>
                  </a:extLst>
                </a:gridCol>
                <a:gridCol w="2289578">
                  <a:extLst>
                    <a:ext uri="{9D8B030D-6E8A-4147-A177-3AD203B41FA5}">
                      <a16:colId xmlns:a16="http://schemas.microsoft.com/office/drawing/2014/main" val="3269968522"/>
                    </a:ext>
                  </a:extLst>
                </a:gridCol>
                <a:gridCol w="1574084">
                  <a:extLst>
                    <a:ext uri="{9D8B030D-6E8A-4147-A177-3AD203B41FA5}">
                      <a16:colId xmlns:a16="http://schemas.microsoft.com/office/drawing/2014/main" val="2465253047"/>
                    </a:ext>
                  </a:extLst>
                </a:gridCol>
                <a:gridCol w="1745802">
                  <a:extLst>
                    <a:ext uri="{9D8B030D-6E8A-4147-A177-3AD203B41FA5}">
                      <a16:colId xmlns:a16="http://schemas.microsoft.com/office/drawing/2014/main" val="4260212905"/>
                    </a:ext>
                  </a:extLst>
                </a:gridCol>
              </a:tblGrid>
              <a:tr h="898510">
                <a:tc>
                  <a:txBody>
                    <a:bodyPr/>
                    <a:lstStyle/>
                    <a:p>
                      <a:pPr algn="l" fontAlgn="ctr"/>
                      <a:r>
                        <a:rPr lang="es-AR" sz="2400" b="0" i="0" u="none" strike="noStrike">
                          <a:solidFill>
                            <a:srgbClr val="000000"/>
                          </a:solidFill>
                          <a:effectLst/>
                          <a:latin typeface="Calibri" panose="020F0502020204030204" pitchFamily="34" charset="0"/>
                        </a:rPr>
                        <a:t>Tarea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dirty="0">
                          <a:solidFill>
                            <a:srgbClr val="000000"/>
                          </a:solidFill>
                          <a:effectLst/>
                          <a:latin typeface="Calibri" panose="020F0502020204030204" pitchFamily="34" charset="0"/>
                        </a:rPr>
                        <a:t>Responsable</a:t>
                      </a:r>
                      <a:r>
                        <a:rPr lang="es-AR" sz="2400" b="0" i="0" u="none" strike="noStrike" dirty="0">
                          <a:solidFill>
                            <a:srgbClr val="FF0000"/>
                          </a:solidFill>
                          <a:effectLst/>
                          <a:latin typeface="Calibri" panose="020F0502020204030204" pitchFamily="34" charset="0"/>
                        </a:rPr>
                        <a:t>(NO PONER)</a:t>
                      </a:r>
                      <a:endParaRPr lang="es-AR" sz="2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Entrega estimada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dirty="0">
                          <a:solidFill>
                            <a:srgbClr val="000000"/>
                          </a:solidFill>
                          <a:effectLst/>
                          <a:latin typeface="Calibri" panose="020F0502020204030204" pitchFamily="34" charset="0"/>
                        </a:rPr>
                        <a:t>Entrega real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1417819"/>
                  </a:ext>
                </a:extLst>
              </a:tr>
              <a:tr h="458422">
                <a:tc>
                  <a:txBody>
                    <a:bodyPr/>
                    <a:lstStyle/>
                    <a:p>
                      <a:pPr algn="l" fontAlgn="ctr"/>
                      <a:r>
                        <a:rPr lang="es-ES" sz="2400" b="0" i="0" u="none" strike="noStrike">
                          <a:solidFill>
                            <a:srgbClr val="000000"/>
                          </a:solidFill>
                          <a:effectLst/>
                          <a:latin typeface="Calibri" panose="020F0502020204030204" pitchFamily="34" charset="0"/>
                        </a:rPr>
                        <a:t>Transcripción y resumen de Entrevista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Gleadell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29-ago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fontAlgn="ctr"/>
                      <a:r>
                        <a:rPr lang="es-AR" sz="2400" b="0" i="0" u="none" strike="noStrike" dirty="0">
                          <a:solidFill>
                            <a:srgbClr val="000000"/>
                          </a:solidFill>
                          <a:effectLst/>
                          <a:latin typeface="Calibri" panose="020F0502020204030204" pitchFamily="34" charset="0"/>
                        </a:rPr>
                        <a:t>15-sep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87693842"/>
                  </a:ext>
                </a:extLst>
              </a:tr>
              <a:tr h="458422">
                <a:tc>
                  <a:txBody>
                    <a:bodyPr/>
                    <a:lstStyle/>
                    <a:p>
                      <a:pPr algn="l" fontAlgn="ctr"/>
                      <a:r>
                        <a:rPr lang="es-AR" sz="2400" b="0" i="0" u="none" strike="noStrike">
                          <a:solidFill>
                            <a:srgbClr val="000000"/>
                          </a:solidFill>
                          <a:effectLst/>
                          <a:latin typeface="Calibri" panose="020F0502020204030204" pitchFamily="34" charset="0"/>
                        </a:rPr>
                        <a:t>Modelo de negocios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Chuchuy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14-sep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38608755"/>
                  </a:ext>
                </a:extLst>
              </a:tr>
              <a:tr h="458422">
                <a:tc>
                  <a:txBody>
                    <a:bodyPr/>
                    <a:lstStyle/>
                    <a:p>
                      <a:pPr algn="l" fontAlgn="ctr"/>
                      <a:r>
                        <a:rPr lang="es-ES" sz="2400" b="0" i="0" u="none" strike="noStrike">
                          <a:solidFill>
                            <a:srgbClr val="000000"/>
                          </a:solidFill>
                          <a:effectLst/>
                          <a:latin typeface="Calibri" panose="020F0502020204030204" pitchFamily="34" charset="0"/>
                        </a:rPr>
                        <a:t>Desarrollar plan de Gestión de riesgos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Bahamonde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17-sep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66475008"/>
                  </a:ext>
                </a:extLst>
              </a:tr>
              <a:tr h="458422">
                <a:tc>
                  <a:txBody>
                    <a:bodyPr/>
                    <a:lstStyle/>
                    <a:p>
                      <a:pPr algn="l" fontAlgn="ctr"/>
                      <a:r>
                        <a:rPr lang="es-ES" sz="2400" b="0" i="0" u="none" strike="noStrike">
                          <a:solidFill>
                            <a:srgbClr val="000000"/>
                          </a:solidFill>
                          <a:effectLst/>
                          <a:latin typeface="Calibri" panose="020F0502020204030204" pitchFamily="34" charset="0"/>
                        </a:rPr>
                        <a:t>Realizar el seguimiento de los riesgos identificados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Bahamonde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17-sep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142292884"/>
                  </a:ext>
                </a:extLst>
              </a:tr>
              <a:tr h="458422">
                <a:tc>
                  <a:txBody>
                    <a:bodyPr/>
                    <a:lstStyle/>
                    <a:p>
                      <a:pPr algn="l" fontAlgn="ctr"/>
                      <a:r>
                        <a:rPr lang="es-AR" sz="2400" b="0" i="0" u="none" strike="noStrike">
                          <a:solidFill>
                            <a:srgbClr val="000000"/>
                          </a:solidFill>
                          <a:effectLst/>
                          <a:latin typeface="Calibri" panose="020F0502020204030204" pitchFamily="34" charset="0"/>
                        </a:rPr>
                        <a:t>Plan de estimación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Gleadell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fontAlgn="ctr"/>
                      <a:r>
                        <a:rPr lang="es-AR" sz="2400" b="0" i="0" u="none" strike="noStrike" dirty="0">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25694953"/>
                  </a:ext>
                </a:extLst>
              </a:tr>
              <a:tr h="458422">
                <a:tc>
                  <a:txBody>
                    <a:bodyPr/>
                    <a:lstStyle/>
                    <a:p>
                      <a:pPr algn="l" fontAlgn="ctr"/>
                      <a:r>
                        <a:rPr lang="es-AR" sz="2400" b="0" i="0" u="none" strike="noStrike">
                          <a:solidFill>
                            <a:srgbClr val="000000"/>
                          </a:solidFill>
                          <a:effectLst/>
                          <a:latin typeface="Calibri" panose="020F0502020204030204" pitchFamily="34" charset="0"/>
                        </a:rPr>
                        <a:t>Estudio de Factibilidad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Chuchuy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35214394"/>
                  </a:ext>
                </a:extLst>
              </a:tr>
              <a:tr h="458422">
                <a:tc>
                  <a:txBody>
                    <a:bodyPr/>
                    <a:lstStyle/>
                    <a:p>
                      <a:pPr algn="l" fontAlgn="ctr"/>
                      <a:r>
                        <a:rPr lang="es-AR" sz="2400" b="0" i="0" u="none" strike="noStrike">
                          <a:solidFill>
                            <a:srgbClr val="000000"/>
                          </a:solidFill>
                          <a:effectLst/>
                          <a:latin typeface="Calibri" panose="020F0502020204030204" pitchFamily="34" charset="0"/>
                        </a:rPr>
                        <a:t>Propuesta de desarrollo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Gleadell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07956715"/>
                  </a:ext>
                </a:extLst>
              </a:tr>
              <a:tr h="458422">
                <a:tc>
                  <a:txBody>
                    <a:bodyPr/>
                    <a:lstStyle/>
                    <a:p>
                      <a:pPr algn="l" fontAlgn="ctr"/>
                      <a:r>
                        <a:rPr lang="es-AR" sz="2400" b="0" i="0" u="none" strike="noStrike">
                          <a:solidFill>
                            <a:srgbClr val="000000"/>
                          </a:solidFill>
                          <a:effectLst/>
                          <a:latin typeface="Calibri" panose="020F0502020204030204" pitchFamily="34" charset="0"/>
                        </a:rPr>
                        <a:t>Especificación de requerimientos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Gleadell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15-sep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35242625"/>
                  </a:ext>
                </a:extLst>
              </a:tr>
              <a:tr h="458422">
                <a:tc>
                  <a:txBody>
                    <a:bodyPr/>
                    <a:lstStyle/>
                    <a:p>
                      <a:pPr algn="l" fontAlgn="ctr"/>
                      <a:r>
                        <a:rPr lang="es-AR" sz="2400" b="0" i="0" u="none" strike="noStrike">
                          <a:solidFill>
                            <a:srgbClr val="000000"/>
                          </a:solidFill>
                          <a:effectLst/>
                          <a:latin typeface="Calibri" panose="020F0502020204030204" pitchFamily="34" charset="0"/>
                        </a:rPr>
                        <a:t>Herramientas y tecnologías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Bahamonde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19-sep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19295737"/>
                  </a:ext>
                </a:extLst>
              </a:tr>
              <a:tr h="458422">
                <a:tc>
                  <a:txBody>
                    <a:bodyPr/>
                    <a:lstStyle/>
                    <a:p>
                      <a:pPr algn="l" fontAlgn="ctr"/>
                      <a:r>
                        <a:rPr lang="es-AR" sz="2400" b="0" i="0" u="none" strike="noStrike">
                          <a:solidFill>
                            <a:srgbClr val="000000"/>
                          </a:solidFill>
                          <a:effectLst/>
                          <a:latin typeface="Calibri" panose="020F0502020204030204" pitchFamily="34" charset="0"/>
                        </a:rPr>
                        <a:t>Modelo de Casos de Uso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Gleadell</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19-sep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09319452"/>
                  </a:ext>
                </a:extLst>
              </a:tr>
              <a:tr h="458422">
                <a:tc>
                  <a:txBody>
                    <a:bodyPr/>
                    <a:lstStyle/>
                    <a:p>
                      <a:pPr algn="l" fontAlgn="ctr"/>
                      <a:r>
                        <a:rPr lang="es-AR" sz="2400" b="0" i="0" u="none" strike="noStrike">
                          <a:solidFill>
                            <a:srgbClr val="000000"/>
                          </a:solidFill>
                          <a:effectLst/>
                          <a:latin typeface="Calibri" panose="020F0502020204030204" pitchFamily="34" charset="0"/>
                        </a:rPr>
                        <a:t>Modelo Arquitectónica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Chuchuy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19-sep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r" fontAlgn="ctr"/>
                      <a:r>
                        <a:rPr lang="es-AR" sz="2400" b="0" i="0" u="none" strike="noStrike" dirty="0">
                          <a:solidFill>
                            <a:srgbClr val="000000"/>
                          </a:solidFill>
                          <a:effectLst/>
                          <a:latin typeface="Calibri" panose="020F0502020204030204" pitchFamily="34" charset="0"/>
                        </a:rPr>
                        <a:t>21-sep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594085"/>
                  </a:ext>
                </a:extLst>
              </a:tr>
              <a:tr h="458422">
                <a:tc>
                  <a:txBody>
                    <a:bodyPr/>
                    <a:lstStyle/>
                    <a:p>
                      <a:pPr algn="l" fontAlgn="ctr"/>
                      <a:r>
                        <a:rPr lang="es-ES" sz="2400" b="0" i="0" u="none" strike="noStrike">
                          <a:solidFill>
                            <a:srgbClr val="000000"/>
                          </a:solidFill>
                          <a:effectLst/>
                          <a:latin typeface="Calibri" panose="020F0502020204030204" pitchFamily="34" charset="0"/>
                        </a:rPr>
                        <a:t>Cierre de iteración fase 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Chuchuy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a:solidFill>
                            <a:srgbClr val="000000"/>
                          </a:solidFill>
                          <a:effectLst/>
                          <a:latin typeface="Calibri" panose="020F0502020204030204" pitchFamily="34" charset="0"/>
                        </a:rPr>
                        <a:t>22-sep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r" fontAlgn="ctr"/>
                      <a:r>
                        <a:rPr lang="es-AR" sz="2400" b="0" i="0" u="none" strike="noStrike" dirty="0">
                          <a:solidFill>
                            <a:srgbClr val="000000"/>
                          </a:solidFill>
                          <a:effectLst/>
                          <a:latin typeface="Calibri" panose="020F0502020204030204" pitchFamily="34" charset="0"/>
                        </a:rPr>
                        <a:t>22-sep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94469866"/>
                  </a:ext>
                </a:extLst>
              </a:tr>
              <a:tr h="458422">
                <a:tc>
                  <a:txBody>
                    <a:bodyPr/>
                    <a:lstStyle/>
                    <a:p>
                      <a:pPr algn="l" fontAlgn="ctr"/>
                      <a:r>
                        <a:rPr lang="es-AR" sz="2400" b="0" i="0" u="none" strike="noStrike">
                          <a:solidFill>
                            <a:srgbClr val="000000"/>
                          </a:solidFill>
                          <a:effectLst/>
                          <a:latin typeface="Calibri" panose="020F0502020204030204" pitchFamily="34" charset="0"/>
                        </a:rPr>
                        <a:t>Plan de Iteración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AR" sz="2400" b="0" i="0" u="none" strike="noStrike">
                          <a:solidFill>
                            <a:srgbClr val="000000"/>
                          </a:solidFill>
                          <a:effectLst/>
                          <a:latin typeface="Calibri" panose="020F0502020204030204" pitchFamily="34" charset="0"/>
                        </a:rPr>
                        <a:t>Equipo completo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s-AR" sz="2400" b="0" i="0" u="none" strike="noStrike" dirty="0">
                          <a:solidFill>
                            <a:srgbClr val="000000"/>
                          </a:solidFill>
                          <a:effectLst/>
                          <a:latin typeface="Calibri" panose="020F0502020204030204" pitchFamily="34" charset="0"/>
                        </a:rPr>
                        <a:t>22-sep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s-AR" sz="2400" b="0" i="0" u="none" strike="noStrike" dirty="0">
                          <a:solidFill>
                            <a:srgbClr val="000000"/>
                          </a:solidFill>
                          <a:effectLst/>
                          <a:latin typeface="Calibri" panose="020F0502020204030204" pitchFamily="34" charset="0"/>
                        </a:rPr>
                        <a:t>En proceso…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6152243"/>
                  </a:ext>
                </a:extLst>
              </a:tr>
            </a:tbl>
          </a:graphicData>
        </a:graphic>
      </p:graphicFrame>
    </p:spTree>
    <p:extLst>
      <p:ext uri="{BB962C8B-B14F-4D97-AF65-F5344CB8AC3E}">
        <p14:creationId xmlns:p14="http://schemas.microsoft.com/office/powerpoint/2010/main" val="4879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rmAutofit fontScale="90000"/>
          </a:bodyPr>
          <a:lstStyle/>
          <a:p>
            <a:pPr algn="ctr"/>
            <a:r>
              <a:rPr lang="es-AR" sz="23900" dirty="0"/>
              <a:t>RIESGOS</a:t>
            </a:r>
          </a:p>
        </p:txBody>
      </p:sp>
      <p:pic>
        <p:nvPicPr>
          <p:cNvPr id="6" name="Imagen 5">
            <a:extLst>
              <a:ext uri="{FF2B5EF4-FFF2-40B4-BE49-F238E27FC236}">
                <a16:creationId xmlns:a16="http://schemas.microsoft.com/office/drawing/2014/main" id="{16605B00-A7D3-4D0B-B8A7-5BA484EF48A0}"/>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289627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FC931018-3B2D-49DE-8D1C-6C362110F1C7}"/>
              </a:ext>
            </a:extLst>
          </p:cNvPr>
          <p:cNvGraphicFramePr>
            <a:graphicFrameLocks noGrp="1"/>
          </p:cNvGraphicFramePr>
          <p:nvPr>
            <p:extLst>
              <p:ext uri="{D42A27DB-BD31-4B8C-83A1-F6EECF244321}">
                <p14:modId xmlns:p14="http://schemas.microsoft.com/office/powerpoint/2010/main" val="235360060"/>
              </p:ext>
            </p:extLst>
          </p:nvPr>
        </p:nvGraphicFramePr>
        <p:xfrm>
          <a:off x="0" y="738554"/>
          <a:ext cx="12192001" cy="5124538"/>
        </p:xfrm>
        <a:graphic>
          <a:graphicData uri="http://schemas.openxmlformats.org/drawingml/2006/table">
            <a:tbl>
              <a:tblPr>
                <a:tableStyleId>{5940675A-B579-460E-94D1-54222C63F5DA}</a:tableStyleId>
              </a:tblPr>
              <a:tblGrid>
                <a:gridCol w="576649">
                  <a:extLst>
                    <a:ext uri="{9D8B030D-6E8A-4147-A177-3AD203B41FA5}">
                      <a16:colId xmlns:a16="http://schemas.microsoft.com/office/drawing/2014/main" val="2323727460"/>
                    </a:ext>
                  </a:extLst>
                </a:gridCol>
                <a:gridCol w="1318054">
                  <a:extLst>
                    <a:ext uri="{9D8B030D-6E8A-4147-A177-3AD203B41FA5}">
                      <a16:colId xmlns:a16="http://schemas.microsoft.com/office/drawing/2014/main" val="2969587606"/>
                    </a:ext>
                  </a:extLst>
                </a:gridCol>
                <a:gridCol w="7296371">
                  <a:extLst>
                    <a:ext uri="{9D8B030D-6E8A-4147-A177-3AD203B41FA5}">
                      <a16:colId xmlns:a16="http://schemas.microsoft.com/office/drawing/2014/main" val="3122970510"/>
                    </a:ext>
                  </a:extLst>
                </a:gridCol>
                <a:gridCol w="823364">
                  <a:extLst>
                    <a:ext uri="{9D8B030D-6E8A-4147-A177-3AD203B41FA5}">
                      <a16:colId xmlns:a16="http://schemas.microsoft.com/office/drawing/2014/main" val="2734103661"/>
                    </a:ext>
                  </a:extLst>
                </a:gridCol>
                <a:gridCol w="1236096">
                  <a:extLst>
                    <a:ext uri="{9D8B030D-6E8A-4147-A177-3AD203B41FA5}">
                      <a16:colId xmlns:a16="http://schemas.microsoft.com/office/drawing/2014/main" val="545906954"/>
                    </a:ext>
                  </a:extLst>
                </a:gridCol>
                <a:gridCol w="941467">
                  <a:extLst>
                    <a:ext uri="{9D8B030D-6E8A-4147-A177-3AD203B41FA5}">
                      <a16:colId xmlns:a16="http://schemas.microsoft.com/office/drawing/2014/main" val="3995607512"/>
                    </a:ext>
                  </a:extLst>
                </a:gridCol>
              </a:tblGrid>
              <a:tr h="238148">
                <a:tc>
                  <a:txBody>
                    <a:bodyPr/>
                    <a:lstStyle/>
                    <a:p>
                      <a:pPr algn="ctr" fontAlgn="b"/>
                      <a:r>
                        <a:rPr lang="es-AR" sz="1800" u="none" strike="noStrike">
                          <a:effectLst/>
                        </a:rPr>
                        <a:t>Ref.</a:t>
                      </a:r>
                      <a:endParaRPr lang="es-AR" sz="1800" b="1" i="0" u="none" strike="noStrike">
                        <a:solidFill>
                          <a:srgbClr val="FFFFFF"/>
                        </a:solidFill>
                        <a:effectLst/>
                        <a:latin typeface="Calibri" panose="020F0502020204030204" pitchFamily="34" charset="0"/>
                      </a:endParaRPr>
                    </a:p>
                  </a:txBody>
                  <a:tcPr marL="6090" marR="6090" marT="6090" marB="0" anchor="b"/>
                </a:tc>
                <a:tc>
                  <a:txBody>
                    <a:bodyPr/>
                    <a:lstStyle/>
                    <a:p>
                      <a:pPr algn="ctr" fontAlgn="b"/>
                      <a:r>
                        <a:rPr lang="es-AR" sz="1800" u="none" strike="noStrike" dirty="0">
                          <a:effectLst/>
                        </a:rPr>
                        <a:t>Categoría</a:t>
                      </a:r>
                      <a:endParaRPr lang="es-AR" sz="1800" b="1" i="0" u="none" strike="noStrike" dirty="0">
                        <a:solidFill>
                          <a:srgbClr val="FFFFFF"/>
                        </a:solidFill>
                        <a:effectLst/>
                        <a:latin typeface="Calibri" panose="020F0502020204030204" pitchFamily="34" charset="0"/>
                      </a:endParaRPr>
                    </a:p>
                  </a:txBody>
                  <a:tcPr marL="6090" marR="6090" marT="6090" marB="0" anchor="b"/>
                </a:tc>
                <a:tc>
                  <a:txBody>
                    <a:bodyPr/>
                    <a:lstStyle/>
                    <a:p>
                      <a:pPr algn="ctr" fontAlgn="b"/>
                      <a:r>
                        <a:rPr lang="es-AR" sz="1800" u="none" strike="noStrike" dirty="0">
                          <a:effectLst/>
                        </a:rPr>
                        <a:t>Riesgo </a:t>
                      </a:r>
                      <a:r>
                        <a:rPr lang="es-AR" sz="1800" u="none" strike="noStrike" dirty="0">
                          <a:solidFill>
                            <a:srgbClr val="FF0000"/>
                          </a:solidFill>
                          <a:effectLst/>
                        </a:rPr>
                        <a:t>REDUNDANTES</a:t>
                      </a:r>
                      <a:endParaRPr lang="es-AR" sz="1800" b="1" i="0" u="none" strike="noStrike" dirty="0">
                        <a:solidFill>
                          <a:srgbClr val="FFFFFF"/>
                        </a:solidFill>
                        <a:effectLst/>
                        <a:latin typeface="Calibri" panose="020F0502020204030204" pitchFamily="34" charset="0"/>
                      </a:endParaRPr>
                    </a:p>
                  </a:txBody>
                  <a:tcPr marL="6090" marR="6090" marT="6090" marB="0" anchor="b"/>
                </a:tc>
                <a:tc>
                  <a:txBody>
                    <a:bodyPr/>
                    <a:lstStyle/>
                    <a:p>
                      <a:pPr algn="ctr" fontAlgn="b"/>
                      <a:r>
                        <a:rPr lang="es-AR" sz="1800" u="none" strike="noStrike">
                          <a:effectLst/>
                        </a:rPr>
                        <a:t>Impacto</a:t>
                      </a:r>
                      <a:endParaRPr lang="es-AR" sz="1800" b="1" i="0" u="none" strike="noStrike">
                        <a:solidFill>
                          <a:srgbClr val="FFFFFF"/>
                        </a:solidFill>
                        <a:effectLst/>
                        <a:latin typeface="Calibri" panose="020F0502020204030204" pitchFamily="34" charset="0"/>
                      </a:endParaRPr>
                    </a:p>
                  </a:txBody>
                  <a:tcPr marL="6090" marR="6090" marT="6090" marB="0" anchor="b"/>
                </a:tc>
                <a:tc>
                  <a:txBody>
                    <a:bodyPr/>
                    <a:lstStyle/>
                    <a:p>
                      <a:pPr algn="ctr" fontAlgn="b"/>
                      <a:r>
                        <a:rPr lang="es-AR" sz="1800" u="none" strike="noStrike">
                          <a:effectLst/>
                        </a:rPr>
                        <a:t>Probabilidad</a:t>
                      </a:r>
                      <a:endParaRPr lang="es-AR" sz="1800" b="1" i="0" u="none" strike="noStrike">
                        <a:solidFill>
                          <a:srgbClr val="FFFFFF"/>
                        </a:solidFill>
                        <a:effectLst/>
                        <a:latin typeface="Calibri" panose="020F0502020204030204" pitchFamily="34" charset="0"/>
                      </a:endParaRPr>
                    </a:p>
                  </a:txBody>
                  <a:tcPr marL="6090" marR="6090" marT="6090" marB="0" anchor="b"/>
                </a:tc>
                <a:tc>
                  <a:txBody>
                    <a:bodyPr/>
                    <a:lstStyle/>
                    <a:p>
                      <a:pPr algn="ctr" fontAlgn="b"/>
                      <a:r>
                        <a:rPr lang="es-AR" sz="1800" u="none" strike="noStrike">
                          <a:effectLst/>
                        </a:rPr>
                        <a:t>Factor</a:t>
                      </a:r>
                      <a:endParaRPr lang="es-AR" sz="1800" b="1" i="0" u="none" strike="noStrike">
                        <a:solidFill>
                          <a:srgbClr val="FFFFFF"/>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1338630540"/>
                  </a:ext>
                </a:extLst>
              </a:tr>
              <a:tr h="835030">
                <a:tc>
                  <a:txBody>
                    <a:bodyPr/>
                    <a:lstStyle/>
                    <a:p>
                      <a:pPr algn="ctr" fontAlgn="b"/>
                      <a:r>
                        <a:rPr lang="es-AR" sz="1600" u="none" strike="noStrike">
                          <a:effectLst/>
                        </a:rPr>
                        <a:t>RK3</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Cronograma</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dirty="0">
                          <a:solidFill>
                            <a:srgbClr val="FF0000"/>
                          </a:solidFill>
                          <a:effectLst/>
                        </a:rPr>
                        <a:t>Dado que el tiempo planificado es realista, </a:t>
                      </a:r>
                      <a:r>
                        <a:rPr lang="es-ES" sz="1600" u="none" strike="noStrike" dirty="0" err="1">
                          <a:solidFill>
                            <a:srgbClr val="FF0000"/>
                          </a:solidFill>
                          <a:effectLst/>
                        </a:rPr>
                        <a:t>podria</a:t>
                      </a:r>
                      <a:r>
                        <a:rPr lang="es-ES" sz="1600" u="none" strike="noStrike" dirty="0">
                          <a:solidFill>
                            <a:srgbClr val="FF0000"/>
                          </a:solidFill>
                          <a:effectLst/>
                        </a:rPr>
                        <a:t> ocurrir un amontonamiento de documentos, que </a:t>
                      </a:r>
                      <a:r>
                        <a:rPr lang="es-ES" sz="1600" u="none" strike="noStrike" dirty="0" err="1">
                          <a:solidFill>
                            <a:srgbClr val="FF0000"/>
                          </a:solidFill>
                          <a:effectLst/>
                        </a:rPr>
                        <a:t>produciria</a:t>
                      </a:r>
                      <a:r>
                        <a:rPr lang="es-ES" sz="1600" u="none" strike="noStrike" dirty="0">
                          <a:solidFill>
                            <a:srgbClr val="FF0000"/>
                          </a:solidFill>
                          <a:effectLst/>
                        </a:rPr>
                        <a:t> un tiempo muy ajustado para poder desarrollar la </a:t>
                      </a:r>
                      <a:r>
                        <a:rPr lang="es-ES" sz="1600" u="none" strike="noStrike" dirty="0" err="1">
                          <a:solidFill>
                            <a:srgbClr val="FF0000"/>
                          </a:solidFill>
                          <a:effectLst/>
                        </a:rPr>
                        <a:t>documentacion</a:t>
                      </a:r>
                      <a:r>
                        <a:rPr lang="es-ES" sz="1600" u="none" strike="noStrike" dirty="0">
                          <a:solidFill>
                            <a:srgbClr val="FF0000"/>
                          </a:solidFill>
                          <a:effectLst/>
                        </a:rPr>
                        <a:t> en el tiempo definido.</a:t>
                      </a:r>
                      <a:endParaRPr lang="es-ES" sz="1600" b="0" i="0" u="none" strike="noStrike" dirty="0">
                        <a:solidFill>
                          <a:srgbClr val="FF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90%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360</a:t>
                      </a:r>
                      <a:endParaRPr lang="es-AR" sz="1600" b="0" i="0" u="none" strike="noStrike">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1325945512"/>
                  </a:ext>
                </a:extLst>
              </a:tr>
              <a:tr h="777837">
                <a:tc>
                  <a:txBody>
                    <a:bodyPr/>
                    <a:lstStyle/>
                    <a:p>
                      <a:pPr algn="ctr" fontAlgn="b"/>
                      <a:r>
                        <a:rPr lang="es-AR" sz="1600" u="none" strike="noStrike">
                          <a:effectLst/>
                        </a:rPr>
                        <a:t>RK8</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Cronograma</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dirty="0">
                          <a:solidFill>
                            <a:srgbClr val="FF0000"/>
                          </a:solidFill>
                          <a:effectLst/>
                        </a:rPr>
                        <a:t>Dado que se ha realizado el plan de </a:t>
                      </a:r>
                      <a:r>
                        <a:rPr lang="es-ES" sz="1600" u="none" strike="noStrike" dirty="0" err="1">
                          <a:solidFill>
                            <a:srgbClr val="FF0000"/>
                          </a:solidFill>
                          <a:effectLst/>
                        </a:rPr>
                        <a:t>iteracion</a:t>
                      </a:r>
                      <a:r>
                        <a:rPr lang="es-ES" sz="1600" u="none" strike="noStrike" dirty="0">
                          <a:solidFill>
                            <a:srgbClr val="FF0000"/>
                          </a:solidFill>
                          <a:effectLst/>
                        </a:rPr>
                        <a:t> con los tiempos acordados, </a:t>
                      </a:r>
                      <a:r>
                        <a:rPr lang="es-ES" sz="1600" u="none" strike="noStrike" dirty="0" err="1">
                          <a:solidFill>
                            <a:srgbClr val="FF0000"/>
                          </a:solidFill>
                          <a:effectLst/>
                        </a:rPr>
                        <a:t>podria</a:t>
                      </a:r>
                      <a:r>
                        <a:rPr lang="es-ES" sz="1600" u="none" strike="noStrike" dirty="0">
                          <a:solidFill>
                            <a:srgbClr val="FF0000"/>
                          </a:solidFill>
                          <a:effectLst/>
                        </a:rPr>
                        <a:t> ocurrir un contratiempo en el desarrollo de la </a:t>
                      </a:r>
                      <a:r>
                        <a:rPr lang="es-ES" sz="1600" u="none" strike="noStrike" dirty="0" err="1">
                          <a:solidFill>
                            <a:srgbClr val="FF0000"/>
                          </a:solidFill>
                          <a:effectLst/>
                        </a:rPr>
                        <a:t>documentacion</a:t>
                      </a:r>
                      <a:r>
                        <a:rPr lang="es-ES" sz="1600" u="none" strike="noStrike" dirty="0">
                          <a:solidFill>
                            <a:srgbClr val="FF0000"/>
                          </a:solidFill>
                          <a:effectLst/>
                        </a:rPr>
                        <a:t>, lo que </a:t>
                      </a:r>
                      <a:r>
                        <a:rPr lang="es-ES" sz="1600" u="none" strike="noStrike" dirty="0" err="1">
                          <a:solidFill>
                            <a:srgbClr val="FF0000"/>
                          </a:solidFill>
                          <a:effectLst/>
                        </a:rPr>
                        <a:t>conduciria</a:t>
                      </a:r>
                      <a:r>
                        <a:rPr lang="es-ES" sz="1600" u="none" strike="noStrike" dirty="0">
                          <a:solidFill>
                            <a:srgbClr val="FF0000"/>
                          </a:solidFill>
                          <a:effectLst/>
                        </a:rPr>
                        <a:t> volver a </a:t>
                      </a:r>
                      <a:r>
                        <a:rPr lang="es-ES" sz="1600" u="none" strike="noStrike" dirty="0" err="1">
                          <a:solidFill>
                            <a:srgbClr val="FF0000"/>
                          </a:solidFill>
                          <a:effectLst/>
                        </a:rPr>
                        <a:t>re-definir</a:t>
                      </a:r>
                      <a:r>
                        <a:rPr lang="es-ES" sz="1600" u="none" strike="noStrike" dirty="0">
                          <a:solidFill>
                            <a:srgbClr val="FF0000"/>
                          </a:solidFill>
                          <a:effectLst/>
                        </a:rPr>
                        <a:t> las fechas del plan. </a:t>
                      </a:r>
                      <a:endParaRPr lang="es-ES" sz="1600" b="0" i="0" u="none" strike="noStrike" dirty="0">
                        <a:solidFill>
                          <a:srgbClr val="FF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80%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320</a:t>
                      </a:r>
                      <a:endParaRPr lang="es-AR" sz="1600" b="0" i="0" u="none" strike="noStrike">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2885812118"/>
                  </a:ext>
                </a:extLst>
              </a:tr>
              <a:tr h="869347">
                <a:tc>
                  <a:txBody>
                    <a:bodyPr/>
                    <a:lstStyle/>
                    <a:p>
                      <a:pPr algn="ctr" fontAlgn="b"/>
                      <a:r>
                        <a:rPr lang="es-AR" sz="1600" u="none" strike="noStrike">
                          <a:effectLst/>
                        </a:rPr>
                        <a:t>RK20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Complejidad</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dirty="0">
                          <a:solidFill>
                            <a:srgbClr val="FF0000"/>
                          </a:solidFill>
                          <a:effectLst/>
                        </a:rPr>
                        <a:t>Dado que al redactar los documentos solicitados es complejo, </a:t>
                      </a:r>
                      <a:r>
                        <a:rPr lang="es-ES" sz="1600" u="none" strike="noStrike" dirty="0" err="1">
                          <a:solidFill>
                            <a:srgbClr val="FF0000"/>
                          </a:solidFill>
                          <a:effectLst/>
                        </a:rPr>
                        <a:t>podria</a:t>
                      </a:r>
                      <a:r>
                        <a:rPr lang="es-ES" sz="1600" u="none" strike="noStrike" dirty="0">
                          <a:solidFill>
                            <a:srgbClr val="FF0000"/>
                          </a:solidFill>
                          <a:effectLst/>
                        </a:rPr>
                        <a:t> ocurrir un retraso en los tiempos de entregar, por no tener terminado la </a:t>
                      </a:r>
                      <a:r>
                        <a:rPr lang="es-ES" sz="1600" u="none" strike="noStrike" dirty="0" err="1">
                          <a:solidFill>
                            <a:srgbClr val="FF0000"/>
                          </a:solidFill>
                          <a:effectLst/>
                        </a:rPr>
                        <a:t>documentacion</a:t>
                      </a:r>
                      <a:r>
                        <a:rPr lang="es-ES" sz="1600" u="none" strike="noStrike" dirty="0">
                          <a:solidFill>
                            <a:srgbClr val="FF0000"/>
                          </a:solidFill>
                          <a:effectLst/>
                        </a:rPr>
                        <a:t> anterior, lo que </a:t>
                      </a:r>
                      <a:r>
                        <a:rPr lang="es-ES" sz="1600" u="none" strike="noStrike" dirty="0" err="1">
                          <a:solidFill>
                            <a:srgbClr val="FF0000"/>
                          </a:solidFill>
                          <a:effectLst/>
                        </a:rPr>
                        <a:t>produciria</a:t>
                      </a:r>
                      <a:r>
                        <a:rPr lang="es-ES" sz="1600" u="none" strike="noStrike" dirty="0">
                          <a:solidFill>
                            <a:srgbClr val="FF0000"/>
                          </a:solidFill>
                          <a:effectLst/>
                        </a:rPr>
                        <a:t> un retraso en la </a:t>
                      </a:r>
                      <a:r>
                        <a:rPr lang="es-ES" sz="1600" u="none" strike="noStrike" dirty="0" err="1">
                          <a:solidFill>
                            <a:srgbClr val="FF0000"/>
                          </a:solidFill>
                          <a:effectLst/>
                        </a:rPr>
                        <a:t>planificacion</a:t>
                      </a:r>
                      <a:r>
                        <a:rPr lang="es-ES" sz="1600" u="none" strike="noStrike" dirty="0">
                          <a:solidFill>
                            <a:srgbClr val="FF0000"/>
                          </a:solidFill>
                          <a:effectLst/>
                        </a:rPr>
                        <a:t>.</a:t>
                      </a:r>
                      <a:endParaRPr lang="es-ES" sz="1600" b="0" i="0" u="none" strike="noStrike" dirty="0">
                        <a:solidFill>
                          <a:srgbClr val="FF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75%</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300</a:t>
                      </a:r>
                      <a:endParaRPr lang="es-AR" sz="1600" b="0" i="0" u="none" strike="noStrike">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1141403768"/>
                  </a:ext>
                </a:extLst>
              </a:tr>
              <a:tr h="766397">
                <a:tc>
                  <a:txBody>
                    <a:bodyPr/>
                    <a:lstStyle/>
                    <a:p>
                      <a:pPr algn="ctr" fontAlgn="b"/>
                      <a:r>
                        <a:rPr lang="es-AR" sz="1600" u="none" strike="noStrike">
                          <a:effectLst/>
                        </a:rPr>
                        <a:t>RK23</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Cronograma</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a:effectLst/>
                        </a:rPr>
                        <a:t>Dado que el equipo de desarrollo no tiene experiencia, podria ocurrir que cada documentacion que se entregue, presente dependencias entre ellas, lo que produciria un retraso en el desarrollo del proyecto y en la planificacion.</a:t>
                      </a:r>
                      <a:endParaRPr lang="es-ES" sz="1600" b="0" i="0" u="none" strike="noStrike">
                        <a:solidFill>
                          <a:srgbClr val="00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70%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280</a:t>
                      </a:r>
                      <a:endParaRPr lang="es-AR" sz="1600" b="0" i="0" u="none" strike="noStrike">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490837613"/>
                  </a:ext>
                </a:extLst>
              </a:tr>
              <a:tr h="640571">
                <a:tc>
                  <a:txBody>
                    <a:bodyPr/>
                    <a:lstStyle/>
                    <a:p>
                      <a:pPr algn="ctr" fontAlgn="b"/>
                      <a:r>
                        <a:rPr lang="es-AR" sz="1600" u="none" strike="noStrike">
                          <a:effectLst/>
                        </a:rPr>
                        <a:t>RK26</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Experiencia y Capacidad</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a:effectLst/>
                        </a:rPr>
                        <a:t>Dado que algunos de los integrantes del equipo de desarrollo tienen un trabajo,que cumplen 8 horas de jornada, podria ocurrir que baje la velocidad de producir documentacion, lo que produciria un retraso en los tiempo de entrega.</a:t>
                      </a:r>
                      <a:endParaRPr lang="es-ES" sz="1600" b="0" i="0" u="none" strike="noStrike">
                        <a:solidFill>
                          <a:srgbClr val="00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70%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280</a:t>
                      </a:r>
                      <a:endParaRPr lang="es-AR" sz="1600" b="0" i="0" u="none" strike="noStrike">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1134133471"/>
                  </a:ext>
                </a:extLst>
              </a:tr>
              <a:tr h="857907">
                <a:tc>
                  <a:txBody>
                    <a:bodyPr/>
                    <a:lstStyle/>
                    <a:p>
                      <a:pPr algn="ctr" fontAlgn="b"/>
                      <a:r>
                        <a:rPr lang="es-AR" sz="1600" u="none" strike="noStrike">
                          <a:effectLst/>
                        </a:rPr>
                        <a:t>RK40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Cronograma</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ctr"/>
                      <a:r>
                        <a:rPr lang="es-ES" sz="1600" u="none" strike="noStrike">
                          <a:effectLst/>
                        </a:rPr>
                        <a:t>Dado que se han considerado las limitaciones de las fechas, podria ocurrir que se nos junten con otros documentos atrasados, lo que produciria un tiempo ajustado para lograr cumplir con la planificacion.</a:t>
                      </a:r>
                      <a:endParaRPr lang="es-ES" sz="1600" b="0" i="0" u="none" strike="noStrike">
                        <a:solidFill>
                          <a:srgbClr val="000000"/>
                        </a:solidFill>
                        <a:effectLst/>
                        <a:latin typeface="Calibri" panose="020F0502020204030204" pitchFamily="34" charset="0"/>
                      </a:endParaRPr>
                    </a:p>
                  </a:txBody>
                  <a:tcPr marL="6090" marR="6090" marT="6090" marB="0" anchor="ctr"/>
                </a:tc>
                <a:tc>
                  <a:txBody>
                    <a:bodyPr/>
                    <a:lstStyle/>
                    <a:p>
                      <a:pPr algn="ctr" fontAlgn="b"/>
                      <a:r>
                        <a:rPr lang="es-AR" sz="1600" u="none" strike="noStrike">
                          <a:effectLst/>
                        </a:rPr>
                        <a:t>4</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a:effectLst/>
                        </a:rPr>
                        <a:t>70%</a:t>
                      </a:r>
                      <a:endParaRPr lang="es-AR" sz="1600" b="0" i="0" u="none" strike="noStrike">
                        <a:solidFill>
                          <a:srgbClr val="000000"/>
                        </a:solidFill>
                        <a:effectLst/>
                        <a:latin typeface="Calibri" panose="020F0502020204030204" pitchFamily="34" charset="0"/>
                      </a:endParaRPr>
                    </a:p>
                  </a:txBody>
                  <a:tcPr marL="6090" marR="6090" marT="6090" marB="0" anchor="b"/>
                </a:tc>
                <a:tc>
                  <a:txBody>
                    <a:bodyPr/>
                    <a:lstStyle/>
                    <a:p>
                      <a:pPr algn="ctr" fontAlgn="b"/>
                      <a:r>
                        <a:rPr lang="es-AR" sz="1600" u="none" strike="noStrike" dirty="0">
                          <a:effectLst/>
                        </a:rPr>
                        <a:t>280</a:t>
                      </a:r>
                      <a:endParaRPr lang="es-AR" sz="1600" b="0" i="0" u="none" strike="noStrike" dirty="0">
                        <a:solidFill>
                          <a:srgbClr val="000000"/>
                        </a:solidFill>
                        <a:effectLst/>
                        <a:latin typeface="Calibri" panose="020F0502020204030204" pitchFamily="34" charset="0"/>
                      </a:endParaRPr>
                    </a:p>
                  </a:txBody>
                  <a:tcPr marL="6090" marR="6090" marT="6090" marB="0" anchor="b"/>
                </a:tc>
                <a:extLst>
                  <a:ext uri="{0D108BD9-81ED-4DB2-BD59-A6C34878D82A}">
                    <a16:rowId xmlns:a16="http://schemas.microsoft.com/office/drawing/2014/main" val="3595538616"/>
                  </a:ext>
                </a:extLst>
              </a:tr>
            </a:tbl>
          </a:graphicData>
        </a:graphic>
      </p:graphicFrame>
    </p:spTree>
    <p:extLst>
      <p:ext uri="{BB962C8B-B14F-4D97-AF65-F5344CB8AC3E}">
        <p14:creationId xmlns:p14="http://schemas.microsoft.com/office/powerpoint/2010/main" val="156208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Autofit/>
          </a:bodyPr>
          <a:lstStyle/>
          <a:p>
            <a:pPr algn="ctr"/>
            <a:r>
              <a:rPr lang="es-AR" sz="10300" dirty="0"/>
              <a:t>REQUERIMIENTOS</a:t>
            </a:r>
          </a:p>
        </p:txBody>
      </p:sp>
      <p:pic>
        <p:nvPicPr>
          <p:cNvPr id="3" name="Imagen 2">
            <a:extLst>
              <a:ext uri="{FF2B5EF4-FFF2-40B4-BE49-F238E27FC236}">
                <a16:creationId xmlns:a16="http://schemas.microsoft.com/office/drawing/2014/main" id="{9F090EC0-D094-4D19-A7FE-B1F1AC272AEA}"/>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16397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874C4D0-0BBD-49A9-8950-577EEF4D2A45}"/>
              </a:ext>
            </a:extLst>
          </p:cNvPr>
          <p:cNvSpPr/>
          <p:nvPr/>
        </p:nvSpPr>
        <p:spPr>
          <a:xfrm>
            <a:off x="101111" y="1518076"/>
            <a:ext cx="11989777" cy="5435975"/>
          </a:xfrm>
          <a:prstGeom prst="rect">
            <a:avLst/>
          </a:prstGeom>
        </p:spPr>
        <p:txBody>
          <a:bodyPr wrap="square">
            <a:spAutoFit/>
          </a:bodyPr>
          <a:lstStyle/>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la gestión de usuarios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la gestión de cursos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la gestión de inscriptos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la asignación de un docente o profesional a un curso</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a los usuarios preinscribirse</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a los usuarios administrativos descargar una plantilla Excel con los usuarios inscriptos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de software permitirá la creación del archivo Valores Separados por Comas (.csv) </a:t>
            </a:r>
            <a:r>
              <a:rPr lang="es-AR" sz="2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PARA EL SISTEMA GEDIC</a:t>
            </a:r>
            <a:endParaRPr lang="es-AR" sz="2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ítulo 1">
            <a:extLst>
              <a:ext uri="{FF2B5EF4-FFF2-40B4-BE49-F238E27FC236}">
                <a16:creationId xmlns:a16="http://schemas.microsoft.com/office/drawing/2014/main" id="{0ADAA831-24F4-4757-B9FA-1B863C03C473}"/>
              </a:ext>
            </a:extLst>
          </p:cNvPr>
          <p:cNvSpPr>
            <a:spLocks noGrp="1"/>
          </p:cNvSpPr>
          <p:nvPr>
            <p:ph type="title"/>
          </p:nvPr>
        </p:nvSpPr>
        <p:spPr>
          <a:xfrm>
            <a:off x="838200" y="446332"/>
            <a:ext cx="10310446" cy="1150876"/>
          </a:xfrm>
        </p:spPr>
        <p:txBody>
          <a:bodyPr>
            <a:noAutofit/>
          </a:bodyPr>
          <a:lstStyle/>
          <a:p>
            <a:pPr algn="ctr"/>
            <a:r>
              <a:rPr lang="es-AR" sz="10300" dirty="0"/>
              <a:t>FUNCIONALES</a:t>
            </a:r>
          </a:p>
        </p:txBody>
      </p:sp>
    </p:spTree>
    <p:extLst>
      <p:ext uri="{BB962C8B-B14F-4D97-AF65-F5344CB8AC3E}">
        <p14:creationId xmlns:p14="http://schemas.microsoft.com/office/powerpoint/2010/main" val="42760693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618</Words>
  <Application>Microsoft Office PowerPoint</Application>
  <PresentationFormat>Panorámica</PresentationFormat>
  <Paragraphs>122</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Times New Roman</vt:lpstr>
      <vt:lpstr>Tema de Office</vt:lpstr>
      <vt:lpstr>LABORATORIO DE DESARROLLO DE SOFTWARE</vt:lpstr>
      <vt:lpstr>OBJETIVO DEL SISTEMA KIUSH</vt:lpstr>
      <vt:lpstr>Presentación de PowerPoint</vt:lpstr>
      <vt:lpstr>PLAN DE ITERACIÓN FASE DE INICIO</vt:lpstr>
      <vt:lpstr>Presentación de PowerPoint</vt:lpstr>
      <vt:lpstr>RIESGOS</vt:lpstr>
      <vt:lpstr>Presentación de PowerPoint</vt:lpstr>
      <vt:lpstr>REQUERIMIENTOS</vt:lpstr>
      <vt:lpstr>FUNCIONALES</vt:lpstr>
      <vt:lpstr>NO FUNCIONALES</vt:lpstr>
      <vt:lpstr>CASOS DE USO</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PROYECTOS DE SOFTWARE</dc:title>
  <dc:creator>Carla</dc:creator>
  <cp:lastModifiedBy>Carla</cp:lastModifiedBy>
  <cp:revision>29</cp:revision>
  <dcterms:created xsi:type="dcterms:W3CDTF">2023-09-19T21:54:23Z</dcterms:created>
  <dcterms:modified xsi:type="dcterms:W3CDTF">2023-09-22T22:37:04Z</dcterms:modified>
</cp:coreProperties>
</file>