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66" r:id="rId3"/>
    <p:sldId id="261" r:id="rId4"/>
    <p:sldId id="256" r:id="rId5"/>
    <p:sldId id="271" r:id="rId6"/>
    <p:sldId id="272" r:id="rId7"/>
    <p:sldId id="258" r:id="rId8"/>
    <p:sldId id="260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9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61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156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32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04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2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1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6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6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8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48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3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563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2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CBF3-A68D-4F01-9FFC-AD32164E3490}" type="datetimeFigureOut">
              <a:rPr lang="es-AR" smtClean="0"/>
              <a:t>26/9/2023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0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3C2A411-7528-4D36-9192-13BCCEC6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3475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LABORATORIO DE DESARROLLO DE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69E7D2-D2D0-4E9C-A48C-E783E629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77" y="3538783"/>
            <a:ext cx="3395243" cy="330554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D83C590-72BC-4DC1-890E-C853A98C3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127" y="1704365"/>
            <a:ext cx="6895745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5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DF0EC44-4131-452E-B7C5-253E023C0A13}"/>
              </a:ext>
            </a:extLst>
          </p:cNvPr>
          <p:cNvSpPr txBox="1">
            <a:spLocks/>
          </p:cNvSpPr>
          <p:nvPr/>
        </p:nvSpPr>
        <p:spPr>
          <a:xfrm>
            <a:off x="1453661" y="672687"/>
            <a:ext cx="10515600" cy="53367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s-AR" sz="5400" b="1" dirty="0"/>
              <a:t>PLAN DE ITERACIÓN 2</a:t>
            </a:r>
          </a:p>
          <a:p>
            <a:pPr algn="ctr">
              <a:lnSpc>
                <a:spcPct val="150000"/>
              </a:lnSpc>
            </a:pPr>
            <a:r>
              <a:rPr lang="es-AR" sz="5400" b="1" dirty="0"/>
              <a:t>PLAN DE CALIDAD</a:t>
            </a:r>
          </a:p>
          <a:p>
            <a:pPr algn="ctr">
              <a:lnSpc>
                <a:spcPct val="150000"/>
              </a:lnSpc>
            </a:pPr>
            <a:r>
              <a:rPr lang="es-AR" sz="5400" b="1" dirty="0"/>
              <a:t>RIESGOS</a:t>
            </a:r>
          </a:p>
        </p:txBody>
      </p:sp>
    </p:spTree>
    <p:extLst>
      <p:ext uri="{BB962C8B-B14F-4D97-AF65-F5344CB8AC3E}">
        <p14:creationId xmlns:p14="http://schemas.microsoft.com/office/powerpoint/2010/main" val="147337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CB738-B8E0-4F74-A2FC-49C52F3E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062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s-AR" sz="9600" dirty="0"/>
              <a:t>PLAN DE ITERACIÓN</a:t>
            </a:r>
            <a:br>
              <a:rPr lang="es-AR" sz="9600" dirty="0"/>
            </a:br>
            <a:r>
              <a:rPr lang="es-AR" sz="9600" dirty="0"/>
              <a:t>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E4AFFD-F064-478C-B0EA-2C366911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55" y="4529942"/>
            <a:ext cx="2235445" cy="21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6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DF6FD38-15E0-43C8-A17D-C1C04C0E6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27069"/>
              </p:ext>
            </p:extLst>
          </p:nvPr>
        </p:nvGraphicFramePr>
        <p:xfrm>
          <a:off x="0" y="3"/>
          <a:ext cx="11016761" cy="685799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{B301B821-A1FF-4177-AEE7-76D212191A09}</a:tableStyleId>
              </a:tblPr>
              <a:tblGrid>
                <a:gridCol w="8212015">
                  <a:extLst>
                    <a:ext uri="{9D8B030D-6E8A-4147-A177-3AD203B41FA5}">
                      <a16:colId xmlns:a16="http://schemas.microsoft.com/office/drawing/2014/main" val="4018150273"/>
                    </a:ext>
                  </a:extLst>
                </a:gridCol>
                <a:gridCol w="1549154">
                  <a:extLst>
                    <a:ext uri="{9D8B030D-6E8A-4147-A177-3AD203B41FA5}">
                      <a16:colId xmlns:a16="http://schemas.microsoft.com/office/drawing/2014/main" val="1756617248"/>
                    </a:ext>
                  </a:extLst>
                </a:gridCol>
                <a:gridCol w="1255592">
                  <a:extLst>
                    <a:ext uri="{9D8B030D-6E8A-4147-A177-3AD203B41FA5}">
                      <a16:colId xmlns:a16="http://schemas.microsoft.com/office/drawing/2014/main" val="3646036790"/>
                    </a:ext>
                  </a:extLst>
                </a:gridCol>
              </a:tblGrid>
              <a:tr h="771581"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4000" dirty="0">
                          <a:effectLst/>
                        </a:rPr>
                        <a:t>Nombre de la Tarea</a:t>
                      </a:r>
                      <a:endParaRPr lang="es-AR" sz="3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4000">
                          <a:effectLst/>
                        </a:rPr>
                        <a:t>Inicio</a:t>
                      </a:r>
                      <a:endParaRPr lang="es-A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226695" indent="-226695" algn="ctr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4000">
                          <a:effectLst/>
                        </a:rPr>
                        <a:t>Fin</a:t>
                      </a:r>
                      <a:endParaRPr lang="es-AR" sz="3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7966237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Elaboración del plan de calidad 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22/09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26/09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880810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Desarrollo del primer prototipo funcional 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22/09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29/09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2692215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Implementación de UARGFlow 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22/09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03/10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314306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Modelo de Datos 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26/09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03/10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0101191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Modelo de Diseño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29/09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06/10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1436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Plan de Pruebas 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03/10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10/10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042165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Cierre Fase Elaboración Iteración 2 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>
                          <a:effectLst/>
                        </a:rPr>
                        <a:t>03/10</a:t>
                      </a:r>
                      <a:endParaRPr lang="es-AR" sz="3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10/10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6653637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Plan de Iteración Fase Construcción Iteración 1 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03/10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3025" indent="-3810" algn="just">
                        <a:lnSpc>
                          <a:spcPts val="1200"/>
                        </a:lnSpc>
                        <a:spcBef>
                          <a:spcPts val="1000"/>
                        </a:spcBef>
                        <a:spcAft>
                          <a:spcPts val="1200"/>
                        </a:spcAft>
                      </a:pPr>
                      <a:r>
                        <a:rPr lang="es-AR" sz="2800" dirty="0">
                          <a:effectLst/>
                        </a:rPr>
                        <a:t>10/10</a:t>
                      </a:r>
                      <a:endParaRPr lang="es-AR" sz="3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85529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BF64C0B-B206-431F-A261-6E644F052733}"/>
              </a:ext>
            </a:extLst>
          </p:cNvPr>
          <p:cNvSpPr txBox="1"/>
          <p:nvPr/>
        </p:nvSpPr>
        <p:spPr>
          <a:xfrm>
            <a:off x="11016761" y="861646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✅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933C02-53D1-4E66-A999-0FEFE99E4E1A}"/>
              </a:ext>
            </a:extLst>
          </p:cNvPr>
          <p:cNvSpPr txBox="1"/>
          <p:nvPr/>
        </p:nvSpPr>
        <p:spPr>
          <a:xfrm>
            <a:off x="11016761" y="1629508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🕜</a:t>
            </a: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599DCA-BB13-471E-9066-FC62895AA5E0}"/>
              </a:ext>
            </a:extLst>
          </p:cNvPr>
          <p:cNvSpPr txBox="1"/>
          <p:nvPr/>
        </p:nvSpPr>
        <p:spPr>
          <a:xfrm>
            <a:off x="11016758" y="3165232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🔜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850856F-820B-4952-8EE8-DCEC8BCB8DC4}"/>
              </a:ext>
            </a:extLst>
          </p:cNvPr>
          <p:cNvSpPr txBox="1"/>
          <p:nvPr/>
        </p:nvSpPr>
        <p:spPr>
          <a:xfrm>
            <a:off x="11016755" y="2431848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🕜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34A4CB-9E44-499E-9FAB-7F52993BB078}"/>
              </a:ext>
            </a:extLst>
          </p:cNvPr>
          <p:cNvSpPr txBox="1"/>
          <p:nvPr/>
        </p:nvSpPr>
        <p:spPr>
          <a:xfrm>
            <a:off x="11016756" y="3898616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🔜</a:t>
            </a:r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3810D1-D42C-4FDF-9632-F83FE5E36E83}"/>
              </a:ext>
            </a:extLst>
          </p:cNvPr>
          <p:cNvSpPr txBox="1"/>
          <p:nvPr/>
        </p:nvSpPr>
        <p:spPr>
          <a:xfrm>
            <a:off x="11016756" y="4705272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🔜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1CC756-45A0-47DE-8AA4-A627FFF9E0E3}"/>
              </a:ext>
            </a:extLst>
          </p:cNvPr>
          <p:cNvSpPr txBox="1"/>
          <p:nvPr/>
        </p:nvSpPr>
        <p:spPr>
          <a:xfrm>
            <a:off x="11016756" y="5477450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🔜</a:t>
            </a:r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4B859D-16E3-4FC7-A50F-A7B3FAE248EE}"/>
              </a:ext>
            </a:extLst>
          </p:cNvPr>
          <p:cNvSpPr txBox="1"/>
          <p:nvPr/>
        </p:nvSpPr>
        <p:spPr>
          <a:xfrm>
            <a:off x="11016756" y="6167725"/>
            <a:ext cx="1087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🔜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796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CB738-B8E0-4F74-A2FC-49C52F3E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232"/>
            <a:ext cx="10515600" cy="3404700"/>
          </a:xfrm>
        </p:spPr>
        <p:txBody>
          <a:bodyPr>
            <a:normAutofit/>
          </a:bodyPr>
          <a:lstStyle/>
          <a:p>
            <a:pPr algn="ctr"/>
            <a:r>
              <a:rPr lang="es-AR" sz="9600" dirty="0"/>
              <a:t>PLAN DE CALIDAD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E4AFFD-F064-478C-B0EA-2C366911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55" y="4529942"/>
            <a:ext cx="2235445" cy="21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D0193812-09D5-4E5A-A0A3-A805F1A4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555" y="4681616"/>
            <a:ext cx="2235445" cy="2176384"/>
          </a:xfrm>
          <a:prstGeom prst="rect">
            <a:avLst/>
          </a:prstGeom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EEA55DDB-D74F-4E90-A7E2-C5F0DE3CD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09877"/>
              </p:ext>
            </p:extLst>
          </p:nvPr>
        </p:nvGraphicFramePr>
        <p:xfrm>
          <a:off x="0" y="1"/>
          <a:ext cx="9956555" cy="689276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6453878">
                  <a:extLst>
                    <a:ext uri="{9D8B030D-6E8A-4147-A177-3AD203B41FA5}">
                      <a16:colId xmlns:a16="http://schemas.microsoft.com/office/drawing/2014/main" val="3471120226"/>
                    </a:ext>
                  </a:extLst>
                </a:gridCol>
                <a:gridCol w="3502677">
                  <a:extLst>
                    <a:ext uri="{9D8B030D-6E8A-4147-A177-3AD203B41FA5}">
                      <a16:colId xmlns:a16="http://schemas.microsoft.com/office/drawing/2014/main" val="1545924242"/>
                    </a:ext>
                  </a:extLst>
                </a:gridCol>
              </a:tblGrid>
              <a:tr h="310979"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800" dirty="0">
                          <a:effectLst/>
                        </a:rPr>
                        <a:t>Actividad</a:t>
                      </a:r>
                      <a:endParaRPr lang="es-A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0472" marR="4047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s-ES" sz="1800">
                          <a:effectLst/>
                        </a:rPr>
                        <a:t>Semana</a:t>
                      </a:r>
                      <a:endParaRPr lang="es-A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0472" marR="40472" marT="0" marB="0" anchor="ctr"/>
                </a:tc>
                <a:extLst>
                  <a:ext uri="{0D108BD9-81ED-4DB2-BD59-A6C34878D82A}">
                    <a16:rowId xmlns:a16="http://schemas.microsoft.com/office/drawing/2014/main" val="2663211644"/>
                  </a:ext>
                </a:extLst>
              </a:tr>
              <a:tr h="14197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Revisar cada producto para asegurar que cumple con los estándares establecidos.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 </a:t>
                      </a:r>
                      <a:endParaRPr lang="es-A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26/09 al 10/10</a:t>
                      </a:r>
                      <a:endParaRPr lang="es-A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extLst>
                  <a:ext uri="{0D108BD9-81ED-4DB2-BD59-A6C34878D82A}">
                    <a16:rowId xmlns:a16="http://schemas.microsoft.com/office/drawing/2014/main" val="3968979972"/>
                  </a:ext>
                </a:extLst>
              </a:tr>
              <a:tr h="14197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Revisar el ajuste al proceso para garantizar que se siguen las mejores prácticas.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 </a:t>
                      </a:r>
                      <a:endParaRPr lang="es-A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22/09 al 03/10</a:t>
                      </a:r>
                      <a:endParaRPr lang="es-A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extLst>
                  <a:ext uri="{0D108BD9-81ED-4DB2-BD59-A6C34878D82A}">
                    <a16:rowId xmlns:a16="http://schemas.microsoft.com/office/drawing/2014/main" val="3216022033"/>
                  </a:ext>
                </a:extLst>
              </a:tr>
              <a:tr h="14197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Realizar Revisión Técnica Formal (RTF) para evaluar la calidad del software.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 </a:t>
                      </a:r>
                      <a:endParaRPr lang="es-A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29/09 al 06/10</a:t>
                      </a:r>
                      <a:endParaRPr lang="es-A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extLst>
                  <a:ext uri="{0D108BD9-81ED-4DB2-BD59-A6C34878D82A}">
                    <a16:rowId xmlns:a16="http://schemas.microsoft.com/office/drawing/2014/main" val="4013514591"/>
                  </a:ext>
                </a:extLst>
              </a:tr>
              <a:tr h="11136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Asegurar que las desviaciones son documentadas y corregidas.</a:t>
                      </a:r>
                    </a:p>
                    <a:p>
                      <a:pPr marL="228600"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 </a:t>
                      </a:r>
                      <a:endParaRPr lang="es-A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22/09 al 10/10</a:t>
                      </a:r>
                      <a:endParaRPr lang="es-A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extLst>
                  <a:ext uri="{0D108BD9-81ED-4DB2-BD59-A6C34878D82A}">
                    <a16:rowId xmlns:a16="http://schemas.microsoft.com/office/drawing/2014/main" val="3569795538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Evaluación final de la calidad de los productos.</a:t>
                      </a:r>
                      <a:endParaRPr lang="es-A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26/09 al 10/10</a:t>
                      </a:r>
                      <a:endParaRPr lang="es-A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extLst>
                  <a:ext uri="{0D108BD9-81ED-4DB2-BD59-A6C34878D82A}">
                    <a16:rowId xmlns:a16="http://schemas.microsoft.com/office/drawing/2014/main" val="2850991024"/>
                  </a:ext>
                </a:extLst>
              </a:tr>
              <a:tr h="587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Presentación de Informe Final de SQA.</a:t>
                      </a:r>
                      <a:endParaRPr lang="es-AR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26/09 al 10/10</a:t>
                      </a:r>
                      <a:endParaRPr lang="es-AR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72" marR="40472" marT="0" marB="0"/>
                </a:tc>
                <a:extLst>
                  <a:ext uri="{0D108BD9-81ED-4DB2-BD59-A6C34878D82A}">
                    <a16:rowId xmlns:a16="http://schemas.microsoft.com/office/drawing/2014/main" val="85955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404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CB738-B8E0-4F74-A2FC-49C52F3E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376" y="406651"/>
            <a:ext cx="10515600" cy="5349875"/>
          </a:xfrm>
        </p:spPr>
        <p:txBody>
          <a:bodyPr anchor="ctr">
            <a:noAutofit/>
          </a:bodyPr>
          <a:lstStyle/>
          <a:p>
            <a:pPr algn="ctr"/>
            <a:r>
              <a:rPr lang="es-AR" sz="14900" dirty="0"/>
              <a:t>RIESGOS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605B00-A7D3-4D0B-B8A7-5BA484EF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55" y="4529942"/>
            <a:ext cx="2235445" cy="21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45A3A4A-835C-4F27-B009-97AC2ADFB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53833"/>
              </p:ext>
            </p:extLst>
          </p:nvPr>
        </p:nvGraphicFramePr>
        <p:xfrm>
          <a:off x="0" y="-219808"/>
          <a:ext cx="12192000" cy="7077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648">
                  <a:extLst>
                    <a:ext uri="{9D8B030D-6E8A-4147-A177-3AD203B41FA5}">
                      <a16:colId xmlns:a16="http://schemas.microsoft.com/office/drawing/2014/main" val="4201033093"/>
                    </a:ext>
                  </a:extLst>
                </a:gridCol>
                <a:gridCol w="1318055">
                  <a:extLst>
                    <a:ext uri="{9D8B030D-6E8A-4147-A177-3AD203B41FA5}">
                      <a16:colId xmlns:a16="http://schemas.microsoft.com/office/drawing/2014/main" val="1649070171"/>
                    </a:ext>
                  </a:extLst>
                </a:gridCol>
                <a:gridCol w="7296370">
                  <a:extLst>
                    <a:ext uri="{9D8B030D-6E8A-4147-A177-3AD203B41FA5}">
                      <a16:colId xmlns:a16="http://schemas.microsoft.com/office/drawing/2014/main" val="1705453732"/>
                    </a:ext>
                  </a:extLst>
                </a:gridCol>
                <a:gridCol w="953235">
                  <a:extLst>
                    <a:ext uri="{9D8B030D-6E8A-4147-A177-3AD203B41FA5}">
                      <a16:colId xmlns:a16="http://schemas.microsoft.com/office/drawing/2014/main" val="145878694"/>
                    </a:ext>
                  </a:extLst>
                </a:gridCol>
                <a:gridCol w="1106224">
                  <a:extLst>
                    <a:ext uri="{9D8B030D-6E8A-4147-A177-3AD203B41FA5}">
                      <a16:colId xmlns:a16="http://schemas.microsoft.com/office/drawing/2014/main" val="1011948739"/>
                    </a:ext>
                  </a:extLst>
                </a:gridCol>
                <a:gridCol w="941468">
                  <a:extLst>
                    <a:ext uri="{9D8B030D-6E8A-4147-A177-3AD203B41FA5}">
                      <a16:colId xmlns:a16="http://schemas.microsoft.com/office/drawing/2014/main" val="2425494543"/>
                    </a:ext>
                  </a:extLst>
                </a:gridCol>
              </a:tblGrid>
              <a:tr h="648577"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Ref.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Categoría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Riesgo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Impacto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Probabilidad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600" u="none" strike="noStrike">
                          <a:effectLst/>
                        </a:rPr>
                        <a:t>Factor</a:t>
                      </a:r>
                      <a:endParaRPr lang="es-AR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extLst>
                  <a:ext uri="{0D108BD9-81ED-4DB2-BD59-A6C34878D82A}">
                    <a16:rowId xmlns:a16="http://schemas.microsoft.com/office/drawing/2014/main" val="1625333416"/>
                  </a:ext>
                </a:extLst>
              </a:tr>
              <a:tr h="1569660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RK1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Experiencia y Capacidad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Dado que algunos de los integrantes del equipo de desarrollo tienen un trabajo, que cumplen 8 horas de jornada, podría ocurrir que </a:t>
                      </a:r>
                      <a:r>
                        <a:rPr lang="es-ES" sz="1400" b="1" u="none" strike="noStrike" dirty="0">
                          <a:effectLst/>
                        </a:rPr>
                        <a:t>baje la velocidad de producir documentación</a:t>
                      </a:r>
                      <a:r>
                        <a:rPr lang="es-ES" sz="1400" u="none" strike="noStrike" dirty="0">
                          <a:effectLst/>
                        </a:rPr>
                        <a:t>, lo que produciría un </a:t>
                      </a:r>
                      <a:r>
                        <a:rPr lang="es-ES" sz="1400" b="1" u="none" strike="noStrike" dirty="0">
                          <a:effectLst/>
                        </a:rPr>
                        <a:t>retraso en los tiempo de entrega</a:t>
                      </a:r>
                      <a:r>
                        <a:rPr lang="es-ES" sz="1400" u="none" strike="noStrike" dirty="0">
                          <a:effectLst/>
                        </a:rPr>
                        <a:t>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70%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280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extLst>
                  <a:ext uri="{0D108BD9-81ED-4DB2-BD59-A6C34878D82A}">
                    <a16:rowId xmlns:a16="http://schemas.microsoft.com/office/drawing/2014/main" val="673006683"/>
                  </a:ext>
                </a:extLst>
              </a:tr>
              <a:tr h="1399601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RK6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Cronograma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Dado que se han considerado </a:t>
                      </a:r>
                      <a:r>
                        <a:rPr lang="es-ES" sz="1400" b="1" u="none" strike="noStrike" dirty="0">
                          <a:effectLst/>
                        </a:rPr>
                        <a:t>las limitaciones de las fechas</a:t>
                      </a:r>
                      <a:r>
                        <a:rPr lang="es-ES" sz="1400" u="none" strike="noStrike" dirty="0">
                          <a:effectLst/>
                        </a:rPr>
                        <a:t>, podría ocurrir que se junten con otros documentos atrasados, lo que produciría un </a:t>
                      </a:r>
                      <a:r>
                        <a:rPr lang="es-ES" sz="1400" b="1" u="none" strike="noStrike" dirty="0">
                          <a:effectLst/>
                        </a:rPr>
                        <a:t>tiempo ajustado </a:t>
                      </a:r>
                      <a:r>
                        <a:rPr lang="es-ES" sz="1400" u="none" strike="noStrike" dirty="0">
                          <a:effectLst/>
                        </a:rPr>
                        <a:t>para lograr cumplir con la planificación.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70%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280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extLst>
                  <a:ext uri="{0D108BD9-81ED-4DB2-BD59-A6C34878D82A}">
                    <a16:rowId xmlns:a16="http://schemas.microsoft.com/office/drawing/2014/main" val="2035446320"/>
                  </a:ext>
                </a:extLst>
              </a:tr>
              <a:tr h="1056473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RK18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Experiencia y Capacidad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Dado </a:t>
                      </a:r>
                      <a:r>
                        <a:rPr lang="es-ES" sz="1400" b="1" u="none" strike="noStrike" dirty="0">
                          <a:effectLst/>
                        </a:rPr>
                        <a:t>el retraso con la implementación y la falta de experiencia </a:t>
                      </a:r>
                      <a:r>
                        <a:rPr lang="es-ES" sz="1400" u="none" strike="noStrike" dirty="0">
                          <a:effectLst/>
                        </a:rPr>
                        <a:t>de los desarrolladores en el </a:t>
                      </a:r>
                      <a:r>
                        <a:rPr lang="es-ES" sz="1400" b="1" u="none" strike="noStrike" dirty="0">
                          <a:effectLst/>
                        </a:rPr>
                        <a:t>manejo de BD</a:t>
                      </a:r>
                      <a:r>
                        <a:rPr lang="es-ES" sz="1400" u="none" strike="noStrike" dirty="0">
                          <a:effectLst/>
                        </a:rPr>
                        <a:t>, podría ocurrir un </a:t>
                      </a:r>
                      <a:r>
                        <a:rPr lang="es-ES" sz="1400" b="1" u="none" strike="noStrike" dirty="0">
                          <a:effectLst/>
                        </a:rPr>
                        <a:t>retraso en la implementación del sistema KIUSH con UARG Flow</a:t>
                      </a:r>
                      <a:r>
                        <a:rPr lang="es-ES" sz="1400" u="none" strike="noStrike" dirty="0">
                          <a:effectLst/>
                        </a:rPr>
                        <a:t>, lo que produciría retrasos en el desarrollo del prototipo.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65%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260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extLst>
                  <a:ext uri="{0D108BD9-81ED-4DB2-BD59-A6C34878D82A}">
                    <a16:rowId xmlns:a16="http://schemas.microsoft.com/office/drawing/2014/main" val="1642489017"/>
                  </a:ext>
                </a:extLst>
              </a:tr>
              <a:tr h="1280600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RK21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Experiencia y Capacidad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effectLst/>
                        </a:rPr>
                        <a:t>Dado que el equipo de desarrollo </a:t>
                      </a:r>
                      <a:r>
                        <a:rPr lang="es-ES" sz="1400" b="1" u="none" strike="noStrike" dirty="0">
                          <a:effectLst/>
                        </a:rPr>
                        <a:t>no tiene experiencia en el lenguaje de programación PHP</a:t>
                      </a:r>
                      <a:r>
                        <a:rPr lang="es-ES" sz="1400" u="none" strike="noStrike" dirty="0">
                          <a:effectLst/>
                        </a:rPr>
                        <a:t>, podría ocurrir errores en el desarrollo y estilos de codificación, lo que conduciría a demoras en la entrega del producto.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50%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200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extLst>
                  <a:ext uri="{0D108BD9-81ED-4DB2-BD59-A6C34878D82A}">
                    <a16:rowId xmlns:a16="http://schemas.microsoft.com/office/drawing/2014/main" val="1262559154"/>
                  </a:ext>
                </a:extLst>
              </a:tr>
              <a:tr h="1122897"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RK24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1400" u="none" strike="noStrike">
                          <a:effectLst/>
                        </a:rPr>
                        <a:t>Experiencia y Capacidad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l" fontAlgn="b"/>
                      <a:br>
                        <a:rPr lang="es-ES" sz="1400" u="none" strike="noStrike" dirty="0">
                          <a:effectLst/>
                        </a:rPr>
                      </a:br>
                      <a:r>
                        <a:rPr lang="es-ES" sz="1400" u="none" strike="noStrike" dirty="0">
                          <a:effectLst/>
                        </a:rPr>
                        <a:t>Dada la </a:t>
                      </a:r>
                      <a:r>
                        <a:rPr lang="es-ES" sz="1400" b="1" u="none" strike="noStrike" dirty="0">
                          <a:effectLst/>
                        </a:rPr>
                        <a:t>falta de experiencia del equipo utilizando Git-Hub</a:t>
                      </a:r>
                      <a:r>
                        <a:rPr lang="es-ES" sz="1400" u="none" strike="noStrike" dirty="0">
                          <a:effectLst/>
                        </a:rPr>
                        <a:t>, podría ocurrir una </a:t>
                      </a:r>
                      <a:r>
                        <a:rPr lang="es-ES" sz="1400" b="1" u="none" strike="noStrike" dirty="0">
                          <a:effectLst/>
                        </a:rPr>
                        <a:t>mala gestión de control de versiones,</a:t>
                      </a:r>
                      <a:r>
                        <a:rPr lang="es-ES" sz="1400" u="none" strike="noStrike" dirty="0">
                          <a:effectLst/>
                        </a:rPr>
                        <a:t> lo que produciría pérdida de versiones anteriores por lo tanto pérdida de calidad</a:t>
                      </a:r>
                      <a:br>
                        <a:rPr lang="es-ES" sz="1400" u="none" strike="noStrike" dirty="0">
                          <a:effectLst/>
                        </a:rPr>
                      </a:b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3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>
                          <a:effectLst/>
                        </a:rPr>
                        <a:t>60%</a:t>
                      </a:r>
                      <a:endParaRPr lang="es-A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400" u="none" strike="noStrike" dirty="0">
                          <a:effectLst/>
                        </a:rPr>
                        <a:t>180</a:t>
                      </a:r>
                      <a:endParaRPr lang="es-A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63" marR="5163" marT="5163" marB="0" anchor="b"/>
                </a:tc>
                <a:extLst>
                  <a:ext uri="{0D108BD9-81ED-4DB2-BD59-A6C34878D82A}">
                    <a16:rowId xmlns:a16="http://schemas.microsoft.com/office/drawing/2014/main" val="839257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084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BAC5A-0E04-4C42-A377-CFBE9A40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92" y="32285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6000" dirty="0"/>
              <a:t>GRACIAS POR SU ATENCIÓN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8FD37D-454C-4716-95BB-A6814B55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284" y="1396878"/>
            <a:ext cx="3395243" cy="33055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0ACF8C-689B-4652-B0E6-9926EA0F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57" y="5113664"/>
            <a:ext cx="5382886" cy="14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1147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463</TotalTime>
  <Words>417</Words>
  <Application>Microsoft Office PowerPoint</Application>
  <PresentationFormat>Panorámica</PresentationFormat>
  <Paragraphs>97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Verdana</vt:lpstr>
      <vt:lpstr>Wingdings 3</vt:lpstr>
      <vt:lpstr>Espiral</vt:lpstr>
      <vt:lpstr>LABORATORIO DE DESARROLLO DE SOFTWARE</vt:lpstr>
      <vt:lpstr>Presentación de PowerPoint</vt:lpstr>
      <vt:lpstr>PLAN DE ITERACIÓN 2</vt:lpstr>
      <vt:lpstr>Presentación de PowerPoint</vt:lpstr>
      <vt:lpstr>PLAN DE CALIDAD</vt:lpstr>
      <vt:lpstr>Presentación de PowerPoint</vt:lpstr>
      <vt:lpstr>RIESGOS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 DE SOFTWARE</dc:title>
  <dc:creator>Carla</dc:creator>
  <cp:lastModifiedBy>Carla</cp:lastModifiedBy>
  <cp:revision>41</cp:revision>
  <dcterms:created xsi:type="dcterms:W3CDTF">2023-09-19T21:54:23Z</dcterms:created>
  <dcterms:modified xsi:type="dcterms:W3CDTF">2023-09-26T22:01:35Z</dcterms:modified>
</cp:coreProperties>
</file>