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7" r:id="rId11"/>
    <p:sldId id="266" r:id="rId12"/>
    <p:sldId id="27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OxKKzySehCqbSQDDZi3/B20NE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85FD16-7013-4584-A74F-BAE74B0EDE00}">
  <a:tblStyle styleId="{5885FD16-7013-4584-A74F-BAE74B0EDE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AC744B7-225C-4B49-9070-203379B330E9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8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e92b9c51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g1e92b9c51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92b9c5134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g1e92b9c5134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92b9c513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g1e92b9c513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92b9c513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e92b9c513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973f15df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5" name="Google Shape;265;g1e973f15df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1935fc5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5" name="Google Shape;275;g291935fc5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1935fc53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3" name="Google Shape;283;g291935fc53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9" name="Google Shape;2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92b9c51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g1e92b9c51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973f15d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g1e973f15d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973f15df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1e973f15df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CE9F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9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9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9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9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9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9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LABORATORIO DE DESARROLLO DE SOFTWARE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8377" y="3538783"/>
            <a:ext cx="3395243" cy="330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127" y="1704365"/>
            <a:ext cx="6895745" cy="183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3958875-5945-4227-81E1-DD326E8D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2D5577-C344-4E3E-904E-F428167E5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3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/>
          <p:nvPr/>
        </p:nvSpPr>
        <p:spPr>
          <a:xfrm>
            <a:off x="973087" y="2114295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IMPLEMENTACIÓN MODELO DE DATOS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4375" y="0"/>
            <a:ext cx="1697625" cy="165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127" y="3671915"/>
            <a:ext cx="6895745" cy="183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FB5B99A-9CA4-4798-A5CF-72FFA9248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54" y="0"/>
            <a:ext cx="78874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3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92b9c5134_0_27"/>
          <p:cNvSpPr/>
          <p:nvPr/>
        </p:nvSpPr>
        <p:spPr>
          <a:xfrm>
            <a:off x="967875" y="1753722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Cierre de Plan de Iteración Fase Elaboración Iteración 1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1e92b9c5134_0_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8127" y="3671915"/>
            <a:ext cx="6895745" cy="183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e92b9c5134_0_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99498" y="112074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92b9c5134_0_39"/>
          <p:cNvSpPr/>
          <p:nvPr/>
        </p:nvSpPr>
        <p:spPr>
          <a:xfrm>
            <a:off x="1545628" y="652750"/>
            <a:ext cx="10522800" cy="53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Aspectos a considerar al cierre:</a:t>
            </a: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s-A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refinaron los conceptos pocos comprendidos en materias previas.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Char char="•"/>
            </a:pPr>
            <a:r>
              <a:rPr lang="es-A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importancia de la relación entre documentos.</a:t>
            </a:r>
            <a:endParaRPr/>
          </a:p>
          <a:p>
            <a:pPr marL="5715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Char char="•"/>
            </a:pPr>
            <a:r>
              <a:rPr lang="es-A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Aumentado la funcionalidad, incrementando las propiedades específicas de cada requerimiento</a:t>
            </a:r>
            <a:endParaRPr/>
          </a:p>
          <a:p>
            <a:pPr marL="5715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Char char="•"/>
            </a:pPr>
            <a:r>
              <a:rPr lang="es-A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se debe dar por hecho que tengamos todos los requisitos en la 1er iteración.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AR" sz="2400">
                <a:solidFill>
                  <a:schemeClr val="dk1"/>
                </a:solidFill>
              </a:rPr>
              <a:t>La importancia de utilizar la herramienta de control de versiones Git-Hub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A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 No Alcanzados:</a:t>
            </a: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s-A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l</a:t>
            </a:r>
            <a:r>
              <a:rPr lang="es-AR" sz="2400">
                <a:solidFill>
                  <a:schemeClr val="dk1"/>
                </a:solidFill>
              </a:rPr>
              <a:t>ograr mostrar los avances del prototipo</a:t>
            </a:r>
            <a:r>
              <a:rPr lang="es-AR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1e92b9c5134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4375" y="5205226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92b9c5134_0_45"/>
          <p:cNvSpPr/>
          <p:nvPr/>
        </p:nvSpPr>
        <p:spPr>
          <a:xfrm>
            <a:off x="967875" y="1753722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de Iteración Fase Construcción Iteración 2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1e92b9c5134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8127" y="3671915"/>
            <a:ext cx="6895745" cy="183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e92b9c5134_0_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99498" y="112074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92b9c5134_0_51"/>
          <p:cNvSpPr/>
          <p:nvPr/>
        </p:nvSpPr>
        <p:spPr>
          <a:xfrm>
            <a:off x="823027" y="2411744"/>
            <a:ext cx="103701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AR"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Planificación</a:t>
            </a:r>
            <a:endParaRPr sz="7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1e92b9c5134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4329" y="41556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g1e973f15dff_0_1"/>
          <p:cNvGraphicFramePr/>
          <p:nvPr>
            <p:extLst>
              <p:ext uri="{D42A27DB-BD31-4B8C-83A1-F6EECF244321}">
                <p14:modId xmlns:p14="http://schemas.microsoft.com/office/powerpoint/2010/main" val="3766238365"/>
              </p:ext>
            </p:extLst>
          </p:nvPr>
        </p:nvGraphicFramePr>
        <p:xfrm>
          <a:off x="0" y="1"/>
          <a:ext cx="12192000" cy="6857975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{6AC744B7-225C-4B49-9070-203379B330E9}</a:tableStyleId>
              </a:tblPr>
              <a:tblGrid>
                <a:gridCol w="890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550">
                <a:tc>
                  <a:txBody>
                    <a:bodyPr/>
                    <a:lstStyle/>
                    <a:p>
                      <a:pPr marL="226695" marR="0" lvl="0" indent="-226695" algn="ctr" rtl="0">
                        <a:lnSpc>
                          <a:spcPct val="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s-AR" sz="18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 la Tarea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6695" marR="0" lvl="0" indent="-226695" algn="ctr" rtl="0">
                        <a:lnSpc>
                          <a:spcPct val="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Inicio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6695" marR="0" lvl="0" indent="-226695" algn="ctr" rtl="0">
                        <a:lnSpc>
                          <a:spcPct val="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s-AR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50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Modificaciones en el Modelo de Datos 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17/10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20/10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50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Debate grupal sobre el diseño (diagramas)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14/10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17/10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50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Desarrollo del Modelo de Diseño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10/10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19/10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625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Modificación de la Gestión de Riesgos_v4 (nuevos riesgos) [plan de contingencias]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16/10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17/10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350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Debate grupal sobre el descubrimiento de nuevos riesgos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17/10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17/10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350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Completar el plan de contingencias (nuevos riesgos)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18/10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20/10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2775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</a:rPr>
                        <a:t>Debate grupal sobre los riesgos detectados para la nueva Iteración 2- Fase Construcción</a:t>
                      </a:r>
                      <a:endParaRPr sz="18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u="none" strike="noStrike" cap="none"/>
                        <a:t>19/10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</a:rPr>
                        <a:t>20/10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2350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Implementación del Modelo de Datos con sus correspondientes modificaciones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17/10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</a:rPr>
                        <a:t>20/10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0600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Correcciones del documento Priorización de Casos de Usos 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13/10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20/10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0625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Especificación 2 Casos de Uso a implementar 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10/10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20/10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1825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Implementación de dos Casos de Usos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10//10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13/10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0100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Ejecución Casos de Pruebas 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14/10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17/10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52775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Preparación del sistema con las modificaciones correspondientes de la Base de Datos + el diseño</a:t>
                      </a:r>
                      <a:endParaRPr sz="18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17/10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20/10</a:t>
                      </a:r>
                      <a:endParaRPr sz="18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Google Shape;272;p26"/>
          <p:cNvGraphicFramePr/>
          <p:nvPr>
            <p:extLst>
              <p:ext uri="{D42A27DB-BD31-4B8C-83A1-F6EECF244321}">
                <p14:modId xmlns:p14="http://schemas.microsoft.com/office/powerpoint/2010/main" val="3705362008"/>
              </p:ext>
            </p:extLst>
          </p:nvPr>
        </p:nvGraphicFramePr>
        <p:xfrm>
          <a:off x="0" y="1"/>
          <a:ext cx="12192000" cy="6889792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{6AC744B7-225C-4B49-9070-203379B330E9}</a:tableStyleId>
              </a:tblPr>
              <a:tblGrid>
                <a:gridCol w="860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063">
                <a:tc>
                  <a:txBody>
                    <a:bodyPr/>
                    <a:lstStyle/>
                    <a:p>
                      <a:pPr marL="226695" marR="0" lvl="0" indent="-226695" algn="ctr" rtl="0">
                        <a:lnSpc>
                          <a:spcPct val="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s-AR" sz="2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 la Tarea</a:t>
                      </a:r>
                      <a:endParaRPr sz="2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6695" marR="0" lvl="0" indent="-226695" algn="ctr" rtl="0">
                        <a:lnSpc>
                          <a:spcPct val="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s-AR" sz="2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Inicio</a:t>
                      </a:r>
                      <a:endParaRPr sz="2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6695" marR="0" lvl="0" indent="-226695" algn="ctr" rtl="0">
                        <a:lnSpc>
                          <a:spcPct val="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s-AR" sz="2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</a:t>
                      </a:r>
                      <a:endParaRPr sz="2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624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0">
                          <a:solidFill>
                            <a:schemeClr val="dk1"/>
                          </a:solidFill>
                        </a:rPr>
                        <a:t>Aplicar el plan de contingencia para recuperar las modificaciones de la BD y los cambios en el código PHP.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/>
                        <a:t>20/10</a:t>
                      </a:r>
                      <a:endParaRPr sz="2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0">
                          <a:solidFill>
                            <a:schemeClr val="dk1"/>
                          </a:solidFill>
                        </a:rPr>
                        <a:t>22/10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2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Implementación del sistema en cada equipo de desarrollo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u="none" strike="noStrike" cap="none"/>
                        <a:t>2</a:t>
                      </a:r>
                      <a:r>
                        <a:rPr lang="es-AR" sz="2400"/>
                        <a:t>2</a:t>
                      </a:r>
                      <a:r>
                        <a:rPr lang="es-AR" sz="2400" u="none" strike="noStrike" cap="none"/>
                        <a:t>/10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</a:rPr>
                        <a:t>24/10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25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Desarrollo y entrega de la Gestión de Riesgos_v5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20/10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160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Debate grupal sobre los riesgos detectados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21/10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Desarrollo de Estimación 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u="none" strike="noStrike" cap="none"/>
                        <a:t>20/10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</a:rPr>
                        <a:t>Debate grupal sobre la estimación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u="none" strike="noStrike" cap="none"/>
                        <a:t>22/10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</a:rPr>
                        <a:t>23/10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</a:rPr>
                        <a:t>Debate grupal para la ejecución de Casos de Pruebas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u="none" strike="noStrike" cap="none"/>
                        <a:t>24/10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</a:rPr>
                        <a:t>27/10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676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Ejecución de Casos de Pruebas (HITO)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u="none" strike="noStrike" cap="none"/>
                        <a:t>24/10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669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</a:rPr>
                        <a:t>Evaluación de los riesgos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u="none" strike="noStrike" cap="none"/>
                        <a:t>27/10</a:t>
                      </a:r>
                      <a:endParaRPr sz="2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</a:rPr>
                        <a:t>29/10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812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</a:rPr>
                        <a:t>Debate grupal sobre los riesgos</a:t>
                      </a:r>
                      <a:endParaRPr sz="2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u="none" strike="noStrike" cap="none"/>
                        <a:t>28/10</a:t>
                      </a:r>
                      <a:endParaRPr sz="2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</a:rPr>
                        <a:t>29/10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708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4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Cierre Iteración 2 Fase Construcción</a:t>
                      </a:r>
                      <a:endParaRPr sz="24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400" u="none" strike="noStrike" cap="none"/>
                        <a:t>30</a:t>
                      </a:r>
                      <a:r>
                        <a:rPr lang="es-AR" sz="2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/10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4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31/10</a:t>
                      </a:r>
                      <a:endParaRPr sz="24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8639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Entrega Plan de Iteración 3 Fase Construcción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20/10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8639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</a:rPr>
                        <a:t>Desarrollo la Gestión de Riesgos_v6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u="none" strike="noStrike" cap="none"/>
                        <a:t>31/10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8481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Implementación 2º tanda Casos de Uso (HITO)Tarea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24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2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7812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Implementación 3º tanda Casos de Uso (HITO)Tarea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4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91935fc536_0_0"/>
          <p:cNvSpPr/>
          <p:nvPr/>
        </p:nvSpPr>
        <p:spPr>
          <a:xfrm>
            <a:off x="967875" y="2488368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Riesgos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g291935fc536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4375" y="0"/>
            <a:ext cx="1697625" cy="165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291935fc536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127" y="3671915"/>
            <a:ext cx="6895745" cy="183441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91935fc536_0_0"/>
          <p:cNvSpPr txBox="1"/>
          <p:nvPr/>
        </p:nvSpPr>
        <p:spPr>
          <a:xfrm>
            <a:off x="193125" y="84500"/>
            <a:ext cx="9543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de Iteración Fase Construcción Iteración 2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92b9c5134_0_0"/>
          <p:cNvSpPr/>
          <p:nvPr/>
        </p:nvSpPr>
        <p:spPr>
          <a:xfrm>
            <a:off x="1111375" y="1213050"/>
            <a:ext cx="10956900" cy="5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DE CONSTRUCCIÓN – ITERACIÓN 1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71500" marR="0" lvl="0" indent="-266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Riesgos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Estimación por puntos de casos de uso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Priorización de casos de uso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Especificación casos de uso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Implementación casos de uso</a:t>
            </a:r>
            <a:endParaRPr/>
          </a:p>
          <a:p>
            <a:pPr marL="1714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Implementación modelo de datos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Cierre de Plan de Iteración Fase Construcción Iteración 1.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AR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de Iteración Fase Construcción Iteración 2.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e92b9c513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69338" y="5205226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Google Shape;285;g291935fc536_0_6"/>
          <p:cNvGraphicFramePr/>
          <p:nvPr>
            <p:extLst>
              <p:ext uri="{D42A27DB-BD31-4B8C-83A1-F6EECF244321}">
                <p14:modId xmlns:p14="http://schemas.microsoft.com/office/powerpoint/2010/main" val="1738543419"/>
              </p:ext>
            </p:extLst>
          </p:nvPr>
        </p:nvGraphicFramePr>
        <p:xfrm>
          <a:off x="168974" y="492588"/>
          <a:ext cx="12023024" cy="6365413"/>
        </p:xfrm>
        <a:graphic>
          <a:graphicData uri="http://schemas.openxmlformats.org/drawingml/2006/table">
            <a:tbl>
              <a:tblPr>
                <a:noFill/>
                <a:tableStyleId>{5885FD16-7013-4584-A74F-BAE74B0EDE00}</a:tableStyleId>
              </a:tblPr>
              <a:tblGrid>
                <a:gridCol w="807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75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38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Riesgo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Impacto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Prob.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Factor</a:t>
                      </a:r>
                      <a:endParaRPr sz="24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4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Dado que una vez </a:t>
                      </a: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</a:rPr>
                        <a:t>implementado</a:t>
                      </a: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los casos de uso en el prot</a:t>
                      </a: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</a:rPr>
                        <a:t>otipo</a:t>
                      </a: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podría ocurrir que no logren comunicarse con otros casos de uso</a:t>
                      </a: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lo que produciría un retraso en la </a:t>
                      </a: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</a:rPr>
                        <a:t>codificación</a:t>
                      </a: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y una revisión del documento de diseño para com</a:t>
                      </a: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</a:rPr>
                        <a:t>prender el problema que no puedan unirse</a:t>
                      </a: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85%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340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9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Dado que </a:t>
                      </a: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</a:rPr>
                        <a:t>se han considerado las limitaciones de las fechas, </a:t>
                      </a:r>
                      <a:r>
                        <a:rPr lang="es-A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podría ocurrir</a:t>
                      </a:r>
                      <a:r>
                        <a:rPr lang="es-AR" sz="1500" u="none" strike="noStrike" cap="none"/>
                        <a:t> que se junten con otros documentos atrasados</a:t>
                      </a: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lo que produciría un </a:t>
                      </a: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</a:rPr>
                        <a:t>tiempo ajustado para lograr cumplir con la planificación.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</a:rPr>
                        <a:t>65</a:t>
                      </a: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</a:rPr>
                        <a:t>26</a:t>
                      </a:r>
                      <a:r>
                        <a:rPr lang="es-AR" sz="15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5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34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Dado que cada uno de los miembros del equipo tiene aprobadas en diferentes años las cursadas de  las materias correlativas, podría ocurrir problemas de comunicación y comprensión de los temas, lo que produciría retrasos en el desarrollo hasta lograr tener un acuerdo.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500" u="none" strike="noStrike" cap="none"/>
                        <a:t>55</a:t>
                      </a:r>
                      <a:r>
                        <a:rPr lang="es-AR" sz="15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500" u="none" strike="noStrike" cap="none"/>
                        <a:t>220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4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Dada la falta de experiencia del equipo utilizando Git-Hub, podría ocurrir una mala gestión de control de versiones, lo que produciría pérdida de versiones anteriores por lo tanto pérdida de calidad.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70%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280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97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Dado a que se llegue a la etapas más avanzadas del proyecto, podría ocurrir que se detecte un fallo en el sistema que no a sido contemplado en las pruebas, lo que producirá retrasos en los tiempos de entrega, modificaciones en el Plan de Pruebas y la falta de fiabilidad en el sistema </a:t>
                      </a:r>
                      <a:endParaRPr sz="1500" u="none" strike="noStrike" cap="none"/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/>
                        <a:t>40%</a:t>
                      </a:r>
                      <a:endParaRPr sz="15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1500" u="none" strike="noStrike" cap="none" dirty="0"/>
                        <a:t>160</a:t>
                      </a:r>
                      <a:endParaRPr sz="15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6" name="Google Shape;286;g291935fc536_0_6"/>
          <p:cNvSpPr txBox="1"/>
          <p:nvPr/>
        </p:nvSpPr>
        <p:spPr>
          <a:xfrm>
            <a:off x="168975" y="0"/>
            <a:ext cx="9543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de Iteración Fase Construcción Iteración 2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>
            <a:spLocks noGrp="1"/>
          </p:cNvSpPr>
          <p:nvPr>
            <p:ph type="title"/>
          </p:nvPr>
        </p:nvSpPr>
        <p:spPr>
          <a:xfrm>
            <a:off x="1075592" y="3228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s-AR" sz="6000">
                <a:latin typeface="Arial"/>
                <a:ea typeface="Arial"/>
                <a:cs typeface="Arial"/>
                <a:sym typeface="Arial"/>
              </a:rPr>
              <a:t>GRACIAS POR SU ATENCIÓN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5284" y="1396878"/>
            <a:ext cx="3395243" cy="330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4557" y="5113664"/>
            <a:ext cx="5382886" cy="1431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973f15dff_0_5"/>
          <p:cNvSpPr/>
          <p:nvPr/>
        </p:nvSpPr>
        <p:spPr>
          <a:xfrm>
            <a:off x="967875" y="2488368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Gestión de Riesgos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1e973f15dff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4375" y="0"/>
            <a:ext cx="1697625" cy="165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e973f15dff_0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127" y="3671915"/>
            <a:ext cx="6895745" cy="183441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e973f15dff_0_5"/>
          <p:cNvSpPr txBox="1"/>
          <p:nvPr/>
        </p:nvSpPr>
        <p:spPr>
          <a:xfrm>
            <a:off x="193125" y="84500"/>
            <a:ext cx="9543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de Iteración Fase Construcción Iteración 1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g1e973f15dff_0_11"/>
          <p:cNvGraphicFramePr/>
          <p:nvPr>
            <p:extLst>
              <p:ext uri="{D42A27DB-BD31-4B8C-83A1-F6EECF244321}">
                <p14:modId xmlns:p14="http://schemas.microsoft.com/office/powerpoint/2010/main" val="3202732603"/>
              </p:ext>
            </p:extLst>
          </p:nvPr>
        </p:nvGraphicFramePr>
        <p:xfrm>
          <a:off x="213425" y="668751"/>
          <a:ext cx="11978575" cy="6228428"/>
        </p:xfrm>
        <a:graphic>
          <a:graphicData uri="http://schemas.openxmlformats.org/drawingml/2006/table">
            <a:tbl>
              <a:tblPr>
                <a:noFill/>
                <a:tableStyleId>{5885FD16-7013-4584-A74F-BAE74B0EDE00}</a:tableStyleId>
              </a:tblPr>
              <a:tblGrid>
                <a:gridCol w="796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042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Riesgo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Impacto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Prob.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Factor</a:t>
                      </a:r>
                      <a:endParaRPr sz="2800" b="1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62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Dado que una vez detectados los casos de uso no se volvieron a analizar, podría ocurrir que surjan nuevos casos de uso que no se hayan contemplado, lo que produciría un retraso y una revisión en todos los documentos previamente definidos.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85%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340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976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>
                          <a:solidFill>
                            <a:schemeClr val="dk1"/>
                          </a:solidFill>
                        </a:rPr>
                        <a:t>Dado que uno de los miembros del grupo realiza una modificacion del codigo y se olvida de subirlo en Git-Hub, podría ocurrir que todo el equipo dependa de un solo miembro, lo que produciría una dependencia de que si sufre un inconveniente, no se tendrá el sistema. 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/>
                        <a:t>4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/>
                        <a:t>85%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600"/>
                        <a:t>340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67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Dado que se debe implementar el modelo de datos, </a:t>
                      </a:r>
                      <a:r>
                        <a:rPr lang="es-AR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podría ocurrir que los avances del sistema ya implementados dejen de funcionar</a:t>
                      </a:r>
                      <a:r>
                        <a:rPr lang="es-AR" sz="160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lo que produciría un retraso en el desarrollo de la implementación por corrección de errores.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70%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280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92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Dado que cada uno de los miembros del equipo tiene aprobadas en diferentes años las cursadas de  las materias correlativas, podría ocurrir problemas de comunicación y comprensión de los temas, lo que produciría retrasos en el desarrollo hasta lograr tener un acuerdo.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70%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16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280</a:t>
                      </a:r>
                      <a:endParaRPr sz="16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28575" marR="2857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6" name="Google Shape;186;g1e973f15dff_0_11"/>
          <p:cNvSpPr txBox="1"/>
          <p:nvPr/>
        </p:nvSpPr>
        <p:spPr>
          <a:xfrm>
            <a:off x="193125" y="84500"/>
            <a:ext cx="9543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AR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de Iteración Fase Construcción Iteración 1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/>
          <p:nvPr/>
        </p:nvSpPr>
        <p:spPr>
          <a:xfrm>
            <a:off x="967875" y="2488368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Estimación por puntos de CU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4375" y="0"/>
            <a:ext cx="1697625" cy="165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127" y="3619161"/>
            <a:ext cx="6895745" cy="183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3"/>
          <p:cNvGraphicFramePr/>
          <p:nvPr/>
        </p:nvGraphicFramePr>
        <p:xfrm>
          <a:off x="7350369" y="1748782"/>
          <a:ext cx="4526175" cy="4267225"/>
        </p:xfrm>
        <a:graphic>
          <a:graphicData uri="http://schemas.openxmlformats.org/drawingml/2006/table">
            <a:tbl>
              <a:tblPr>
                <a:noFill/>
                <a:tableStyleId>{5885FD16-7013-4584-A74F-BAE74B0EDE00}</a:tableStyleId>
              </a:tblPr>
              <a:tblGrid>
                <a:gridCol w="31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Distribución Esfuerzo por Tarea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 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Actividad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Propia</a:t>
                      </a:r>
                      <a:br>
                        <a:rPr lang="es-AR" sz="2400" b="1" u="none" strike="noStrike" cap="none"/>
                      </a:br>
                      <a:r>
                        <a:rPr lang="es-AR" sz="2400" b="1" u="none" strike="noStrike" cap="none"/>
                        <a:t>(m-h)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Codificación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0175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1,3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Actividades restantes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0175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1,9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 Total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3,2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9" name="Google Shape;199;p3"/>
          <p:cNvSpPr/>
          <p:nvPr/>
        </p:nvSpPr>
        <p:spPr>
          <a:xfrm>
            <a:off x="4105929" y="353791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Esfuerzo total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1284578" y="942502"/>
            <a:ext cx="5924761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Velocidad propia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1143548" y="1739962"/>
            <a:ext cx="5924761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h-h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PCU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774396" y="3383331"/>
            <a:ext cx="6663064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Cantidad de personas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1143548" y="5012740"/>
            <a:ext cx="5924761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"/>
          <p:cNvSpPr/>
          <p:nvPr/>
        </p:nvSpPr>
        <p:spPr>
          <a:xfrm>
            <a:off x="967875" y="2488368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Priorización de Casos de Uso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4375" y="0"/>
            <a:ext cx="1697625" cy="165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127" y="3671915"/>
            <a:ext cx="6895745" cy="183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4550" y="372062"/>
            <a:ext cx="7011849" cy="575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/>
          <p:nvPr/>
        </p:nvSpPr>
        <p:spPr>
          <a:xfrm>
            <a:off x="967875" y="2488368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IMPLEMENTACIÓN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4375" y="0"/>
            <a:ext cx="1697625" cy="165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127" y="3671915"/>
            <a:ext cx="6895745" cy="183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971</Words>
  <Application>Microsoft Office PowerPoint</Application>
  <PresentationFormat>Panorámica</PresentationFormat>
  <Paragraphs>178</Paragraphs>
  <Slides>21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Noto Sans Symbols</vt:lpstr>
      <vt:lpstr>Espiral</vt:lpstr>
      <vt:lpstr>LABORATORIO DE DESARROLLO DE SOFTWARE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DESARROLLO DE SOFTWARE</dc:title>
  <dc:creator>Carla</dc:creator>
  <cp:lastModifiedBy>Carla</cp:lastModifiedBy>
  <cp:revision>3</cp:revision>
  <dcterms:created xsi:type="dcterms:W3CDTF">2023-09-19T21:54:23Z</dcterms:created>
  <dcterms:modified xsi:type="dcterms:W3CDTF">2023-10-20T23:39:24Z</dcterms:modified>
</cp:coreProperties>
</file>