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6858000" cy="9144000"/>
  <p:embeddedFontLs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28" roundtripDataSignature="AMtx7mhqQGAMIHQ+b80bece82FCKiijm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406F61-7CC3-4323-B3C9-58979998939D}">
  <a:tblStyle styleId="{A9406F61-7CC3-4323-B3C9-58979998939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CenturyGothic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8" Type="http://customschemas.google.com/relationships/presentationmetadata" Target="metadata"/><Relationship Id="rId27" Type="http://schemas.openxmlformats.org/officeDocument/2006/relationships/font" Target="fonts/CenturyGothic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92b9c513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1e92b9c5134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92b9c513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1e92b9c5134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e92b9c513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1e92b9c5134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92b9c513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g1e92b9c5134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92b9c51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1e92b9c513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92b9c513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1e92b9c5134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92b9c513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1e92b9c5134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92b9c513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1e92b9c5134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s-A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s-A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s-A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s-A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15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CE9F7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9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9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9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9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9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9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9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9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9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9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9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9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9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9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9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9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9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9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9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LABORATORIO DE DESARROLLO DE SOFTWARE</a:t>
            </a:r>
            <a:endParaRPr/>
          </a:p>
        </p:txBody>
      </p:sp>
      <p:pic>
        <p:nvPicPr>
          <p:cNvPr id="165" name="Google Shape;16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8377" y="3538783"/>
            <a:ext cx="3395243" cy="3305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8127" y="1704365"/>
            <a:ext cx="6895745" cy="1834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128" y="748145"/>
            <a:ext cx="9829800" cy="5507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4108" y="513918"/>
            <a:ext cx="9580419" cy="5616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92b9c5134_0_27"/>
          <p:cNvSpPr/>
          <p:nvPr/>
        </p:nvSpPr>
        <p:spPr>
          <a:xfrm>
            <a:off x="967875" y="1753722"/>
            <a:ext cx="103701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AR" sz="4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Cierre de Plan de Iteración Fase Elaboración Iteración 1</a:t>
            </a:r>
            <a:endParaRPr b="0" i="0" sz="4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2" name="Google Shape;232;g1e92b9c5134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8127" y="3671915"/>
            <a:ext cx="6895745" cy="1834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1e92b9c5134_0_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99498" y="112074"/>
            <a:ext cx="1697625" cy="16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92b9c5134_0_39"/>
          <p:cNvSpPr/>
          <p:nvPr/>
        </p:nvSpPr>
        <p:spPr>
          <a:xfrm>
            <a:off x="698750" y="1079600"/>
            <a:ext cx="10370100" cy="6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Aspectos a considerar al cierre:</a:t>
            </a:r>
            <a:endParaRPr b="1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3815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s-AR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Lograr que cada integrante del equipo logre comprender la logica del lenguaje de PHP.</a:t>
            </a:r>
            <a:endParaRPr b="0" i="0" sz="2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3815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•"/>
            </a:pPr>
            <a:r>
              <a:rPr b="0" i="0" lang="es-AR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Poder utilizar la herramienta GIT-HUB, en cada computadora.</a:t>
            </a:r>
            <a:endParaRPr b="0" i="0" sz="2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3815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•"/>
            </a:pPr>
            <a:r>
              <a:rPr b="0" i="0" lang="es-AR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Ante cada impedimento que se presente en el desarrollo, los miembros del equipo tengan la predisposición de ayudar y avanzar hacia un mismo objetivo.</a:t>
            </a:r>
            <a:endParaRPr b="0" i="0" sz="2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No Alcanzados:</a:t>
            </a:r>
            <a:endParaRPr b="1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9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AutoNum type="arabicPeriod"/>
            </a:pPr>
            <a:r>
              <a:rPr b="0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llegar a completar el Modelo de Diseño y el Plan de Pruebas definidos en el Plan de Iteracion Fase Elaboracion Iteracion 2.</a:t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g1e92b9c5134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99498" y="112074"/>
            <a:ext cx="1697625" cy="16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92b9c5134_0_45"/>
          <p:cNvSpPr/>
          <p:nvPr/>
        </p:nvSpPr>
        <p:spPr>
          <a:xfrm>
            <a:off x="967875" y="1753722"/>
            <a:ext cx="103701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AR" sz="4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 de Iteración Fase Construcción Iteración 1</a:t>
            </a:r>
            <a:endParaRPr b="0" i="0" sz="4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5" name="Google Shape;245;g1e92b9c5134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8127" y="3671915"/>
            <a:ext cx="6895745" cy="1834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1e92b9c5134_0_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99498" y="112074"/>
            <a:ext cx="1697625" cy="16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92b9c5134_0_51"/>
          <p:cNvSpPr/>
          <p:nvPr/>
        </p:nvSpPr>
        <p:spPr>
          <a:xfrm>
            <a:off x="823027" y="2411744"/>
            <a:ext cx="103701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s-AR" sz="8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Planificación</a:t>
            </a:r>
            <a:endParaRPr b="0" i="0" sz="7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2" name="Google Shape;252;g1e92b9c5134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4329" y="41556"/>
            <a:ext cx="1697625" cy="16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" name="Google Shape;257;p2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{A9406F61-7CC3-4323-B3C9-58979998939D}</a:tableStyleId>
              </a:tblPr>
              <a:tblGrid>
                <a:gridCol w="9014300"/>
                <a:gridCol w="1214300"/>
                <a:gridCol w="1315725"/>
              </a:tblGrid>
              <a:tr h="600450">
                <a:tc>
                  <a:txBody>
                    <a:bodyPr/>
                    <a:lstStyle/>
                    <a:p>
                      <a:pPr indent="-226695" lvl="0" marL="226695" marR="0" rtl="0" algn="ctr">
                        <a:lnSpc>
                          <a:spcPct val="3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u="none" cap="none" strike="noStrike"/>
                        <a:t>Nombre de la Tarea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226695" lvl="0" marL="226695" marR="0" rtl="0" algn="ctr">
                        <a:lnSpc>
                          <a:spcPct val="3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u="none" cap="none" strike="noStrike"/>
                        <a:t>Inicio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226695" lvl="0" marL="226695" marR="0" rtl="0" algn="ctr">
                        <a:lnSpc>
                          <a:spcPct val="3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3200" u="none" cap="none" strike="noStrike"/>
                        <a:t>Fin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625750">
                <a:tc>
                  <a:txBody>
                    <a:bodyPr/>
                    <a:lstStyle/>
                    <a:p>
                      <a:pPr indent="-3810" lvl="0" marL="73025" marR="0" rtl="0" algn="just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 u="none" cap="none" strike="noStrike"/>
                        <a:t>Modelo de Datos 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3810" lvl="0" marL="73025" marR="0" rtl="0" algn="just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 u="none" cap="none" strike="noStrike"/>
                        <a:t>29/09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3810" lvl="0" marL="73025" marR="0" rtl="0" algn="just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 u="none" cap="none" strike="noStrike"/>
                        <a:t>10/10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625750">
                <a:tc>
                  <a:txBody>
                    <a:bodyPr/>
                    <a:lstStyle/>
                    <a:p>
                      <a:pPr indent="-3810" lvl="0" marL="73025" marR="0" rtl="0" algn="just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 u="none" cap="none" strike="noStrike"/>
                        <a:t>Modelo de Diseño 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3810" lvl="0" marL="73025" marR="0" rtl="0" algn="just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 u="none" cap="none" strike="noStrike"/>
                        <a:t>29/10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3810" lvl="0" marL="73025" marR="0" rtl="0" algn="just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 u="none" cap="none" strike="noStrike"/>
                        <a:t>10/10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625750">
                <a:tc>
                  <a:txBody>
                    <a:bodyPr/>
                    <a:lstStyle/>
                    <a:p>
                      <a:pPr indent="-3810" lvl="0" marL="73025" marR="0" rtl="0" algn="just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 u="none" cap="none" strike="noStrike"/>
                        <a:t>Priorización de Casos de Usos 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3810" lvl="0" marL="73025" marR="0" rtl="0" algn="just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 u="none" cap="none" strike="noStrike"/>
                        <a:t>10/10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3810" lvl="0" marL="73025" marR="0" rtl="0" algn="just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 u="none" cap="none" strike="noStrike"/>
                        <a:t>13/10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1251500">
                <a:tc>
                  <a:txBody>
                    <a:bodyPr/>
                    <a:lstStyle/>
                    <a:p>
                      <a:pPr indent="-3810" lvl="0" marL="73025" marR="0" rtl="0" algn="just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 u="none" cap="none" strike="noStrike"/>
                        <a:t>Especificación 2 Casos de Uso a implementar 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3810" lvl="0" marL="73025" marR="0" rtl="0" algn="just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 u="none" cap="none" strike="noStrike"/>
                        <a:t>10//10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3810" lvl="0" marL="73025" marR="0" rtl="0" algn="just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 u="none" cap="none" strike="noStrike"/>
                        <a:t>13/10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625750">
                <a:tc>
                  <a:txBody>
                    <a:bodyPr/>
                    <a:lstStyle/>
                    <a:p>
                      <a:pPr indent="-3810" lvl="0" marL="73025" marR="0" rtl="0" algn="just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 u="none" cap="none" strike="noStrike"/>
                        <a:t>Implementación de dos Casos de Usos 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3810" lvl="0" marL="73025" marR="0" rtl="0" algn="just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 u="none" cap="none" strike="noStrike"/>
                        <a:t>14/10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3810" lvl="0" marL="73025" marR="0" rtl="0" algn="just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 u="none" cap="none" strike="noStrike"/>
                        <a:t>17/10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625750">
                <a:tc>
                  <a:txBody>
                    <a:bodyPr/>
                    <a:lstStyle/>
                    <a:p>
                      <a:pPr indent="-3810" lvl="0" marL="73025" marR="0" rtl="0" algn="just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 u="none" cap="none" strike="noStrike"/>
                        <a:t>Ejecución Casos de Pruebas 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3810" lvl="0" marL="73025" marR="0" rtl="0" algn="just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 u="none" cap="none" strike="noStrike"/>
                        <a:t>14/10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3810" lvl="0" marL="73025" marR="0" rtl="0" algn="just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 u="none" cap="none" strike="noStrike"/>
                        <a:t>17/10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625750">
                <a:tc>
                  <a:txBody>
                    <a:bodyPr/>
                    <a:lstStyle/>
                    <a:p>
                      <a:pPr indent="-3810" lvl="0" marL="73025" marR="0" rtl="0" algn="just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 u="none" cap="none" strike="noStrike"/>
                        <a:t>Implementación del Modelo de Datos 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3810" lvl="0" marL="73025" marR="0" rtl="0" algn="just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 u="none" cap="none" strike="noStrike"/>
                        <a:t>17/10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3810" lvl="0" marL="73025" marR="0" rtl="0" algn="just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 u="none" cap="none" strike="noStrike"/>
                        <a:t>20/10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625750">
                <a:tc>
                  <a:txBody>
                    <a:bodyPr/>
                    <a:lstStyle/>
                    <a:p>
                      <a:pPr indent="-3810" lvl="0" marL="73025" marR="0" rtl="0" algn="just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 u="none" cap="none" strike="noStrike"/>
                        <a:t>Cierre Iteración 1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3810" lvl="0" marL="73025" marR="0" rtl="0" algn="just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 u="none" cap="none" strike="noStrike"/>
                        <a:t>20/10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3810" lvl="0" marL="73025" marR="0" rtl="0" algn="just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 u="none" cap="none" strike="noStrike"/>
                        <a:t>22/10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625750">
                <a:tc>
                  <a:txBody>
                    <a:bodyPr/>
                    <a:lstStyle/>
                    <a:p>
                      <a:pPr indent="-3810" lvl="0" marL="73025" marR="0" rtl="0" algn="just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 u="none" cap="none" strike="noStrike"/>
                        <a:t>Entrega Plan de Iteración 2 Construcción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3810" lvl="0" marL="73025" marR="0" rtl="0" algn="just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 u="none" cap="none" strike="noStrike"/>
                        <a:t>20/10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3810" lvl="0" marL="73025" marR="0" rtl="0" algn="just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 u="none" cap="none" strike="noStrike"/>
                        <a:t>22/10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"/>
          <p:cNvSpPr txBox="1"/>
          <p:nvPr>
            <p:ph type="title"/>
          </p:nvPr>
        </p:nvSpPr>
        <p:spPr>
          <a:xfrm>
            <a:off x="1075592" y="3228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s-AR" sz="6000"/>
              <a:t>GRACIAS POR SU ATENCIÓN</a:t>
            </a:r>
            <a:endParaRPr/>
          </a:p>
        </p:txBody>
      </p:sp>
      <p:pic>
        <p:nvPicPr>
          <p:cNvPr id="263" name="Google Shape;2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5284" y="1396878"/>
            <a:ext cx="3395243" cy="3305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4557" y="5113664"/>
            <a:ext cx="5382886" cy="1431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92b9c5134_0_0"/>
          <p:cNvSpPr/>
          <p:nvPr/>
        </p:nvSpPr>
        <p:spPr>
          <a:xfrm>
            <a:off x="1040225" y="1099225"/>
            <a:ext cx="10956900" cy="5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AR" sz="4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Temas a presentar:</a:t>
            </a:r>
            <a:endParaRPr b="1" i="0" sz="4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Char char="•"/>
            </a:pPr>
            <a:r>
              <a:rPr b="1" i="0" lang="es-AR" sz="4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de Diseño.</a:t>
            </a:r>
            <a:endParaRPr b="1" i="0" sz="4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</a:pPr>
            <a:r>
              <a:rPr b="1" i="0" lang="es-AR" sz="4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 de Pruebas.</a:t>
            </a:r>
            <a:endParaRPr b="1" i="0" sz="4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</a:pPr>
            <a:r>
              <a:rPr b="1" i="0" lang="es-AR" sz="4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Cierre de Plan de Iteración Fase Elaboración Iteración 1.</a:t>
            </a:r>
            <a:endParaRPr b="1" i="0" sz="4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</a:pPr>
            <a:r>
              <a:rPr b="1" i="0" lang="es-AR" sz="4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 de Iteración Fase Construcción Iteración 1.</a:t>
            </a:r>
            <a:endParaRPr b="0" i="0" sz="4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2" name="Google Shape;172;g1e92b9c513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99498" y="112074"/>
            <a:ext cx="1697625" cy="16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92b9c5134_0_4"/>
          <p:cNvSpPr/>
          <p:nvPr/>
        </p:nvSpPr>
        <p:spPr>
          <a:xfrm>
            <a:off x="967875" y="1753722"/>
            <a:ext cx="103701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AR" sz="4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de Diseño</a:t>
            </a:r>
            <a:endParaRPr b="0" i="0" sz="4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8" name="Google Shape;178;g1e92b9c5134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8127" y="3159690"/>
            <a:ext cx="6895745" cy="1834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1e92b9c5134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99498" y="112074"/>
            <a:ext cx="1697625" cy="16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92b9c5134_0_8"/>
          <p:cNvSpPr/>
          <p:nvPr/>
        </p:nvSpPr>
        <p:spPr>
          <a:xfrm>
            <a:off x="910950" y="2929947"/>
            <a:ext cx="103701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AR" sz="4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Diagrama de Secuencia</a:t>
            </a:r>
            <a:endParaRPr b="0" i="0" sz="4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5" name="Google Shape;185;g1e92b9c5134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99498" y="112074"/>
            <a:ext cx="1697625" cy="16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92b9c5134_0_17"/>
          <p:cNvSpPr/>
          <p:nvPr/>
        </p:nvSpPr>
        <p:spPr>
          <a:xfrm>
            <a:off x="967875" y="1753722"/>
            <a:ext cx="103701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AR" sz="4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 de Pruebas</a:t>
            </a:r>
            <a:endParaRPr b="0" i="0" sz="4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" name="Google Shape;191;g1e92b9c5134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8127" y="3159690"/>
            <a:ext cx="6895745" cy="1834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1e92b9c5134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99498" y="112074"/>
            <a:ext cx="1697625" cy="16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"/>
          <p:cNvSpPr txBox="1"/>
          <p:nvPr/>
        </p:nvSpPr>
        <p:spPr>
          <a:xfrm>
            <a:off x="1453661" y="672687"/>
            <a:ext cx="10515600" cy="5336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Gothic"/>
              <a:buNone/>
            </a:pPr>
            <a:r>
              <a:rPr b="1" i="0" lang="es-AR" sz="5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Ejecucion de un Caso de Prueba</a:t>
            </a:r>
            <a:endParaRPr b="1" i="0" sz="5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99498" y="112074"/>
            <a:ext cx="1697625" cy="16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"/>
          <p:cNvSpPr txBox="1"/>
          <p:nvPr>
            <p:ph type="title"/>
          </p:nvPr>
        </p:nvSpPr>
        <p:spPr>
          <a:xfrm>
            <a:off x="838200" y="1508112"/>
            <a:ext cx="10515600" cy="53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600"/>
              <a:buFont typeface="Century Gothic"/>
              <a:buNone/>
            </a:pPr>
            <a:r>
              <a:rPr lang="es-AR" sz="9600"/>
              <a:t>Caso de Prueba CP01</a:t>
            </a:r>
            <a:br>
              <a:rPr lang="es-AR" sz="9600"/>
            </a:br>
            <a:r>
              <a:rPr lang="es-AR" sz="6000"/>
              <a:t>Validar Correo</a:t>
            </a:r>
            <a:endParaRPr sz="6000"/>
          </a:p>
        </p:txBody>
      </p:sp>
      <p:pic>
        <p:nvPicPr>
          <p:cNvPr id="204" name="Google Shape;2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70623" y="97849"/>
            <a:ext cx="1697625" cy="16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 txBox="1"/>
          <p:nvPr>
            <p:ph type="title"/>
          </p:nvPr>
        </p:nvSpPr>
        <p:spPr>
          <a:xfrm>
            <a:off x="2078183" y="2452909"/>
            <a:ext cx="9010794" cy="2700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entury Gothic"/>
              <a:buNone/>
            </a:pPr>
            <a:r>
              <a:rPr b="1" lang="es-AR" sz="6000"/>
              <a:t>Tipo de Prueba: Prueba de Seguridad</a:t>
            </a:r>
            <a:br>
              <a:rPr lang="es-AR" sz="6000"/>
            </a:br>
            <a:endParaRPr sz="6000"/>
          </a:p>
        </p:txBody>
      </p:sp>
      <p:pic>
        <p:nvPicPr>
          <p:cNvPr id="210" name="Google Shape;2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99498" y="112074"/>
            <a:ext cx="1697625" cy="16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"/>
          <p:cNvSpPr/>
          <p:nvPr/>
        </p:nvSpPr>
        <p:spPr>
          <a:xfrm>
            <a:off x="997527" y="2066744"/>
            <a:ext cx="1037012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</a:pPr>
            <a:r>
              <a:rPr b="1" i="0" lang="es-AR" sz="4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Garantizar el acceso al Sistema.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</a:pPr>
            <a:r>
              <a:rPr b="1" i="0" lang="es-AR" sz="4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Restringuir el acceso a ciertas funciones del Sistema</a:t>
            </a:r>
            <a:r>
              <a:rPr b="0" i="0" lang="es-AR" sz="4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4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6" name="Google Shape;2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99498" y="112074"/>
            <a:ext cx="1697625" cy="16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piral">
  <a:themeElements>
    <a:clrScheme name="Azul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2023-09-19T21:54:23Z</dcterms:created>
  <dc:creator>Carla</dc:creator>
</cp:coreProperties>
</file>