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9" r:id="rId4"/>
    <p:sldId id="270" r:id="rId5"/>
    <p:sldId id="272" r:id="rId6"/>
    <p:sldId id="260" r:id="rId7"/>
    <p:sldId id="261" r:id="rId8"/>
    <p:sldId id="278" r:id="rId9"/>
    <p:sldId id="265" r:id="rId10"/>
    <p:sldId id="277" r:id="rId11"/>
    <p:sldId id="275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OxKKzySehCqbSQDDZi3/B20NE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5FD16-7013-4584-A74F-BAE74B0EDE00}">
  <a:tblStyle styleId="{5885FD16-7013-4584-A74F-BAE74B0EDE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AC744B7-225C-4B49-9070-203379B330E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 b="off" i="off"/>
      <a:tcStyle>
        <a:tcBdr/>
        <a:fill>
          <a:solidFill>
            <a:srgbClr val="CA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88" autoAdjust="0"/>
    <p:restoredTop sz="94660"/>
  </p:normalViewPr>
  <p:slideViewPr>
    <p:cSldViewPr snapToGrid="0">
      <p:cViewPr varScale="1">
        <p:scale>
          <a:sx n="87" d="100"/>
          <a:sy n="87" d="100"/>
        </p:scale>
        <p:origin x="90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92b9c51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1e92b9c51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e92b9c513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g1e92b9c513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92b9c513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9" name="Google Shape;259;g1e92b9c513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0" name="Google Shape;27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" name="Google Shape;1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5" name="Google Shape;2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9" name="Google Shape;2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CE9F7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9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9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9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9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9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9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9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9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9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9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9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9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9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9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9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9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9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9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s-AR">
                <a:latin typeface="Arial"/>
                <a:ea typeface="Arial"/>
                <a:cs typeface="Arial"/>
                <a:sym typeface="Arial"/>
              </a:rPr>
              <a:t>LABORATORIO DE DESARROLLO DE SOFTWARE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8377" y="3538783"/>
            <a:ext cx="3395243" cy="330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1704365"/>
            <a:ext cx="6895745" cy="18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3958875-5945-4227-81E1-DD326E8D4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2D5577-C344-4E3E-904E-F428167E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52EF34-5AC8-4A51-973C-5C6AC4F00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83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>
            <a:spLocks noGrp="1"/>
          </p:cNvSpPr>
          <p:nvPr>
            <p:ph type="title"/>
          </p:nvPr>
        </p:nvSpPr>
        <p:spPr>
          <a:xfrm>
            <a:off x="1075592" y="3228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entury Gothic"/>
              <a:buNone/>
            </a:pPr>
            <a:r>
              <a:rPr lang="es-AR" sz="6000">
                <a:latin typeface="Arial"/>
                <a:ea typeface="Arial"/>
                <a:cs typeface="Arial"/>
                <a:sym typeface="Arial"/>
              </a:rPr>
              <a:t>GRACIAS POR SU ATENCIÓN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2" name="Google Shape;29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5284" y="1396878"/>
            <a:ext cx="3395243" cy="330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04557" y="5113664"/>
            <a:ext cx="5382886" cy="1431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92b9c5134_0_0"/>
          <p:cNvSpPr/>
          <p:nvPr/>
        </p:nvSpPr>
        <p:spPr>
          <a:xfrm>
            <a:off x="1111375" y="1213050"/>
            <a:ext cx="10956900" cy="50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ETAPA DE CONSTRUCCIÓN – ITERACIÓN 2</a:t>
            </a:r>
          </a:p>
          <a:p>
            <a:pPr marL="571500" marR="0" lvl="0" indent="-266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Gothic"/>
              <a:buNone/>
            </a:pPr>
            <a:endParaRPr lang="es-ES"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 Iteración </a:t>
            </a: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6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Estimación</a:t>
            </a:r>
          </a:p>
          <a:p>
            <a:pPr marL="17145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6600" b="1" dirty="0">
                <a:solidFill>
                  <a:schemeClr val="dk1"/>
                </a:solidFill>
              </a:rPr>
              <a:t>Implementación</a:t>
            </a:r>
            <a:endParaRPr lang="es-ES" sz="6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e92b9c5134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9338" y="5205226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e92b9c5134_0_45"/>
          <p:cNvSpPr/>
          <p:nvPr/>
        </p:nvSpPr>
        <p:spPr>
          <a:xfrm>
            <a:off x="967875" y="1753722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de Iteración Fase Construcción Iteración 2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1e92b9c5134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1e92b9c5134_0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99498" y="112074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92b9c5134_0_51"/>
          <p:cNvSpPr/>
          <p:nvPr/>
        </p:nvSpPr>
        <p:spPr>
          <a:xfrm>
            <a:off x="823027" y="2411744"/>
            <a:ext cx="10370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s-AR" sz="8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Planificación</a:t>
            </a:r>
            <a:endParaRPr sz="7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1e92b9c5134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64329" y="41556"/>
            <a:ext cx="1697625" cy="165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2" name="Google Shape;272;p26"/>
          <p:cNvGraphicFramePr/>
          <p:nvPr>
            <p:extLst>
              <p:ext uri="{D42A27DB-BD31-4B8C-83A1-F6EECF244321}">
                <p14:modId xmlns:p14="http://schemas.microsoft.com/office/powerpoint/2010/main" val="318666285"/>
              </p:ext>
            </p:extLst>
          </p:nvPr>
        </p:nvGraphicFramePr>
        <p:xfrm>
          <a:off x="0" y="1"/>
          <a:ext cx="12192000" cy="6889792"/>
        </p:xfrm>
        <a:graphic>
          <a:graphicData uri="http://schemas.openxmlformats.org/drawingml/2006/table">
            <a:tbl>
              <a:tblPr firstRow="1" firstCol="1" lastRow="1" lastCol="1" bandRow="1" bandCol="1">
                <a:noFill/>
                <a:tableStyleId>{6AC744B7-225C-4B49-9070-203379B330E9}</a:tableStyleId>
              </a:tblPr>
              <a:tblGrid>
                <a:gridCol w="8609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7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063">
                <a:tc>
                  <a:txBody>
                    <a:bodyPr/>
                    <a:lstStyle/>
                    <a:p>
                      <a:pPr marL="226695" marR="0" lvl="0" indent="-226695" algn="ctr" rtl="0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s-AR" sz="2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la Tarea</a:t>
                      </a:r>
                      <a:endParaRPr sz="2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0" lvl="0" indent="-226695" algn="ctr" rtl="0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s-AR" sz="22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Inicio</a:t>
                      </a:r>
                      <a:endParaRPr sz="22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6695" marR="0" lvl="0" indent="-226695" algn="ctr" rtl="0">
                        <a:lnSpc>
                          <a:spcPct val="3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200"/>
                        <a:buFont typeface="Arial"/>
                        <a:buNone/>
                      </a:pPr>
                      <a:r>
                        <a:rPr lang="es-AR" sz="22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Fin</a:t>
                      </a:r>
                      <a:endParaRPr sz="22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624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0">
                          <a:solidFill>
                            <a:schemeClr val="dk1"/>
                          </a:solidFill>
                        </a:rPr>
                        <a:t>Aplicar el plan de contingencia para recuperar las modificaciones de la BD y los cambios en el código PHP.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/>
                        <a:t>20/10</a:t>
                      </a:r>
                      <a:endParaRPr sz="2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2400" b="0" dirty="0">
                          <a:solidFill>
                            <a:schemeClr val="dk1"/>
                          </a:solidFill>
                        </a:rPr>
                        <a:t>20/10</a:t>
                      </a:r>
                      <a:endParaRPr sz="2400" b="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152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Implementación del sistema en cada equipo de desarrollo</a:t>
                      </a: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/>
                        <a:t>2</a:t>
                      </a:r>
                      <a:r>
                        <a:rPr lang="es-AR" sz="2400"/>
                        <a:t>2</a:t>
                      </a:r>
                      <a:r>
                        <a:rPr lang="es-AR" sz="2400" u="none" strike="noStrike" cap="none"/>
                        <a:t>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24/10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325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y entrega de la Gestión de Riesgos_v5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16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Debate grupal sobre los riesgos detectados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21/10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Desarrollo de Estimación 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/>
                        <a:t>20/10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AR" sz="2400" b="0" u="none" strike="noStrike" cap="none" dirty="0">
                          <a:solidFill>
                            <a:schemeClr val="dk1"/>
                          </a:solidFill>
                        </a:rPr>
                        <a:t>Debate grupal sobre la estimación</a:t>
                      </a: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 dirty="0"/>
                        <a:t>22/10</a:t>
                      </a:r>
                      <a:endParaRPr sz="2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 dirty="0">
                          <a:solidFill>
                            <a:schemeClr val="dk1"/>
                          </a:solidFill>
                        </a:rPr>
                        <a:t>23/10</a:t>
                      </a: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7080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Debate grupal para la ejecución de Casos de Pruebas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 dirty="0"/>
                        <a:t>24/10</a:t>
                      </a:r>
                      <a:endParaRPr sz="24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27/10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676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Ejecución de Casos de Pruebas (HITO)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u="none" strike="noStrike" cap="none"/>
                        <a:t>24/10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27/10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4669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Evaluación de los riesgos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/>
                        <a:t>27/10</a:t>
                      </a:r>
                      <a:endParaRPr sz="2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29/10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812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Debate grupal sobre los riesgos</a:t>
                      </a:r>
                      <a:endParaRPr sz="2400" b="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/>
                        <a:t>28/10</a:t>
                      </a:r>
                      <a:endParaRPr sz="2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29/10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5708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Cierre Iteración 2 Fase Construcción</a:t>
                      </a: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u="none" strike="noStrike" cap="none"/>
                        <a:t>30</a:t>
                      </a:r>
                      <a:r>
                        <a:rPr lang="es-AR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b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31/10</a:t>
                      </a: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18639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Entrega Plan de Iteración 3 Fase Construcción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31/10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8639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</a:rPr>
                        <a:t>Desarrollo la Gestión de Riesgos_v6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u="none" strike="noStrike" cap="none"/>
                        <a:t>31/10</a:t>
                      </a:r>
                      <a:endParaRPr sz="2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8481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s-AR" sz="2400" b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Implementación 2º tanda Casos de Uso (HITO)Tarea</a:t>
                      </a:r>
                      <a:endParaRPr sz="2400" b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2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57812"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s-AR" sz="2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Implementación 3º tanda Casos de Uso (HITO)Tarea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400" b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0" lvl="0" indent="-3810" algn="just" rtl="0">
                        <a:lnSpc>
                          <a:spcPct val="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4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"/>
          <p:cNvSpPr/>
          <p:nvPr/>
        </p:nvSpPr>
        <p:spPr>
          <a:xfrm>
            <a:off x="967875" y="2488368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Estimación por puntos de CU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4375" y="0"/>
            <a:ext cx="1697625" cy="16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3619161"/>
            <a:ext cx="6895745" cy="18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3"/>
          <p:cNvGraphicFramePr/>
          <p:nvPr/>
        </p:nvGraphicFramePr>
        <p:xfrm>
          <a:off x="7350369" y="1748782"/>
          <a:ext cx="4526175" cy="4267225"/>
        </p:xfrm>
        <a:graphic>
          <a:graphicData uri="http://schemas.openxmlformats.org/drawingml/2006/table">
            <a:tbl>
              <a:tblPr>
                <a:noFill/>
                <a:tableStyleId>{5885FD16-7013-4584-A74F-BAE74B0EDE00}</a:tableStyleId>
              </a:tblPr>
              <a:tblGrid>
                <a:gridCol w="31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 dirty="0"/>
                        <a:t>Distribución Esfuerzo por Tarea</a:t>
                      </a:r>
                      <a:endParaRPr sz="2400" b="1" i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 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Actividad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Propia</a:t>
                      </a:r>
                      <a:br>
                        <a:rPr lang="es-AR" sz="2400" b="1" u="none" strike="noStrike" cap="none"/>
                      </a:br>
                      <a:r>
                        <a:rPr lang="es-AR" sz="2400" b="1" u="none" strike="noStrike" cap="none"/>
                        <a:t>(m-h)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Codificación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0175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1,3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Actividades restantes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0175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1,9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 Total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 dirty="0"/>
                        <a:t>3,2</a:t>
                      </a:r>
                      <a:endParaRPr sz="2400" b="1" i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9" name="Google Shape;199;p3"/>
          <p:cNvSpPr/>
          <p:nvPr/>
        </p:nvSpPr>
        <p:spPr>
          <a:xfrm>
            <a:off x="4105929" y="353791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Esfuerzo total</a:t>
            </a:r>
            <a:endParaRPr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"/>
          <p:cNvSpPr/>
          <p:nvPr/>
        </p:nvSpPr>
        <p:spPr>
          <a:xfrm>
            <a:off x="1284578" y="942502"/>
            <a:ext cx="5924761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Velocidad propia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"/>
          <p:cNvSpPr/>
          <p:nvPr/>
        </p:nvSpPr>
        <p:spPr>
          <a:xfrm>
            <a:off x="1143548" y="1739962"/>
            <a:ext cx="5924761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h-h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PCU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"/>
          <p:cNvSpPr/>
          <p:nvPr/>
        </p:nvSpPr>
        <p:spPr>
          <a:xfrm>
            <a:off x="774396" y="3383331"/>
            <a:ext cx="6663064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Cantidad de personas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/>
          <p:nvPr/>
        </p:nvSpPr>
        <p:spPr>
          <a:xfrm>
            <a:off x="1143548" y="5012740"/>
            <a:ext cx="5924761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AR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198;p3">
            <a:extLst>
              <a:ext uri="{FF2B5EF4-FFF2-40B4-BE49-F238E27FC236}">
                <a16:creationId xmlns:a16="http://schemas.microsoft.com/office/drawing/2014/main" id="{521F38F8-497C-4742-B48C-FAD9B394D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480502"/>
              </p:ext>
            </p:extLst>
          </p:nvPr>
        </p:nvGraphicFramePr>
        <p:xfrm>
          <a:off x="4431323" y="1880667"/>
          <a:ext cx="4526175" cy="4267225"/>
        </p:xfrm>
        <a:graphic>
          <a:graphicData uri="http://schemas.openxmlformats.org/drawingml/2006/table">
            <a:tbl>
              <a:tblPr>
                <a:noFill/>
                <a:tableStyleId>{5885FD16-7013-4584-A74F-BAE74B0EDE00}</a:tableStyleId>
              </a:tblPr>
              <a:tblGrid>
                <a:gridCol w="315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2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 dirty="0"/>
                        <a:t>Distribución Esfuerzo por Tarea</a:t>
                      </a:r>
                      <a:endParaRPr sz="2400" b="1" i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 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Actividad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Propia</a:t>
                      </a:r>
                      <a:br>
                        <a:rPr lang="es-AR" sz="2400" b="1" u="none" strike="noStrike" cap="none"/>
                      </a:br>
                      <a:r>
                        <a:rPr lang="es-AR" sz="2400" b="1" u="none" strike="noStrike" cap="none"/>
                        <a:t>(m-h)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Codificación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0175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i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0,4</a:t>
                      </a:r>
                      <a:endParaRPr sz="2400" b="1" i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Actividades restantes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0175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i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0,6</a:t>
                      </a:r>
                      <a:endParaRPr sz="2400" b="1" i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u="none" strike="noStrike" cap="none"/>
                        <a:t> Total</a:t>
                      </a:r>
                      <a:endParaRPr sz="2400" b="1" i="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s-AR" sz="2400" b="1" i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0,9</a:t>
                      </a:r>
                      <a:endParaRPr sz="2400" b="1" i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Google Shape;199;p3">
            <a:extLst>
              <a:ext uri="{FF2B5EF4-FFF2-40B4-BE49-F238E27FC236}">
                <a16:creationId xmlns:a16="http://schemas.microsoft.com/office/drawing/2014/main" id="{11D94880-FBAC-4BFC-AB25-C304B1D4B043}"/>
              </a:ext>
            </a:extLst>
          </p:cNvPr>
          <p:cNvSpPr/>
          <p:nvPr/>
        </p:nvSpPr>
        <p:spPr>
          <a:xfrm>
            <a:off x="1509360" y="371376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Restante</a:t>
            </a:r>
            <a:endParaRPr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424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/>
          <p:nvPr/>
        </p:nvSpPr>
        <p:spPr>
          <a:xfrm>
            <a:off x="967875" y="2488368"/>
            <a:ext cx="10370100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AR"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IMPLEMENTACIÓN</a:t>
            </a:r>
            <a:endParaRPr sz="4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94375" y="0"/>
            <a:ext cx="1697625" cy="165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8127" y="3671915"/>
            <a:ext cx="6895745" cy="1834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233</Words>
  <Application>Microsoft Office PowerPoint</Application>
  <PresentationFormat>Panorámica</PresentationFormat>
  <Paragraphs>81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Noto Sans Symbols</vt:lpstr>
      <vt:lpstr>Arial</vt:lpstr>
      <vt:lpstr>Calibri</vt:lpstr>
      <vt:lpstr>Century Gothic</vt:lpstr>
      <vt:lpstr>Espiral</vt:lpstr>
      <vt:lpstr>LABORATORIO DE DESARROLLO DE SOFTWARE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GRACIAS POR SU ATENCIÓN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LABORATORIO DE DESARROLLO DE SOFTWARE</dc:title>
  <dc:creator>Carla</dc:creator>
  <cp:lastModifiedBy>Carla</cp:lastModifiedBy>
  <cp:revision>8</cp:revision>
  <dcterms:created xsi:type="dcterms:W3CDTF">2023-09-19T21:54:23Z</dcterms:created>
  <dcterms:modified xsi:type="dcterms:W3CDTF">2023-10-24T23:21:41Z</dcterms:modified>
</cp:coreProperties>
</file>