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0"/>
  </p:notesMasterIdLst>
  <p:sldIdLst>
    <p:sldId id="358" r:id="rId4"/>
    <p:sldId id="362" r:id="rId5"/>
    <p:sldId id="365" r:id="rId6"/>
    <p:sldId id="366" r:id="rId7"/>
    <p:sldId id="363" r:id="rId8"/>
    <p:sldId id="364" r:id="rId9"/>
    <p:sldId id="374" r:id="rId10"/>
    <p:sldId id="376" r:id="rId11"/>
    <p:sldId id="370" r:id="rId12"/>
    <p:sldId id="371" r:id="rId13"/>
    <p:sldId id="372" r:id="rId14"/>
    <p:sldId id="375" r:id="rId15"/>
    <p:sldId id="368" r:id="rId16"/>
    <p:sldId id="378" r:id="rId17"/>
    <p:sldId id="377" r:id="rId18"/>
    <p:sldId id="350" r:id="rId19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84460" autoAdjust="0"/>
  </p:normalViewPr>
  <p:slideViewPr>
    <p:cSldViewPr snapToGrid="0">
      <p:cViewPr varScale="1">
        <p:scale>
          <a:sx n="50" d="100"/>
          <a:sy n="50" d="100"/>
        </p:scale>
        <p:origin x="840" y="4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Positivo</c:v>
                </c:pt>
              </c:strCache>
            </c:strRef>
          </c:tx>
          <c:spPr>
            <a:ln w="38100"/>
          </c:spPr>
          <c:marker>
            <c:symbol val="circle"/>
            <c:size val="20"/>
            <c:spPr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43374</c:v>
                </c:pt>
                <c:pt idx="1">
                  <c:v>43375</c:v>
                </c:pt>
                <c:pt idx="2">
                  <c:v>43376</c:v>
                </c:pt>
                <c:pt idx="3">
                  <c:v>43377</c:v>
                </c:pt>
                <c:pt idx="4">
                  <c:v>43378</c:v>
                </c:pt>
                <c:pt idx="5">
                  <c:v>43380</c:v>
                </c:pt>
                <c:pt idx="6">
                  <c:v>43381</c:v>
                </c:pt>
                <c:pt idx="7">
                  <c:v>43382</c:v>
                </c:pt>
                <c:pt idx="8">
                  <c:v>43383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99</c:v>
                </c:pt>
                <c:pt idx="1">
                  <c:v>100</c:v>
                </c:pt>
                <c:pt idx="2">
                  <c:v>105</c:v>
                </c:pt>
                <c:pt idx="3">
                  <c:v>120</c:v>
                </c:pt>
                <c:pt idx="4">
                  <c:v>160</c:v>
                </c:pt>
                <c:pt idx="5">
                  <c:v>155</c:v>
                </c:pt>
                <c:pt idx="6">
                  <c:v>159</c:v>
                </c:pt>
                <c:pt idx="7">
                  <c:v>180</c:v>
                </c:pt>
                <c:pt idx="8">
                  <c:v>201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0A0-4EBA-944F-FFEC8BCC35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Negativo</c:v>
                </c:pt>
              </c:strCache>
            </c:strRef>
          </c:tx>
          <c:spPr>
            <a:ln w="38100"/>
          </c:spPr>
          <c:marker>
            <c:symbol val="circle"/>
            <c:size val="20"/>
            <c:spPr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</c:marker>
          <c:cat>
            <c:numRef>
              <c:f>Sheet1!$A$2:$A$10</c:f>
              <c:numCache>
                <c:formatCode>m/d/yyyy</c:formatCode>
                <c:ptCount val="9"/>
                <c:pt idx="0">
                  <c:v>43374</c:v>
                </c:pt>
                <c:pt idx="1">
                  <c:v>43375</c:v>
                </c:pt>
                <c:pt idx="2">
                  <c:v>43376</c:v>
                </c:pt>
                <c:pt idx="3">
                  <c:v>43377</c:v>
                </c:pt>
                <c:pt idx="4">
                  <c:v>43378</c:v>
                </c:pt>
                <c:pt idx="5">
                  <c:v>43380</c:v>
                </c:pt>
                <c:pt idx="6">
                  <c:v>43381</c:v>
                </c:pt>
                <c:pt idx="7">
                  <c:v>43382</c:v>
                </c:pt>
                <c:pt idx="8">
                  <c:v>43383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156</c:v>
                </c:pt>
                <c:pt idx="1">
                  <c:v>145</c:v>
                </c:pt>
                <c:pt idx="2">
                  <c:v>132</c:v>
                </c:pt>
                <c:pt idx="3">
                  <c:v>102</c:v>
                </c:pt>
                <c:pt idx="4">
                  <c:v>112</c:v>
                </c:pt>
                <c:pt idx="5">
                  <c:v>123</c:v>
                </c:pt>
                <c:pt idx="6">
                  <c:v>145</c:v>
                </c:pt>
                <c:pt idx="7">
                  <c:v>152</c:v>
                </c:pt>
                <c:pt idx="8">
                  <c:v>120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0A0-4EBA-944F-FFEC8BCC3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120400"/>
        <c:axId val="248120792"/>
      </c:lineChart>
      <c:dateAx>
        <c:axId val="2481204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s-MX"/>
          </a:p>
        </c:txPr>
        <c:crossAx val="248120792"/>
        <c:crosses val="autoZero"/>
        <c:auto val="1"/>
        <c:lblOffset val="100"/>
        <c:baseTimeUnit val="days"/>
      </c:dateAx>
      <c:valAx>
        <c:axId val="248120792"/>
        <c:scaling>
          <c:orientation val="minMax"/>
        </c:scaling>
        <c:delete val="0"/>
        <c:axPos val="l"/>
        <c:majorGridlines>
          <c:spPr>
            <a:ln w="28575">
              <a:solidFill>
                <a:schemeClr val="bg1">
                  <a:lumMod val="85000"/>
                </a:schemeClr>
              </a:solidFill>
              <a:prstDash val="sysDot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s-MX"/>
          </a:p>
        </c:txPr>
        <c:crossAx val="248120400"/>
        <c:crosses val="autoZero"/>
        <c:crossBetween val="between"/>
      </c:valAx>
      <c:spPr>
        <a:ln w="31750">
          <a:noFill/>
        </a:ln>
      </c:spPr>
    </c:plotArea>
    <c:legend>
      <c:legendPos val="b"/>
      <c:layout/>
      <c:overlay val="0"/>
      <c:txPr>
        <a:bodyPr/>
        <a:lstStyle/>
        <a:p>
          <a:pPr>
            <a:defRPr lang="ja-JP"/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04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24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No</a:t>
            </a:r>
            <a:r>
              <a:rPr kumimoji="1" lang="en-US" altLang="ja-JP" baseline="0" dirty="0"/>
              <a:t> Slide Master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7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8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7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1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1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4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99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7" r:id="rId24"/>
    <p:sldLayoutId id="2147483778" r:id="rId25"/>
    <p:sldLayoutId id="2147483779" r:id="rId26"/>
    <p:sldLayoutId id="2147483780" r:id="rId27"/>
    <p:sldLayoutId id="2147483782" r:id="rId28"/>
    <p:sldLayoutId id="2147483783" r:id="rId29"/>
    <p:sldLayoutId id="2147483784" r:id="rId30"/>
    <p:sldLayoutId id="2147483785" r:id="rId31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bancoguayaquil.com/" TargetMode="Externa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9.xml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DATA ANALYTICS </a:t>
            </a:r>
          </a:p>
          <a:p>
            <a:r>
              <a:rPr lang="es-MX" dirty="0" smtClean="0">
                <a:hlinkClick r:id="rId2"/>
              </a:rPr>
              <a:t>www.bancoguayaquil.com</a:t>
            </a:r>
            <a:endParaRPr lang="es-MX" dirty="0" smtClean="0"/>
          </a:p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1366342" y="7442858"/>
            <a:ext cx="15553728" cy="864046"/>
          </a:xfrm>
        </p:spPr>
        <p:txBody>
          <a:bodyPr/>
          <a:lstStyle/>
          <a:p>
            <a:r>
              <a:rPr lang="en-US" altLang="ja-JP" dirty="0" smtClean="0"/>
              <a:t>ANALISIS DE SENTIMIENTO A TRAVÉS DE VOZ DE CLIENTE</a:t>
            </a:r>
            <a:endParaRPr lang="ja-JP" alt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47" y="3998640"/>
            <a:ext cx="6681582" cy="23393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763" y="3345644"/>
            <a:ext cx="3088054" cy="36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Aprendizaje de </a:t>
            </a:r>
            <a:r>
              <a:rPr lang="es-MX" dirty="0" err="1" smtClean="0"/>
              <a:t>Caracteristicas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MX" dirty="0" smtClean="0"/>
              <a:t>Capa de Análisis</a:t>
            </a: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9" y="2827497"/>
            <a:ext cx="17794839" cy="342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Capa Oculta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MX" dirty="0" smtClean="0"/>
              <a:t>Dato de Salida</a:t>
            </a:r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884"/>
            <a:ext cx="17776095" cy="37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Capa Oculta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7" y="1450107"/>
            <a:ext cx="10996216" cy="50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0" b="21980"/>
          <a:stretch>
            <a:fillRect/>
          </a:stretch>
        </p:blipFill>
        <p:spPr/>
      </p:pic>
      <p:pic>
        <p:nvPicPr>
          <p:cNvPr id="9" name="Marcador de posición de imagen 8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5" b="22605"/>
          <a:stretch>
            <a:fillRect/>
          </a:stretch>
        </p:blipFill>
        <p:spPr/>
      </p:pic>
      <p:pic>
        <p:nvPicPr>
          <p:cNvPr id="10" name="Marcador de posición de imagen 9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0" b="23690"/>
          <a:stretch>
            <a:fillRect/>
          </a:stretch>
        </p:blipFill>
        <p:spPr/>
      </p:pic>
      <p:pic>
        <p:nvPicPr>
          <p:cNvPr id="11" name="Marcador de posición de imagen 10"/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8" b="23418"/>
          <a:stretch>
            <a:fillRect/>
          </a:stretch>
        </p:blipFill>
        <p:spPr/>
      </p:pic>
      <p:pic>
        <p:nvPicPr>
          <p:cNvPr id="12" name="Marcador de posición de imagen 11"/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8" b="22288"/>
          <a:stretch>
            <a:fillRect/>
          </a:stretch>
        </p:blipFill>
        <p:spPr/>
      </p:pic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Categorización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 smtClean="0"/>
              <a:t>Categoría</a:t>
            </a:r>
            <a:r>
              <a:rPr kumimoji="1" lang="en-US" altLang="ja-JP" dirty="0" smtClean="0"/>
              <a:t> 1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Categoría</a:t>
            </a:r>
            <a:r>
              <a:rPr lang="en-US" altLang="ja-JP" dirty="0"/>
              <a:t> 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/>
              <a:t>Categoría</a:t>
            </a:r>
            <a:r>
              <a:rPr lang="en-US" altLang="ja-JP" dirty="0"/>
              <a:t> </a:t>
            </a:r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 err="1"/>
              <a:t>Categoría</a:t>
            </a:r>
            <a:r>
              <a:rPr lang="en-US" altLang="ja-JP" dirty="0"/>
              <a:t> </a:t>
            </a:r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dirty="0" err="1"/>
              <a:t>Categoría</a:t>
            </a:r>
            <a:r>
              <a:rPr lang="en-US" altLang="ja-JP" dirty="0"/>
              <a:t>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err="1" smtClean="0"/>
              <a:t>Esta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ajustado</a:t>
            </a:r>
            <a:r>
              <a:rPr lang="en-US" altLang="ja-JP" sz="2400" dirty="0" smtClean="0"/>
              <a:t> al </a:t>
            </a:r>
            <a:r>
              <a:rPr lang="en-US" altLang="ja-JP" sz="2400" dirty="0" err="1" smtClean="0"/>
              <a:t>estado</a:t>
            </a:r>
            <a:r>
              <a:rPr lang="en-US" altLang="ja-JP" sz="2400" dirty="0" smtClean="0"/>
              <a:t> de </a:t>
            </a:r>
            <a:r>
              <a:rPr lang="en-US" altLang="ja-JP" sz="2400" dirty="0" err="1" smtClean="0"/>
              <a:t>animo</a:t>
            </a:r>
            <a:r>
              <a:rPr lang="en-US" altLang="ja-JP" sz="2400" dirty="0" smtClean="0"/>
              <a:t> del </a:t>
            </a:r>
            <a:r>
              <a:rPr lang="en-US" altLang="ja-JP" sz="2400" dirty="0" err="1" smtClean="0"/>
              <a:t>cliente</a:t>
            </a:r>
            <a:r>
              <a:rPr lang="en-US" altLang="ja-JP" sz="2400" dirty="0" smtClean="0"/>
              <a:t> de la </a:t>
            </a:r>
            <a:r>
              <a:rPr lang="en-US" altLang="ja-JP" sz="2400" dirty="0" err="1" smtClean="0"/>
              <a:t>cual</a:t>
            </a:r>
            <a:r>
              <a:rPr lang="en-US" altLang="ja-JP" sz="2400" dirty="0" smtClean="0"/>
              <a:t>  </a:t>
            </a:r>
            <a:r>
              <a:rPr lang="en-US" altLang="ja-JP" sz="2400" dirty="0" err="1" smtClean="0"/>
              <a:t>su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estructura</a:t>
            </a:r>
            <a:r>
              <a:rPr lang="en-US" altLang="ja-JP" sz="2400" dirty="0" smtClean="0"/>
              <a:t> se </a:t>
            </a:r>
            <a:r>
              <a:rPr lang="en-US" altLang="ja-JP" sz="2400" dirty="0" err="1" smtClean="0"/>
              <a:t>conforma</a:t>
            </a:r>
            <a:r>
              <a:rPr lang="en-US" altLang="ja-JP" sz="2400" dirty="0" smtClean="0"/>
              <a:t>  </a:t>
            </a:r>
            <a:r>
              <a:rPr lang="en-US" altLang="ja-JP" sz="2400" dirty="0" err="1" smtClean="0"/>
              <a:t>por</a:t>
            </a:r>
            <a:r>
              <a:rPr lang="en-US" altLang="ja-JP" sz="2400" dirty="0" smtClean="0"/>
              <a:t> 5 </a:t>
            </a:r>
            <a:r>
              <a:rPr lang="en-US" altLang="ja-JP" sz="2400" dirty="0" err="1" smtClean="0"/>
              <a:t>tipo</a:t>
            </a:r>
            <a:r>
              <a:rPr lang="en-US" altLang="ja-JP" sz="2400" dirty="0" smtClean="0"/>
              <a:t> de </a:t>
            </a:r>
            <a:r>
              <a:rPr lang="en-US" altLang="ja-JP" sz="2400" dirty="0" err="1" smtClean="0"/>
              <a:t>categorías</a:t>
            </a:r>
            <a:r>
              <a:rPr lang="en-US" altLang="ja-JP" sz="2400" dirty="0"/>
              <a:t>.</a:t>
            </a:r>
            <a:endParaRPr kumimoji="1" lang="ja-JP" altLang="en-US" sz="2400" dirty="0"/>
          </a:p>
        </p:txBody>
      </p:sp>
      <p:sp>
        <p:nvSpPr>
          <p:cNvPr id="43" name="スライド番号プレースホルダー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7147783"/>
      </p:ext>
    </p:extLst>
  </p:cSld>
  <p:clrMapOvr>
    <a:masterClrMapping/>
  </p:clrMapOvr>
  <p:transition spd="slow" advTm="9999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プレースホルダー 3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 smtClean="0"/>
              <a:t>NEUTRAL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 smtClean="0"/>
              <a:t>Categoria</a:t>
            </a:r>
            <a:r>
              <a:rPr lang="en-US" altLang="ja-JP" sz="2800" dirty="0" smtClean="0"/>
              <a:t> 3</a:t>
            </a:r>
            <a:endParaRPr kumimoji="1" lang="ja-JP" altLang="en-US" sz="2800" dirty="0"/>
          </a:p>
        </p:txBody>
      </p:sp>
      <p:sp>
        <p:nvSpPr>
          <p:cNvPr id="29" name="タイトル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Aplicacion</a:t>
            </a:r>
            <a:r>
              <a:rPr lang="en-US" altLang="ja-JP" dirty="0" smtClean="0"/>
              <a:t> y </a:t>
            </a:r>
            <a:r>
              <a:rPr lang="es-MX" altLang="ja-JP" dirty="0" smtClean="0">
                <a:solidFill>
                  <a:schemeClr val="accent1"/>
                </a:solidFill>
                <a:latin typeface="Route 159 Bold" pitchFamily="50" charset="0"/>
              </a:rPr>
              <a:t>Operador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smtClean="0"/>
              <a:t>POSITIVO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 smtClean="0"/>
              <a:t>Categoría</a:t>
            </a:r>
            <a:r>
              <a:rPr lang="en-US" altLang="ja-JP" sz="2800" dirty="0" smtClean="0"/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800" dirty="0" err="1" smtClean="0"/>
              <a:t>Categoría</a:t>
            </a:r>
            <a:r>
              <a:rPr kumimoji="1" lang="en-US" altLang="ja-JP" sz="2800" dirty="0" smtClean="0"/>
              <a:t> 2</a:t>
            </a:r>
            <a:endParaRPr kumimoji="1" lang="ja-JP" altLang="en-US" sz="28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dirty="0" smtClean="0"/>
              <a:t>NEGATIVO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 smtClean="0"/>
              <a:t>Categoría</a:t>
            </a:r>
            <a:r>
              <a:rPr lang="en-US" altLang="ja-JP" sz="2800" dirty="0" smtClean="0"/>
              <a:t>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 smtClean="0"/>
              <a:t>Categoría</a:t>
            </a:r>
            <a:r>
              <a:rPr lang="en-US" altLang="ja-JP" sz="2800" dirty="0" smtClean="0"/>
              <a:t> 5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8" y="6479365"/>
            <a:ext cx="732780" cy="1865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48" y="4210049"/>
            <a:ext cx="780438" cy="2116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8" y="2264170"/>
            <a:ext cx="822785" cy="2118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0110307"/>
      </p:ext>
    </p:extLst>
  </p:cSld>
  <p:clrMapOvr>
    <a:masterClrMapping/>
  </p:clrMapOvr>
  <p:transition spd="slow" advTm="7940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 smtClean="0"/>
              <a:t>Innovar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2"/>
          </p:nvPr>
        </p:nvSpPr>
        <p:spPr>
          <a:xfrm>
            <a:off x="3237353" y="2043112"/>
            <a:ext cx="4389120" cy="720080"/>
          </a:xfrm>
        </p:spPr>
        <p:txBody>
          <a:bodyPr/>
          <a:lstStyle/>
          <a:p>
            <a:r>
              <a:rPr lang="en-US" altLang="ja-JP" dirty="0" err="1" smtClean="0"/>
              <a:t>Productividad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3"/>
          </p:nvPr>
        </p:nvSpPr>
        <p:spPr>
          <a:xfrm>
            <a:off x="10208288" y="1367393"/>
            <a:ext cx="4389120" cy="720080"/>
          </a:xfrm>
        </p:spPr>
        <p:txBody>
          <a:bodyPr/>
          <a:lstStyle/>
          <a:p>
            <a:r>
              <a:rPr lang="en-US" altLang="ja-JP" dirty="0" smtClean="0"/>
              <a:t>Medio de </a:t>
            </a:r>
            <a:r>
              <a:rPr lang="en-US" altLang="ja-JP" dirty="0" err="1" smtClean="0"/>
              <a:t>comunicación</a:t>
            </a:r>
            <a:endParaRPr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dirty="0" err="1" smtClean="0"/>
              <a:t>Optimización</a:t>
            </a:r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dirty="0" err="1" smtClean="0"/>
              <a:t>Confiabilidad</a:t>
            </a:r>
            <a:endParaRPr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 smtClean="0"/>
              <a:t>Insights</a:t>
            </a:r>
            <a:endParaRPr lang="ja-JP" altLang="en-US" dirty="0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Resultados</a:t>
            </a:r>
            <a:endParaRPr kumimoji="1" lang="ja-JP" altLang="en-US" dirty="0"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90652"/>
      </p:ext>
    </p:extLst>
  </p:cSld>
  <p:clrMapOvr>
    <a:masterClrMapping/>
  </p:clrMapOvr>
  <p:transition spd="slow" advTm="14901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002060"/>
                </a:solidFill>
              </a:rPr>
              <a:t>Muchas</a:t>
            </a:r>
            <a:r>
              <a:rPr lang="en-US" altLang="ja-JP" dirty="0" smtClean="0">
                <a:solidFill>
                  <a:srgbClr val="002060"/>
                </a:solidFill>
              </a:rPr>
              <a:t> Gracias!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ja-JP" dirty="0" smtClean="0"/>
              <a:t>JORGE FIERRO</a:t>
            </a:r>
            <a:endParaRPr lang="en-US" altLang="ja-JP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ja-JP" dirty="0" smtClean="0"/>
              <a:t>WILSON ORDOÑEZ</a:t>
            </a:r>
            <a:endParaRPr lang="en-US" altLang="ja-JP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ja-JP" dirty="0" smtClean="0"/>
              <a:t>DOUGLAS PERALTA</a:t>
            </a:r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ja-JP" dirty="0" smtClean="0"/>
              <a:t>ELOY BRAVO</a:t>
            </a:r>
            <a:endParaRPr lang="en-US" altLang="ja-JP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ja-JP" dirty="0" smtClean="0"/>
              <a:t>RUBEN ROMO (Mentor)</a:t>
            </a:r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ja-JP" dirty="0" smtClean="0"/>
              <a:t>ANÁLISIS DE SENTIMIENTO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386520" y="2812050"/>
            <a:ext cx="4671786" cy="46717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Route 159 Light" pitchFamily="50" charset="0"/>
              </a:rPr>
              <a:t>Call Center</a:t>
            </a:r>
            <a:endParaRPr kumimoji="1" lang="ja-JP" altLang="en-US" dirty="0">
              <a:latin typeface="Route 159 Light" pitchFamily="50" charset="0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2662413" y="2087943"/>
            <a:ext cx="6120793" cy="6128257"/>
            <a:chOff x="2662413" y="2087943"/>
            <a:chExt cx="6120793" cy="6128257"/>
          </a:xfrm>
        </p:grpSpPr>
        <p:sp>
          <p:nvSpPr>
            <p:cNvPr id="34" name="円/楕円 33"/>
            <p:cNvSpPr/>
            <p:nvPr/>
          </p:nvSpPr>
          <p:spPr>
            <a:xfrm>
              <a:off x="2663206" y="2096200"/>
              <a:ext cx="6120000" cy="612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アーチ 6"/>
            <p:cNvSpPr/>
            <p:nvPr/>
          </p:nvSpPr>
          <p:spPr>
            <a:xfrm>
              <a:off x="2662413" y="2087943"/>
              <a:ext cx="6120000" cy="6120000"/>
            </a:xfrm>
            <a:prstGeom prst="blockArc">
              <a:avLst>
                <a:gd name="adj1" fmla="val 16200773"/>
                <a:gd name="adj2" fmla="val 6390399"/>
                <a:gd name="adj3" fmla="val 26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3022413" y="2443500"/>
            <a:ext cx="5400000" cy="5404443"/>
            <a:chOff x="3022413" y="2443500"/>
            <a:chExt cx="5400000" cy="5404443"/>
          </a:xfrm>
        </p:grpSpPr>
        <p:sp>
          <p:nvSpPr>
            <p:cNvPr id="36" name="円/楕円 35"/>
            <p:cNvSpPr/>
            <p:nvPr/>
          </p:nvSpPr>
          <p:spPr>
            <a:xfrm>
              <a:off x="3022413" y="2443500"/>
              <a:ext cx="5400000" cy="540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アーチ 7"/>
            <p:cNvSpPr/>
            <p:nvPr/>
          </p:nvSpPr>
          <p:spPr>
            <a:xfrm>
              <a:off x="3022413" y="2447943"/>
              <a:ext cx="5400000" cy="5400000"/>
            </a:xfrm>
            <a:prstGeom prst="blockArc">
              <a:avLst>
                <a:gd name="adj1" fmla="val 16200773"/>
                <a:gd name="adj2" fmla="val 4903849"/>
                <a:gd name="adj3" fmla="val 317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2302413" y="1727943"/>
            <a:ext cx="6840793" cy="6840000"/>
            <a:chOff x="2302413" y="1727943"/>
            <a:chExt cx="6840793" cy="6840000"/>
          </a:xfrm>
        </p:grpSpPr>
        <p:sp>
          <p:nvSpPr>
            <p:cNvPr id="31" name="円/楕円 30"/>
            <p:cNvSpPr/>
            <p:nvPr/>
          </p:nvSpPr>
          <p:spPr>
            <a:xfrm>
              <a:off x="2303206" y="1727943"/>
              <a:ext cx="6840000" cy="68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アーチ 8"/>
            <p:cNvSpPr/>
            <p:nvPr/>
          </p:nvSpPr>
          <p:spPr>
            <a:xfrm>
              <a:off x="2302413" y="1727943"/>
              <a:ext cx="6840000" cy="6840000"/>
            </a:xfrm>
            <a:prstGeom prst="blockArc">
              <a:avLst>
                <a:gd name="adj1" fmla="val 16200773"/>
                <a:gd name="adj2" fmla="val 7861112"/>
                <a:gd name="adj3" fmla="val 252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942413" y="1363500"/>
            <a:ext cx="7560000" cy="7564443"/>
            <a:chOff x="1942413" y="1363500"/>
            <a:chExt cx="7560000" cy="7564443"/>
          </a:xfrm>
        </p:grpSpPr>
        <p:sp>
          <p:nvSpPr>
            <p:cNvPr id="29" name="円/楕円 28"/>
            <p:cNvSpPr/>
            <p:nvPr/>
          </p:nvSpPr>
          <p:spPr>
            <a:xfrm>
              <a:off x="1942413" y="1363500"/>
              <a:ext cx="7560000" cy="75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アーチ 9"/>
            <p:cNvSpPr/>
            <p:nvPr/>
          </p:nvSpPr>
          <p:spPr>
            <a:xfrm>
              <a:off x="1942413" y="1367943"/>
              <a:ext cx="7560000" cy="7560000"/>
            </a:xfrm>
            <a:prstGeom prst="blockArc">
              <a:avLst>
                <a:gd name="adj1" fmla="val 16200773"/>
                <a:gd name="adj2" fmla="val 8780503"/>
                <a:gd name="adj3" fmla="val 224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1582413" y="1003500"/>
            <a:ext cx="8280000" cy="8284443"/>
            <a:chOff x="1582413" y="1003500"/>
            <a:chExt cx="8280000" cy="8284443"/>
          </a:xfrm>
        </p:grpSpPr>
        <p:sp>
          <p:nvSpPr>
            <p:cNvPr id="27" name="円/楕円 26"/>
            <p:cNvSpPr/>
            <p:nvPr/>
          </p:nvSpPr>
          <p:spPr>
            <a:xfrm>
              <a:off x="1582413" y="1003500"/>
              <a:ext cx="8280000" cy="82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アーチ 10"/>
            <p:cNvSpPr/>
            <p:nvPr/>
          </p:nvSpPr>
          <p:spPr>
            <a:xfrm>
              <a:off x="1582413" y="1007943"/>
              <a:ext cx="8280000" cy="8280000"/>
            </a:xfrm>
            <a:prstGeom prst="blockArc">
              <a:avLst>
                <a:gd name="adj1" fmla="val 16200773"/>
                <a:gd name="adj2" fmla="val 10194044"/>
                <a:gd name="adj3" fmla="val 218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1222413" y="647943"/>
            <a:ext cx="9000000" cy="9008257"/>
            <a:chOff x="1222413" y="647943"/>
            <a:chExt cx="9000000" cy="9008257"/>
          </a:xfrm>
        </p:grpSpPr>
        <p:sp>
          <p:nvSpPr>
            <p:cNvPr id="25" name="円/楕円 24"/>
            <p:cNvSpPr>
              <a:spLocks/>
            </p:cNvSpPr>
            <p:nvPr/>
          </p:nvSpPr>
          <p:spPr>
            <a:xfrm>
              <a:off x="1222413" y="656200"/>
              <a:ext cx="9000000" cy="900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アーチ 11"/>
            <p:cNvSpPr/>
            <p:nvPr/>
          </p:nvSpPr>
          <p:spPr>
            <a:xfrm>
              <a:off x="1222413" y="647943"/>
              <a:ext cx="9000000" cy="9000000"/>
            </a:xfrm>
            <a:prstGeom prst="blockArc">
              <a:avLst>
                <a:gd name="adj1" fmla="val 16200773"/>
                <a:gd name="adj2" fmla="val 11807975"/>
                <a:gd name="adj3" fmla="val 192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3220642" y="545068"/>
            <a:ext cx="24160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ja-JP" sz="1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Ventas de </a:t>
            </a:r>
            <a:r>
              <a:rPr kumimoji="1" lang="en-US" altLang="ja-JP" sz="18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Seguro</a:t>
            </a:r>
            <a:endParaRPr kumimoji="1" lang="ja-JP" alt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Route 159 SemiBold" pitchFamily="50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49800" y="1265158"/>
            <a:ext cx="47868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ja-JP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Colocacion</a:t>
            </a:r>
            <a:r>
              <a:rPr lang="en-US" altLang="ja-JP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 de </a:t>
            </a:r>
            <a:r>
              <a:rPr lang="en-US" altLang="ja-JP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tarjetas</a:t>
            </a:r>
            <a:r>
              <a:rPr lang="en-US" altLang="ja-JP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 de </a:t>
            </a:r>
            <a:r>
              <a:rPr lang="en-US" altLang="ja-JP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crédito</a:t>
            </a:r>
            <a:endParaRPr kumimoji="1" lang="ja-JP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Route 159 SemiBold" pitchFamily="50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44413" y="905113"/>
            <a:ext cx="339227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ja-JP" sz="18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Colocacion</a:t>
            </a:r>
            <a:r>
              <a:rPr kumimoji="1" lang="en-US" altLang="ja-JP" sz="1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 de </a:t>
            </a:r>
            <a:r>
              <a:rPr kumimoji="1" lang="en-US" altLang="ja-JP" sz="18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productos</a:t>
            </a:r>
            <a:endParaRPr kumimoji="1" lang="ja-JP" alt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Route 159 SemiBold" pitchFamily="50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196870" y="1625203"/>
            <a:ext cx="14398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ja-JP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Servicios</a:t>
            </a:r>
            <a:endParaRPr kumimoji="1" lang="ja-JP" altLang="en-US" sz="1800" dirty="0">
              <a:solidFill>
                <a:schemeClr val="accent4">
                  <a:lumMod val="40000"/>
                  <a:lumOff val="60000"/>
                </a:schemeClr>
              </a:solidFill>
              <a:latin typeface="Route 159 SemiBold" pitchFamily="50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96870" y="1985248"/>
            <a:ext cx="14398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ja-JP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Bievenida</a:t>
            </a:r>
            <a:endParaRPr kumimoji="1" lang="ja-JP" alt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Route 159 SemiBold" pitchFamily="50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96870" y="2345293"/>
            <a:ext cx="14398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ja-JP" sz="18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ute 159 SemiBold" pitchFamily="50" charset="0"/>
              </a:rPr>
              <a:t>Cobranzas</a:t>
            </a:r>
            <a:endParaRPr kumimoji="1" lang="ja-JP" altLang="en-US" sz="1800" dirty="0">
              <a:solidFill>
                <a:schemeClr val="accent6">
                  <a:lumMod val="40000"/>
                  <a:lumOff val="60000"/>
                </a:schemeClr>
              </a:solidFill>
              <a:latin typeface="Route 159 SemiBold" pitchFamily="50" charset="0"/>
            </a:endParaRPr>
          </a:p>
        </p:txBody>
      </p:sp>
      <p:sp>
        <p:nvSpPr>
          <p:cNvPr id="20" name="タイトル 10"/>
          <p:cNvSpPr txBox="1">
            <a:spLocks/>
          </p:cNvSpPr>
          <p:nvPr/>
        </p:nvSpPr>
        <p:spPr>
          <a:xfrm>
            <a:off x="10550770" y="759653"/>
            <a:ext cx="7188590" cy="4215032"/>
          </a:xfrm>
          <a:prstGeom prst="rect">
            <a:avLst/>
          </a:prstGeom>
        </p:spPr>
        <p:txBody>
          <a:bodyPr anchor="b"/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 smtClean="0">
                <a:solidFill>
                  <a:schemeClr val="bg1"/>
                </a:solidFill>
              </a:rPr>
              <a:t>Análisis</a:t>
            </a:r>
            <a:r>
              <a:rPr lang="en-US" altLang="ja-JP" dirty="0" smtClean="0">
                <a:solidFill>
                  <a:schemeClr val="bg1"/>
                </a:solidFill>
              </a:rPr>
              <a:t> de </a:t>
            </a:r>
            <a:r>
              <a:rPr lang="en-US" altLang="ja-JP" dirty="0" err="1" smtClean="0">
                <a:solidFill>
                  <a:schemeClr val="bg1"/>
                </a:solidFill>
              </a:rPr>
              <a:t>Sentimiento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プレースホルダー 18"/>
          <p:cNvSpPr txBox="1">
            <a:spLocks/>
          </p:cNvSpPr>
          <p:nvPr/>
        </p:nvSpPr>
        <p:spPr>
          <a:xfrm>
            <a:off x="10550770" y="6329557"/>
            <a:ext cx="6865032" cy="337707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 smtClean="0">
                <a:solidFill>
                  <a:schemeClr val="bg1"/>
                </a:solidFill>
              </a:rPr>
              <a:t>Saturacion</a:t>
            </a:r>
            <a:r>
              <a:rPr lang="en-US" altLang="ja-JP" sz="2800" dirty="0" smtClean="0">
                <a:solidFill>
                  <a:schemeClr val="bg1"/>
                </a:solidFill>
              </a:rPr>
              <a:t> de Call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Interno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 smtClean="0">
                <a:solidFill>
                  <a:schemeClr val="bg1"/>
                </a:solidFill>
              </a:rPr>
              <a:t>Experiencia</a:t>
            </a:r>
            <a:r>
              <a:rPr lang="en-US" altLang="ja-JP" sz="2800" dirty="0" smtClean="0">
                <a:solidFill>
                  <a:schemeClr val="bg1"/>
                </a:solidFill>
              </a:rPr>
              <a:t>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en</a:t>
            </a:r>
            <a:r>
              <a:rPr lang="en-US" altLang="ja-JP" sz="2800" dirty="0" smtClean="0">
                <a:solidFill>
                  <a:schemeClr val="bg1"/>
                </a:solidFill>
              </a:rPr>
              <a:t>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Telemercadeo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 smtClean="0">
                <a:solidFill>
                  <a:schemeClr val="bg1"/>
                </a:solidFill>
              </a:rPr>
              <a:t>Perseccion</a:t>
            </a:r>
            <a:r>
              <a:rPr lang="en-US" altLang="ja-JP" sz="2800" dirty="0" smtClean="0">
                <a:solidFill>
                  <a:schemeClr val="bg1"/>
                </a:solidFill>
              </a:rPr>
              <a:t> de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Cliente</a:t>
            </a:r>
            <a:endParaRPr lang="en-US" altLang="ja-JP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2535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4751">
        <p14:flythrough/>
      </p:transition>
    </mc:Choice>
    <mc:Fallback xmlns="">
      <p:transition spd="slow" advTm="147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5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50"/>
                            </p:stCondLst>
                            <p:childTnLst>
                              <p:par>
                                <p:cTn id="6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250"/>
                            </p:stCondLst>
                            <p:childTnLst>
                              <p:par>
                                <p:cTn id="7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750"/>
                            </p:stCondLst>
                            <p:childTnLst>
                              <p:par>
                                <p:cTn id="8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6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  <p:bldP spid="6" grpId="1" animBg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Análisis</a:t>
            </a:r>
            <a:r>
              <a:rPr kumimoji="1" lang="en-US" altLang="ja-JP" dirty="0" smtClean="0">
                <a:solidFill>
                  <a:schemeClr val="accent1"/>
                </a:solidFill>
                <a:latin typeface="Route 159 Bold" pitchFamily="50" charset="0"/>
              </a:rPr>
              <a:t> de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Sentimiento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Semaforizacion</a:t>
            </a:r>
            <a:r>
              <a:rPr lang="en-US" altLang="ja-JP" sz="2400" dirty="0"/>
              <a:t> de </a:t>
            </a:r>
            <a:r>
              <a:rPr lang="en-US" altLang="ja-JP" sz="2400" dirty="0" err="1"/>
              <a:t>Sentimiento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Caracteristica</a:t>
            </a:r>
            <a:r>
              <a:rPr lang="en-US" altLang="ja-JP" sz="2400" dirty="0"/>
              <a:t> del </a:t>
            </a:r>
            <a:r>
              <a:rPr lang="en-US" altLang="ja-JP" sz="2400" dirty="0" err="1"/>
              <a:t>producto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ja-JP" dirty="0" err="1"/>
              <a:t>Interaccion</a:t>
            </a:r>
            <a:r>
              <a:rPr lang="en-US" altLang="ja-JP" dirty="0"/>
              <a:t> </a:t>
            </a:r>
            <a:r>
              <a:rPr lang="en-US" altLang="ja-JP" dirty="0" err="1"/>
              <a:t>acorde</a:t>
            </a:r>
            <a:r>
              <a:rPr lang="en-US" altLang="ja-JP" dirty="0"/>
              <a:t> a </a:t>
            </a:r>
            <a:r>
              <a:rPr lang="en-US" altLang="ja-JP" dirty="0" err="1"/>
              <a:t>estado</a:t>
            </a:r>
            <a:r>
              <a:rPr lang="en-US" altLang="ja-JP" dirty="0"/>
              <a:t> de </a:t>
            </a:r>
            <a:r>
              <a:rPr lang="en-US" altLang="ja-JP" dirty="0" err="1"/>
              <a:t>animo</a:t>
            </a: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err="1" smtClean="0"/>
              <a:t>Calidad</a:t>
            </a:r>
            <a:r>
              <a:rPr lang="en-US" altLang="ja-JP" sz="2400" dirty="0" smtClean="0"/>
              <a:t> de </a:t>
            </a:r>
            <a:r>
              <a:rPr lang="en-US" altLang="ja-JP" sz="2400" dirty="0" err="1" smtClean="0"/>
              <a:t>servicios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err="1" smtClean="0"/>
              <a:t>Perseccion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ja-JP" dirty="0" err="1" smtClean="0"/>
              <a:t>Incremento</a:t>
            </a:r>
            <a:r>
              <a:rPr lang="en-US" altLang="ja-JP" dirty="0" smtClean="0"/>
              <a:t> de </a:t>
            </a:r>
            <a:r>
              <a:rPr lang="en-US" altLang="ja-JP" dirty="0" err="1" smtClean="0"/>
              <a:t>servicio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altLang="ja-JP" sz="2400" dirty="0"/>
              <a:t>Espectrograma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altLang="ja-JP" sz="2400" dirty="0" smtClean="0"/>
              <a:t>Redes Neuronales convulcionales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s-MX" altLang="ja-JP" sz="2400" dirty="0" err="1" smtClean="0"/>
              <a:t>Speach</a:t>
            </a:r>
            <a:r>
              <a:rPr kumimoji="1" lang="es-MX" altLang="ja-JP" sz="2400" dirty="0" smtClean="0"/>
              <a:t> acorde </a:t>
            </a:r>
            <a:r>
              <a:rPr lang="es-MX" altLang="ja-JP" sz="2400" dirty="0" smtClean="0"/>
              <a:t>a </a:t>
            </a:r>
            <a:r>
              <a:rPr kumimoji="1" lang="es-MX" altLang="ja-JP" sz="2400" dirty="0" smtClean="0"/>
              <a:t>estado </a:t>
            </a:r>
            <a:r>
              <a:rPr kumimoji="1" lang="es-MX" altLang="ja-JP" sz="2400" dirty="0" smtClean="0"/>
              <a:t>de animo de cliente</a:t>
            </a:r>
            <a:endParaRPr kumimoji="1" lang="ja-JP" altLang="en-US" sz="24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 err="1"/>
              <a:t>Modelo</a:t>
            </a:r>
            <a:r>
              <a:rPr lang="en-US" altLang="ja-JP" dirty="0"/>
              <a:t> </a:t>
            </a:r>
            <a:r>
              <a:rPr lang="en-US" altLang="ja-JP" dirty="0" err="1"/>
              <a:t>Inteligente</a:t>
            </a:r>
            <a:endParaRPr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 err="1" smtClean="0"/>
              <a:t>Venta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Efectiva</a:t>
            </a:r>
            <a:endParaRPr lang="en-US" altLang="ja-JP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 err="1" smtClean="0"/>
              <a:t>Confianza</a:t>
            </a:r>
            <a:r>
              <a:rPr lang="en-US" altLang="ja-JP" sz="2400" dirty="0" smtClean="0"/>
              <a:t> del </a:t>
            </a:r>
            <a:r>
              <a:rPr lang="en-US" altLang="ja-JP" sz="2400" dirty="0" err="1" smtClean="0"/>
              <a:t>cliente</a:t>
            </a:r>
            <a:endParaRPr lang="en-US" altLang="ja-JP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 err="1" smtClean="0"/>
              <a:t>Cliente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como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centro</a:t>
            </a:r>
            <a:r>
              <a:rPr lang="en-US" altLang="ja-JP" sz="2400" dirty="0" smtClean="0"/>
              <a:t> del banco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ja-JP" altLang="en-US" sz="2400" dirty="0"/>
          </a:p>
          <a:p>
            <a:pPr algn="l"/>
            <a:endParaRPr kumimoji="1" lang="ja-JP" altLang="en-US" sz="240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altLang="ja-JP" dirty="0" err="1" smtClean="0"/>
              <a:t>Consolidacion</a:t>
            </a:r>
            <a:r>
              <a:rPr lang="en-US" altLang="ja-JP" dirty="0" smtClean="0"/>
              <a:t> de </a:t>
            </a:r>
            <a:r>
              <a:rPr lang="en-US" altLang="ja-JP" dirty="0" err="1" smtClean="0"/>
              <a:t>Oferta</a:t>
            </a:r>
            <a:r>
              <a:rPr lang="en-US" altLang="ja-JP" dirty="0" smtClean="0"/>
              <a:t> de valor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altLang="ja-JP" dirty="0" err="1" smtClean="0"/>
              <a:t>Análisis</a:t>
            </a:r>
            <a:r>
              <a:rPr lang="en-US" altLang="ja-JP" dirty="0" smtClean="0"/>
              <a:t> de </a:t>
            </a:r>
            <a:r>
              <a:rPr lang="en-US" altLang="ja-JP" dirty="0" err="1" smtClean="0"/>
              <a:t>sentimiento</a:t>
            </a:r>
            <a:endParaRPr kumimoji="1" lang="ja-JP" altLang="en-US" dirty="0"/>
          </a:p>
        </p:txBody>
      </p:sp>
      <p:pic>
        <p:nvPicPr>
          <p:cNvPr id="29" name="図プレースホルダー 28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4856" y="3585323"/>
            <a:ext cx="684364" cy="684364"/>
          </a:xfrm>
        </p:spPr>
      </p:pic>
      <p:pic>
        <p:nvPicPr>
          <p:cNvPr id="30" name="図プレースホルダー 29"/>
          <p:cNvPicPr>
            <a:picLocks noGrp="1" noChangeAspect="1"/>
          </p:cNvPicPr>
          <p:nvPr>
            <p:ph type="pic" sz="quarter" idx="4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10916258" y="3585323"/>
            <a:ext cx="684364" cy="684364"/>
          </a:xfrm>
        </p:spPr>
      </p:pic>
      <p:pic>
        <p:nvPicPr>
          <p:cNvPr id="32" name="図プレースホルダー 31"/>
          <p:cNvPicPr>
            <a:picLocks noGrp="1" noChangeAspect="1"/>
          </p:cNvPicPr>
          <p:nvPr>
            <p:ph type="pic" sz="quarter" idx="4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10801958" y="6968473"/>
            <a:ext cx="684364" cy="684364"/>
          </a:xfr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41"/>
          </p:nvPr>
        </p:nvSpPr>
        <p:spPr/>
      </p:sp>
      <p:pic>
        <p:nvPicPr>
          <p:cNvPr id="26" name="図プレースホルダ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6565" y="6886105"/>
            <a:ext cx="864012" cy="86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25326"/>
      </p:ext>
    </p:extLst>
  </p:cSld>
  <p:clrMapOvr>
    <a:masterClrMapping/>
  </p:clrMapOvr>
  <p:transition spd="slow" advTm="11602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Espectograma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 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13" name="図プレースホルダ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925" y="2481004"/>
            <a:ext cx="864012" cy="864012"/>
          </a:xfrm>
          <a:prstGeom prst="rect">
            <a:avLst/>
          </a:prstGeom>
        </p:spPr>
      </p:pic>
      <p:pic>
        <p:nvPicPr>
          <p:cNvPr id="16" name="図プレースホルダ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54" y="2481004"/>
            <a:ext cx="864012" cy="864012"/>
          </a:xfrm>
          <a:prstGeom prst="rect">
            <a:avLst/>
          </a:prstGeom>
        </p:spPr>
      </p:pic>
      <p:pic>
        <p:nvPicPr>
          <p:cNvPr id="17" name="図プレースホルダ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8310" y="2485289"/>
            <a:ext cx="864012" cy="864012"/>
          </a:xfrm>
          <a:prstGeom prst="rect">
            <a:avLst/>
          </a:prstGeom>
        </p:spPr>
      </p:pic>
      <p:pic>
        <p:nvPicPr>
          <p:cNvPr id="18" name="図プレースホルダ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399" y="3194957"/>
            <a:ext cx="864012" cy="864012"/>
          </a:xfrm>
          <a:prstGeom prst="rect">
            <a:avLst/>
          </a:prstGeom>
        </p:spPr>
      </p:pic>
      <p:pic>
        <p:nvPicPr>
          <p:cNvPr id="19" name="図プレースホルダ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177" y="3194957"/>
            <a:ext cx="864012" cy="864012"/>
          </a:xfrm>
          <a:prstGeom prst="rect">
            <a:avLst/>
          </a:prstGeom>
        </p:spPr>
      </p:pic>
      <p:pic>
        <p:nvPicPr>
          <p:cNvPr id="20" name="図プレースホルダ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622" y="3883444"/>
            <a:ext cx="864012" cy="8640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34379" y="3963631"/>
            <a:ext cx="55341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El espectrograma es el resultado de calcular el espectro de tramas enventanadas de una </a:t>
            </a:r>
            <a:r>
              <a:rPr lang="es-MX" dirty="0" smtClean="0">
                <a:solidFill>
                  <a:schemeClr val="bg1"/>
                </a:solidFill>
              </a:rPr>
              <a:t>señal.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5" r="26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4415140"/>
      </p:ext>
    </p:extLst>
  </p:cSld>
  <p:clrMapOvr>
    <a:masterClrMapping/>
  </p:clrMapOvr>
  <p:transition spd="slow" advTm="6936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Clasificacion</a:t>
            </a:r>
            <a:r>
              <a:rPr lang="en-US" altLang="ja-JP" dirty="0" smtClean="0"/>
              <a:t> de </a:t>
            </a:r>
            <a:r>
              <a:rPr lang="en-US" altLang="ja-JP" dirty="0" err="1" smtClean="0"/>
              <a:t>imagenes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10" name="グラフ 9"/>
          <p:cNvGraphicFramePr/>
          <p:nvPr>
            <p:extLst>
              <p:ext uri="{D42A27DB-BD31-4B8C-83A1-F6EECF244321}">
                <p14:modId xmlns:p14="http://schemas.microsoft.com/office/powerpoint/2010/main" val="3002797106"/>
              </p:ext>
            </p:extLst>
          </p:nvPr>
        </p:nvGraphicFramePr>
        <p:xfrm>
          <a:off x="972457" y="2394857"/>
          <a:ext cx="10537372" cy="6812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タイトル 17"/>
          <p:cNvSpPr txBox="1">
            <a:spLocks/>
          </p:cNvSpPr>
          <p:nvPr/>
        </p:nvSpPr>
        <p:spPr>
          <a:xfrm>
            <a:off x="11641540" y="3136540"/>
            <a:ext cx="5924674" cy="268091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algn="l" defTabSz="1632753" rtl="0" eaLnBrk="1" latinLnBrk="0" hangingPunct="1">
              <a:spcBef>
                <a:spcPct val="0"/>
              </a:spcBef>
              <a:buNone/>
              <a:defRPr kumimoji="1" sz="6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ja-JP" sz="4400" dirty="0" err="1" smtClean="0">
                <a:latin typeface="Route 159 Light" pitchFamily="50" charset="0"/>
              </a:rPr>
              <a:t>Positivos</a:t>
            </a:r>
            <a:r>
              <a:rPr lang="en-US" altLang="ja-JP" sz="4400" dirty="0" smtClean="0">
                <a:latin typeface="Route 159 Light" pitchFamily="50" charset="0"/>
              </a:rPr>
              <a:t> &amp; </a:t>
            </a:r>
            <a:r>
              <a:rPr lang="en-US" altLang="ja-JP" sz="4400" dirty="0" err="1" smtClean="0">
                <a:latin typeface="Route 159 Light" pitchFamily="50" charset="0"/>
              </a:rPr>
              <a:t>Negativo</a:t>
            </a:r>
            <a:endParaRPr lang="ja-JP" altLang="en-US" sz="4400" dirty="0">
              <a:latin typeface="Route 159 Light" pitchFamily="50" charset="0"/>
            </a:endParaRPr>
          </a:p>
        </p:txBody>
      </p:sp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1723428" y="6108318"/>
            <a:ext cx="6042533" cy="2762835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err="1" smtClean="0"/>
              <a:t>Clasificacion</a:t>
            </a:r>
            <a:r>
              <a:rPr lang="en-US" altLang="ja-JP" sz="2000" dirty="0" smtClean="0"/>
              <a:t> de </a:t>
            </a:r>
            <a:r>
              <a:rPr lang="en-US" altLang="ja-JP" sz="2000" dirty="0" err="1" smtClean="0"/>
              <a:t>imagenes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en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positivos</a:t>
            </a:r>
            <a:r>
              <a:rPr lang="en-US" altLang="ja-JP" sz="2000" dirty="0" smtClean="0"/>
              <a:t> y </a:t>
            </a:r>
            <a:r>
              <a:rPr lang="en-US" altLang="ja-JP" sz="2000" dirty="0" err="1" smtClean="0"/>
              <a:t>negativos</a:t>
            </a:r>
            <a:r>
              <a:rPr lang="en-US" altLang="ja-JP" sz="2000" dirty="0" smtClean="0"/>
              <a:t>.</a:t>
            </a:r>
            <a:endParaRPr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1827894" y="594318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56393"/>
      </p:ext>
    </p:extLst>
  </p:cSld>
  <p:clrMapOvr>
    <a:masterClrMapping/>
  </p:clrMapOvr>
  <p:transition spd="slow" advTm="79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P spid="11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5000" dirty="0" err="1" smtClean="0"/>
              <a:t>Redes</a:t>
            </a:r>
            <a:r>
              <a:rPr lang="en-US" altLang="ja-JP" sz="15000" dirty="0" smtClean="0"/>
              <a:t> </a:t>
            </a:r>
            <a:r>
              <a:rPr lang="en-US" altLang="ja-JP" sz="15000" dirty="0" err="1" smtClean="0"/>
              <a:t>Convucionales</a:t>
            </a:r>
            <a:endParaRPr kumimoji="1" lang="ja-JP" altLang="en-US" sz="150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3600" dirty="0" err="1" smtClean="0"/>
              <a:t>Basado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en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campos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receptivos</a:t>
            </a:r>
            <a:r>
              <a:rPr lang="ja-JP" altLang="es-MX" sz="3600" dirty="0"/>
              <a:t> </a:t>
            </a:r>
            <a:r>
              <a:rPr lang="es-MX" altLang="ja-JP" sz="3600" dirty="0" smtClean="0"/>
              <a:t>similar a neuronas en corteza visual.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ja-JP" sz="3600" dirty="0" smtClean="0"/>
              <a:t>Matrices Bidimensionales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ja-JP" sz="3600" dirty="0" smtClean="0"/>
              <a:t>Segmentación de imágenes.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3600" dirty="0" smtClean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60682"/>
            <a:ext cx="8510672" cy="52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70953"/>
      </p:ext>
    </p:extLst>
  </p:cSld>
  <p:clrMapOvr>
    <a:masterClrMapping/>
  </p:clrMapOvr>
  <p:transition spd="slow" advTm="349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Modelamiento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 smtClean="0"/>
              <a:t>Librosa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 smtClean="0"/>
              <a:t>Keras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179955"/>
      </p:ext>
    </p:extLst>
  </p:cSld>
  <p:clrMapOvr>
    <a:masterClrMapping/>
  </p:clrMapOvr>
  <p:transition spd="slow" advTm="11493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Capa</a:t>
            </a:r>
            <a:r>
              <a:rPr kumimoji="1" lang="en-US" altLang="ja-JP" dirty="0" smtClean="0"/>
              <a:t> de entrada 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Capa</a:t>
            </a:r>
            <a:r>
              <a:rPr kumimoji="1" lang="en-US" altLang="ja-JP" dirty="0" smtClean="0"/>
              <a:t> de entrada</a:t>
            </a:r>
            <a:endParaRPr kumimoji="1" lang="ja-JP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9" y="2835253"/>
            <a:ext cx="18065131" cy="34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43333"/>
      </p:ext>
    </p:extLst>
  </p:cSld>
  <p:clrMapOvr>
    <a:masterClrMapping/>
  </p:clrMapOvr>
  <p:transition spd="slow" advTm="5190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17544</TotalTime>
  <Words>263</Words>
  <Application>Microsoft Office PowerPoint</Application>
  <PresentationFormat>Personalizado</PresentationFormat>
  <Paragraphs>98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32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Presentación de PowerPoint</vt:lpstr>
      <vt:lpstr>ANÁLISIS DE SENTIMIENTO</vt:lpstr>
      <vt:lpstr>Presentación de PowerPoint</vt:lpstr>
      <vt:lpstr>Análisis de Sentimiento</vt:lpstr>
      <vt:lpstr>Espectograma</vt:lpstr>
      <vt:lpstr>Clasificacion de imagenes</vt:lpstr>
      <vt:lpstr>Redes Convucionales</vt:lpstr>
      <vt:lpstr>Modelamiento</vt:lpstr>
      <vt:lpstr>Capa de entrada </vt:lpstr>
      <vt:lpstr>Aprendizaje de Caracteristicas</vt:lpstr>
      <vt:lpstr>Capa Oculta</vt:lpstr>
      <vt:lpstr>Capa Oculta</vt:lpstr>
      <vt:lpstr>Categorización</vt:lpstr>
      <vt:lpstr>Aplicacion y Operador</vt:lpstr>
      <vt:lpstr>Resultados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Jorge Luis Fierro Lopez</cp:lastModifiedBy>
  <cp:revision>419</cp:revision>
  <dcterms:created xsi:type="dcterms:W3CDTF">2015-09-05T11:42:45Z</dcterms:created>
  <dcterms:modified xsi:type="dcterms:W3CDTF">2019-06-13T22:28:04Z</dcterms:modified>
</cp:coreProperties>
</file>