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82" r:id="rId14"/>
    <p:sldId id="283" r:id="rId15"/>
    <p:sldId id="276" r:id="rId16"/>
    <p:sldId id="277" r:id="rId17"/>
    <p:sldId id="278" r:id="rId18"/>
    <p:sldId id="279" r:id="rId19"/>
    <p:sldId id="280" r:id="rId20"/>
    <p:sldId id="281" r:id="rId21"/>
    <p:sldId id="284" r:id="rId22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>
      <p:cViewPr varScale="1">
        <p:scale>
          <a:sx n="85" d="100"/>
          <a:sy n="85" d="100"/>
        </p:scale>
        <p:origin x="59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14/11/2019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14/11/2019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14/11/2019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14/11/2019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14/11/2019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14/11/2019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14/11/2019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14/11/2019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14/11/2019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14/11/2019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14/11/2019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14/11/2019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14/11/2019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14/11/2019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5900" y="615949"/>
            <a:ext cx="8735325" cy="200025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Clasificador de Tipo de mezclas de trigo para harinas y Análisis de Comercialización con AI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1800" dirty="0"/>
              <a:t>Alonso gamez</a:t>
            </a:r>
          </a:p>
          <a:p>
            <a:pPr rtl="0"/>
            <a:r>
              <a:rPr lang="es-ES" sz="1800" dirty="0">
                <a:solidFill>
                  <a:schemeClr val="tx1">
                    <a:lumMod val="85000"/>
                  </a:schemeClr>
                </a:solidFill>
              </a:rPr>
              <a:t>Gerente ti </a:t>
            </a:r>
            <a:r>
              <a:rPr lang="es-ES" sz="1800" dirty="0"/>
              <a:t>grupo gemso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93057-A4CF-41F0-9FE5-971B733A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Predecimos Mejores Resultados de Harinas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0FC9D0-8C5C-4BEA-8AB0-291249CB3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99" t="20593" r="35822" b="11140"/>
          <a:stretch/>
        </p:blipFill>
        <p:spPr>
          <a:xfrm>
            <a:off x="1125860" y="1628800"/>
            <a:ext cx="5616624" cy="46805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C44A58B-B200-44DC-92F4-B44746DAAA28}"/>
              </a:ext>
            </a:extLst>
          </p:cNvPr>
          <p:cNvSpPr txBox="1"/>
          <p:nvPr/>
        </p:nvSpPr>
        <p:spPr>
          <a:xfrm>
            <a:off x="7534572" y="1595021"/>
            <a:ext cx="40448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Se identifica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A) La humedad del proceso de T1 (Trituración) afecta a dos variables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1- hum empaque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2- Generación Plaga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83927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65345-82A0-47D5-ACFE-403C0793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Tendencia de Moliendas x Lote y Tipo Mezcla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AE559E-D5A8-41FE-A53F-41B21A50F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89" t="20593" r="29914" b="7989"/>
          <a:stretch/>
        </p:blipFill>
        <p:spPr>
          <a:xfrm>
            <a:off x="1246589" y="1628800"/>
            <a:ext cx="9844081" cy="48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0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9D669-8D76-4AE2-BB4E-105A998B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 estamos Vendiendo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6E344C-4E8B-421A-A0E2-501198803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7" t="27944" r="40547" b="5889"/>
          <a:stretch/>
        </p:blipFill>
        <p:spPr>
          <a:xfrm>
            <a:off x="1214557" y="1772816"/>
            <a:ext cx="5184576" cy="45365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41796E3-48CE-40D8-8567-2AF0BC5E4517}"/>
              </a:ext>
            </a:extLst>
          </p:cNvPr>
          <p:cNvSpPr txBox="1"/>
          <p:nvPr/>
        </p:nvSpPr>
        <p:spPr>
          <a:xfrm>
            <a:off x="7174532" y="2204864"/>
            <a:ext cx="2880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Identificamos </a:t>
            </a:r>
          </a:p>
          <a:p>
            <a:endParaRPr lang="es-ES" sz="2800" dirty="0"/>
          </a:p>
          <a:p>
            <a:pPr marL="514350" indent="-514350">
              <a:buAutoNum type="alphaLcParenR"/>
            </a:pPr>
            <a:r>
              <a:rPr lang="es-ES" sz="2800" dirty="0"/>
              <a:t>Unidades vendidas por transacción</a:t>
            </a:r>
          </a:p>
          <a:p>
            <a:pPr marL="514350" indent="-514350">
              <a:buAutoNum type="alphaLcParenR"/>
            </a:pPr>
            <a:r>
              <a:rPr lang="es-ES" sz="2800" dirty="0"/>
              <a:t>Numero de productos por zona de venta y cliente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20811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19F2F-2B7E-4493-B62E-A7AF7942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productos se venden mas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ED4CCD-5D50-4B30-976D-900B0DA5D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89" t="38447" r="21052" b="7989"/>
          <a:stretch/>
        </p:blipFill>
        <p:spPr>
          <a:xfrm>
            <a:off x="1053852" y="1700808"/>
            <a:ext cx="7344816" cy="36724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7FCA1E-72EC-43AE-B092-AFAA327DB9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99" t="43698" r="50000" b="39498"/>
          <a:stretch/>
        </p:blipFill>
        <p:spPr>
          <a:xfrm>
            <a:off x="7822604" y="548679"/>
            <a:ext cx="3888432" cy="1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FDCD2-F574-4D19-8774-B9DDE838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porcentaje representa la venta de cada producto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92F451-68DC-4D56-962C-5FB2B9204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7" t="27945" r="29323" b="5889"/>
          <a:stretch/>
        </p:blipFill>
        <p:spPr>
          <a:xfrm>
            <a:off x="4994236" y="1700808"/>
            <a:ext cx="6552728" cy="45365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6AF8C9A-F858-4BAC-A618-5EC01B199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29" t="26132" r="17439" b="24698"/>
          <a:stretch/>
        </p:blipFill>
        <p:spPr>
          <a:xfrm>
            <a:off x="405780" y="1597157"/>
            <a:ext cx="5564672" cy="237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0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235D6C-1BE1-4C7A-95C8-726AAA73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s-ES" dirty="0"/>
              <a:t>Que Clientes son claves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7562BD-0284-4797-B4A0-B76172CBE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99" t="20593" r="20462" b="25843"/>
          <a:stretch/>
        </p:blipFill>
        <p:spPr>
          <a:xfrm>
            <a:off x="1218883" y="1772816"/>
            <a:ext cx="7488832" cy="36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4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9E26C-8C9F-45B6-A94D-6C5F45F1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vendemos por semana</a:t>
            </a:r>
            <a:br>
              <a:rPr lang="es-ES" dirty="0"/>
            </a:b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BD09BBB-FF35-408F-B5D8-999E65259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523" t="19341" r="16494" b="29023"/>
          <a:stretch/>
        </p:blipFill>
        <p:spPr>
          <a:xfrm>
            <a:off x="1147225" y="1492870"/>
            <a:ext cx="1043215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2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A0183-4536-4619-835D-0AE39FF1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día de la semana se vende Mas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81B734-1A05-47C0-9019-561E42DA0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99" t="35296" r="19871" b="20592"/>
          <a:stretch/>
        </p:blipFill>
        <p:spPr>
          <a:xfrm>
            <a:off x="1269876" y="1988840"/>
            <a:ext cx="990109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4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0E2CF40-1696-47A0-9206-40570F395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Identificar parámetros de mezclas de trigos en tiempos considerablemente  mínimos ( antes se llevaban días , semanas en hacer análisis de información)</a:t>
            </a:r>
          </a:p>
          <a:p>
            <a:r>
              <a:rPr lang="es-ES" dirty="0"/>
              <a:t>Identificar mezclas de trigos propensas a mayor extracción de agua</a:t>
            </a:r>
          </a:p>
          <a:p>
            <a:r>
              <a:rPr lang="es-ES" dirty="0"/>
              <a:t>Identificar patrones de consumos de harinas por zona y tipo de harinas</a:t>
            </a:r>
          </a:p>
          <a:p>
            <a:r>
              <a:rPr lang="es-ES" dirty="0"/>
              <a:t>Pronosticar consumos por zona de venta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401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MX" dirty="0"/>
              <a:t>Descripción de Proyecto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es-MX" dirty="0"/>
              <a:t>Uso de las herramientas de Inteligencia Artificial para analizar la información almacenada en bases de datos de la empresa Molino La Fama 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El presente trabajo es identificar tendencias de mezclas de trigos y conocer las tendencias de los consumidores para tomar decisiones basadas en tendencias y patrones de consumos.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2387C-C92C-4D1E-87D1-F584FFAC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Información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7E81B-D38E-4FEF-8D77-1B2E1C99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siguiente trabajo se logro extrayendo información de  2 años de procesos y comercialización de las diferentes tipos de harinas.</a:t>
            </a:r>
          </a:p>
          <a:p>
            <a:endParaRPr lang="es-ES" dirty="0"/>
          </a:p>
          <a:p>
            <a:r>
              <a:rPr lang="es-ES" dirty="0"/>
              <a:t>Tipos de datos</a:t>
            </a:r>
          </a:p>
          <a:p>
            <a:pPr marL="0" indent="0">
              <a:buNone/>
            </a:pPr>
            <a:r>
              <a:rPr lang="es-ES" dirty="0"/>
              <a:t>1.- Procesos de Molienda</a:t>
            </a:r>
          </a:p>
          <a:p>
            <a:pPr marL="0" indent="0">
              <a:buNone/>
            </a:pPr>
            <a:r>
              <a:rPr lang="es-ES" dirty="0"/>
              <a:t>2.- Análisis de laboratorio</a:t>
            </a:r>
          </a:p>
          <a:p>
            <a:pPr marL="0" indent="0">
              <a:buNone/>
            </a:pPr>
            <a:r>
              <a:rPr lang="es-ES" dirty="0"/>
              <a:t>3. Facturacion </a:t>
            </a:r>
          </a:p>
        </p:txBody>
      </p:sp>
    </p:spTree>
    <p:extLst>
      <p:ext uri="{BB962C8B-B14F-4D97-AF65-F5344CB8AC3E}">
        <p14:creationId xmlns:p14="http://schemas.microsoft.com/office/powerpoint/2010/main" val="11763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F1D4019-2AD3-4C2C-B36B-04FC216F12D1}"/>
              </a:ext>
            </a:extLst>
          </p:cNvPr>
          <p:cNvSpPr/>
          <p:nvPr/>
        </p:nvSpPr>
        <p:spPr>
          <a:xfrm>
            <a:off x="3048000" y="792381"/>
            <a:ext cx="6092825" cy="52732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5400" b="1" dirty="0">
                <a:latin typeface="Raleway"/>
              </a:rPr>
              <a:t>Procedimiento</a:t>
            </a:r>
            <a:endParaRPr lang="es-ES" dirty="0"/>
          </a:p>
          <a:p>
            <a:pPr>
              <a:spcAft>
                <a:spcPts val="1600"/>
              </a:spcAft>
            </a:pPr>
            <a:br>
              <a:rPr lang="es-ES" dirty="0"/>
            </a:br>
            <a:r>
              <a:rPr lang="es-ES" dirty="0">
                <a:latin typeface="Raleway"/>
              </a:rPr>
              <a:t>Una vez obtenidos los datos, empezamos con el proceso de análisis antes de pasar a la creación de los algoritmos predictivos.</a:t>
            </a:r>
            <a:endParaRPr lang="es-ES" dirty="0"/>
          </a:p>
          <a:p>
            <a:pPr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46524"/>
                </a:solidFill>
                <a:latin typeface="Raleway"/>
              </a:rPr>
              <a:t>Limpieza de Datos</a:t>
            </a:r>
          </a:p>
          <a:p>
            <a:pPr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46524"/>
                </a:solidFill>
                <a:latin typeface="Raleway"/>
              </a:rPr>
              <a:t>Análisis Descriptivo</a:t>
            </a:r>
          </a:p>
          <a:p>
            <a:pPr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46524"/>
                </a:solidFill>
                <a:latin typeface="Raleway"/>
              </a:rPr>
              <a:t>Feature Engineering</a:t>
            </a:r>
          </a:p>
          <a:p>
            <a:pPr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46524"/>
                </a:solidFill>
                <a:latin typeface="Raleway"/>
              </a:rPr>
              <a:t>Creación de Modelos</a:t>
            </a:r>
          </a:p>
          <a:p>
            <a:pPr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46524"/>
                </a:solidFill>
                <a:latin typeface="Raleway"/>
              </a:rPr>
              <a:t>Tunning</a:t>
            </a:r>
            <a:endParaRPr lang="es-ES" sz="2800" b="1" i="0" u="none" strike="noStrike" dirty="0">
              <a:solidFill>
                <a:srgbClr val="F46524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7089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34B3D-85BB-4FBD-8966-7BF0A079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tipo de información contiene el Dataset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1F8BBA-4F47-4450-AED3-CCE897A73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7" t="18492" r="17508" b="15341"/>
          <a:stretch/>
        </p:blipFill>
        <p:spPr>
          <a:xfrm>
            <a:off x="909836" y="1700808"/>
            <a:ext cx="7992888" cy="453650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5D5953-EA6D-4E33-9187-B3B782ED6BE1}"/>
              </a:ext>
            </a:extLst>
          </p:cNvPr>
          <p:cNvSpPr txBox="1"/>
          <p:nvPr/>
        </p:nvSpPr>
        <p:spPr>
          <a:xfrm>
            <a:off x="9334772" y="2060848"/>
            <a:ext cx="26642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Análisis de tipos de mezclas de trigo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Análisis de Procesos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Lotes de Molienda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2185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1967863-7077-4B2A-8A5E-864B4C146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7" t="21643" r="37594" b="4839"/>
          <a:stretch/>
        </p:blipFill>
        <p:spPr>
          <a:xfrm>
            <a:off x="909836" y="1412776"/>
            <a:ext cx="5544616" cy="504056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7985650-2242-4DA0-8A8E-8F1086AA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s-ES" dirty="0"/>
              <a:t>Cuantas Humedades  existen?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A417E5-DEA7-4C41-BFD8-F4E4CAC09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86" t="37392" r="38193" b="35305"/>
          <a:stretch/>
        </p:blipFill>
        <p:spPr>
          <a:xfrm>
            <a:off x="6631847" y="1470025"/>
            <a:ext cx="5256584" cy="18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4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56DB4-F1E0-47E1-9804-B2C7B684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Humedades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0B8AF6E-463C-4B4B-BCCF-6BDBA746D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28" t="24182" r="43253" b="35477"/>
          <a:stretch/>
        </p:blipFill>
        <p:spPr>
          <a:xfrm>
            <a:off x="621804" y="1844824"/>
            <a:ext cx="5760640" cy="34563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9088757-CFBD-4C5B-9E44-96917F000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4" t="64704" r="51773" b="21643"/>
          <a:stretch/>
        </p:blipFill>
        <p:spPr>
          <a:xfrm>
            <a:off x="6742484" y="1844824"/>
            <a:ext cx="3096344" cy="93610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510F56-FC47-4331-8CBF-077831B410B9}"/>
              </a:ext>
            </a:extLst>
          </p:cNvPr>
          <p:cNvSpPr txBox="1"/>
          <p:nvPr/>
        </p:nvSpPr>
        <p:spPr>
          <a:xfrm>
            <a:off x="6886500" y="3429000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Velocidad de Procesamiento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Indicadores Claves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73729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6EAB0-B40E-401D-A300-24175310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INDICADOR DE ESTABILIDAD DE MOLIENDA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2464C33-C717-490E-B5D8-29557BEC7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65" t="24182" r="20259" b="35477"/>
          <a:stretch/>
        </p:blipFill>
        <p:spPr>
          <a:xfrm>
            <a:off x="4726260" y="1556792"/>
            <a:ext cx="7321773" cy="29523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C91AFF-7110-47FB-B51E-AE7BE64D3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5" t="62603" r="52954" b="10090"/>
          <a:stretch/>
        </p:blipFill>
        <p:spPr>
          <a:xfrm>
            <a:off x="693812" y="3764595"/>
            <a:ext cx="4176464" cy="271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53E96-0A0B-4A2D-98E2-ED16524B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DashBoard de Humedades x lote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4136F15-6491-47EF-8F86-968DDC873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60" t="15707" r="17541" b="4360"/>
          <a:stretch/>
        </p:blipFill>
        <p:spPr>
          <a:xfrm>
            <a:off x="1053852" y="1465191"/>
            <a:ext cx="5760641" cy="39604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4D51EC-1144-49DF-9EB0-5523EEEBF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7" t="43698" r="24597" b="43699"/>
          <a:stretch/>
        </p:blipFill>
        <p:spPr>
          <a:xfrm>
            <a:off x="4582244" y="5517232"/>
            <a:ext cx="7128792" cy="8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3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purl.org/dc/terms/"/>
    <ds:schemaRef ds:uri="4873beb7-5857-4685-be1f-d57550cc96cc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972</TotalTime>
  <Words>329</Words>
  <Application>Microsoft Office PowerPoint</Application>
  <PresentationFormat>Personalizado</PresentationFormat>
  <Paragraphs>54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Raleway</vt:lpstr>
      <vt:lpstr>Tecnología 16x9</vt:lpstr>
      <vt:lpstr>Clasificador de Tipo de mezclas de trigo para harinas y Análisis de Comercialización con AI</vt:lpstr>
      <vt:lpstr>Descripción de Proyecto</vt:lpstr>
      <vt:lpstr>La Información</vt:lpstr>
      <vt:lpstr>Presentación de PowerPoint</vt:lpstr>
      <vt:lpstr>Que tipo de información contiene el Dataset</vt:lpstr>
      <vt:lpstr>Cuantas Humedades  existen?</vt:lpstr>
      <vt:lpstr>Análisis de Humedades</vt:lpstr>
      <vt:lpstr>INDICADOR DE ESTABILIDAD DE MOLIENDA</vt:lpstr>
      <vt:lpstr>DashBoard de Humedades x lote</vt:lpstr>
      <vt:lpstr>Como Predecimos Mejores Resultados de Harinas</vt:lpstr>
      <vt:lpstr>Tendencia de Moliendas x Lote y Tipo Mezcla</vt:lpstr>
      <vt:lpstr>Como  estamos Vendiendo</vt:lpstr>
      <vt:lpstr>Que productos se venden mas</vt:lpstr>
      <vt:lpstr>Que porcentaje representa la venta de cada producto</vt:lpstr>
      <vt:lpstr>Que Clientes son claves</vt:lpstr>
      <vt:lpstr>Como vendemos por semana </vt:lpstr>
      <vt:lpstr>Que día de la semana se vende Mas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Tecnologías de Información</dc:title>
  <dc:creator>Alonso Gamez TI</dc:creator>
  <cp:lastModifiedBy>Alonso Gamez TI</cp:lastModifiedBy>
  <cp:revision>19</cp:revision>
  <dcterms:created xsi:type="dcterms:W3CDTF">2019-07-10T21:33:29Z</dcterms:created>
  <dcterms:modified xsi:type="dcterms:W3CDTF">2019-11-15T15:21:32Z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