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365" r:id="rId4"/>
    <p:sldId id="366" r:id="rId5"/>
    <p:sldId id="368" r:id="rId6"/>
    <p:sldId id="370" r:id="rId7"/>
    <p:sldId id="276" r:id="rId8"/>
    <p:sldId id="359" r:id="rId9"/>
    <p:sldId id="360" r:id="rId10"/>
    <p:sldId id="362" r:id="rId11"/>
    <p:sldId id="3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79" autoAdjust="0"/>
  </p:normalViewPr>
  <p:slideViewPr>
    <p:cSldViewPr snapToGrid="0">
      <p:cViewPr varScale="1">
        <p:scale>
          <a:sx n="108" d="100"/>
          <a:sy n="108" d="100"/>
        </p:scale>
        <p:origin x="16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6E4C-6A5F-42B6-96EF-287F71009497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28E0-852B-4AEE-A6F9-5E6ECECF59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3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70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8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02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6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1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45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2060"/>
                </a:solidFill>
                <a:latin typeface="TrebuchetMS"/>
              </a:rPr>
              <a:t>Specifically, we'll be too massive. The cheapest access to space will target much smaller spacecraft. 1 kg—100 kg range.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2060"/>
                </a:solidFill>
                <a:latin typeface="TrebuchetMS"/>
              </a:rPr>
              <a:t>We'll also require too much $$$ for ground ops. As the cost of launch and S/C fab drop, ground operations costs will start to dominate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38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39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29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0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A28E0-852B-4AEE-A6F9-5E6ECECF596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42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896036"/>
            <a:ext cx="8243888" cy="1202298"/>
          </a:xfrm>
        </p:spPr>
        <p:txBody>
          <a:bodyPr anchor="b">
            <a:normAutofit/>
          </a:bodyPr>
          <a:lstStyle>
            <a:lvl1pPr algn="l"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357563"/>
            <a:ext cx="8243888" cy="165576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42113"/>
            <a:ext cx="9144000" cy="0"/>
          </a:xfrm>
          <a:prstGeom prst="line">
            <a:avLst/>
          </a:prstGeom>
          <a:ln w="25400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31800" y="3213100"/>
            <a:ext cx="8243888" cy="0"/>
          </a:xfrm>
          <a:prstGeom prst="line">
            <a:avLst/>
          </a:prstGeom>
          <a:ln w="5715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602505"/>
            <a:ext cx="3086100" cy="239994"/>
          </a:xfrm>
        </p:spPr>
        <p:txBody>
          <a:bodyPr/>
          <a:lstStyle>
            <a:lvl1pPr>
              <a:defRPr b="1" i="1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10" name="Picture 2" descr="cu_logo_white.bmp"/>
          <p:cNvPicPr>
            <a:picLocks noChangeAspect="1"/>
          </p:cNvPicPr>
          <p:nvPr userDrawn="1"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516563"/>
            <a:ext cx="18653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613400"/>
            <a:ext cx="17716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1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99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6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7"/>
            <a:ext cx="7127875" cy="632200"/>
          </a:xfrm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21" y="1307305"/>
            <a:ext cx="8653929" cy="4840706"/>
          </a:xfrm>
        </p:spPr>
        <p:txBody>
          <a:bodyPr/>
          <a:lstStyle>
            <a:lvl1pPr marL="180975" indent="-180975">
              <a:buClr>
                <a:schemeClr val="bg1"/>
              </a:buClr>
              <a:buFont typeface="Arial" panose="020B0604020202020204" pitchFamily="34" charset="0"/>
              <a:buChar char="•"/>
              <a:defRPr sz="2600" b="1" baseline="0"/>
            </a:lvl1pPr>
            <a:lvl2pPr marL="539750" indent="-90488">
              <a:buClr>
                <a:schemeClr val="bg1"/>
              </a:buClr>
              <a:buFont typeface="Arial" panose="020B0604020202020204" pitchFamily="34" charset="0"/>
              <a:buChar char="•"/>
              <a:defRPr sz="2200" baseline="0"/>
            </a:lvl2pPr>
            <a:lvl3pPr marL="990600" indent="-228600">
              <a:defRPr/>
            </a:lvl3pPr>
            <a:lvl4pPr marL="1435100" indent="-228600">
              <a:defRPr/>
            </a:lvl4pPr>
            <a:lvl5pPr marL="18796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63713" y="6453188"/>
            <a:ext cx="7056437" cy="0"/>
          </a:xfrm>
          <a:prstGeom prst="line">
            <a:avLst/>
          </a:prstGeom>
          <a:ln w="3175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67738" y="6524625"/>
            <a:ext cx="428625" cy="2159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5916D7-1C3C-46A3-95E7-743C34A71373}" type="slidenum">
              <a:rPr lang="en-CA" altLang="en-US" sz="1100" smtClean="0"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CA" altLang="en-US" sz="1100" dirty="0"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850" y="1052513"/>
            <a:ext cx="8496300" cy="0"/>
          </a:xfrm>
          <a:prstGeom prst="line">
            <a:avLst/>
          </a:prstGeom>
          <a:ln w="3175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u_logo_white.bmp"/>
          <p:cNvPicPr>
            <a:picLocks noChangeAspect="1"/>
          </p:cNvPicPr>
          <p:nvPr userDrawn="1"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272213"/>
            <a:ext cx="13350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3375"/>
            <a:ext cx="13763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08376"/>
            <a:ext cx="3086100" cy="239994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10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245661"/>
            <a:ext cx="8243888" cy="1218731"/>
          </a:xfrm>
        </p:spPr>
        <p:txBody>
          <a:bodyPr anchor="b"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692623"/>
            <a:ext cx="6668247" cy="12558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63713" y="6453188"/>
            <a:ext cx="7056437" cy="0"/>
          </a:xfrm>
          <a:prstGeom prst="line">
            <a:avLst/>
          </a:prstGeom>
          <a:ln w="3175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67738" y="6524625"/>
            <a:ext cx="428625" cy="2159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5916D7-1C3C-46A3-95E7-743C34A71373}" type="slidenum">
              <a:rPr lang="en-CA" altLang="en-US" sz="1100" smtClean="0"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CA" altLang="en-US" sz="1100" dirty="0">
              <a:latin typeface="Calibri" panose="020F0502020204030204" pitchFamily="34" charset="0"/>
            </a:endParaRPr>
          </a:p>
        </p:txBody>
      </p:sp>
      <p:pic>
        <p:nvPicPr>
          <p:cNvPr id="10" name="Picture 2" descr="cu_logo_white.bmp"/>
          <p:cNvPicPr>
            <a:picLocks noChangeAspect="1"/>
          </p:cNvPicPr>
          <p:nvPr userDrawn="1"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272213"/>
            <a:ext cx="13350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08376"/>
            <a:ext cx="3086100" cy="239994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3535828"/>
            <a:ext cx="8243888" cy="0"/>
          </a:xfrm>
          <a:prstGeom prst="line">
            <a:avLst/>
          </a:prstGeom>
          <a:ln w="57150">
            <a:solidFill>
              <a:srgbClr val="CE1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3657925"/>
            <a:ext cx="13763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90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23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6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8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9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5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9E35-B936-4490-8078-2DA32A064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9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charset="0"/>
              </a:rPr>
              <a:t>In Space Assembly Panel Discussion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Steve Ulrich</a:t>
            </a:r>
          </a:p>
          <a:p>
            <a:r>
              <a:rPr lang="en-CA" dirty="0"/>
              <a:t>Spacecraft Robotics and Control Laboratory</a:t>
            </a:r>
          </a:p>
          <a:p>
            <a:r>
              <a:rPr lang="en-CA" dirty="0"/>
              <a:t>Carleton University</a:t>
            </a:r>
          </a:p>
          <a:p>
            <a:r>
              <a:rPr lang="en-CA" dirty="0"/>
              <a:t>Ottawa, Canada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631" y="6602505"/>
            <a:ext cx="5646738" cy="255495"/>
          </a:xfrm>
        </p:spPr>
        <p:txBody>
          <a:bodyPr/>
          <a:lstStyle/>
          <a:p>
            <a:r>
              <a:rPr lang="en-US" sz="1200" i="0" dirty="0">
                <a:cs typeface="Arial" charset="0"/>
              </a:rPr>
              <a:t>Steve Ulrich </a:t>
            </a:r>
            <a:r>
              <a:rPr lang="en-US" dirty="0">
                <a:cs typeface="Arial" charset="0"/>
              </a:rPr>
              <a:t>–</a:t>
            </a:r>
            <a:r>
              <a:rPr lang="en-US" sz="1200" i="0" dirty="0">
                <a:cs typeface="Arial" charset="0"/>
              </a:rPr>
              <a:t> ISA Panel, AIAA </a:t>
            </a:r>
            <a:r>
              <a:rPr lang="en-US" sz="1200" i="0" dirty="0" err="1">
                <a:cs typeface="Arial" charset="0"/>
              </a:rPr>
              <a:t>Scitech</a:t>
            </a:r>
            <a:r>
              <a:rPr lang="en-US" sz="1200" i="0" dirty="0">
                <a:cs typeface="Arial" charset="0"/>
              </a:rPr>
              <a:t> 2021</a:t>
            </a: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297674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Spacecraft Proximity Operations Testbed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>
                <a:cs typeface="Arial" charset="0"/>
              </a:rPr>
              <a:t>Spacecraft Proximity Operations Testbed – SPOT</a:t>
            </a:r>
            <a:endParaRPr lang="en-US" sz="1200" dirty="0">
              <a:cs typeface="Arial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BB3E62F-1F4A-4D9E-B358-8BBF6E9393AF}"/>
              </a:ext>
            </a:extLst>
          </p:cNvPr>
          <p:cNvSpPr txBox="1">
            <a:spLocks/>
          </p:cNvSpPr>
          <p:nvPr/>
        </p:nvSpPr>
        <p:spPr bwMode="auto">
          <a:xfrm>
            <a:off x="419539" y="1098296"/>
            <a:ext cx="8820150" cy="751774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CA" altLang="en-US" sz="2600" b="1" dirty="0">
                <a:latin typeface="+mn-lt"/>
              </a:rPr>
              <a:t>Nonlinear Optimization of Free-Floating Space Robots</a:t>
            </a:r>
          </a:p>
          <a:p>
            <a:pPr>
              <a:defRPr/>
            </a:pPr>
            <a:endParaRPr lang="en-CA" altLang="en-US" sz="2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BE7E-EC4C-4228-A9B7-A7A33B78D9AE}"/>
              </a:ext>
            </a:extLst>
          </p:cNvPr>
          <p:cNvSpPr txBox="1"/>
          <p:nvPr/>
        </p:nvSpPr>
        <p:spPr>
          <a:xfrm>
            <a:off x="323850" y="5878695"/>
            <a:ext cx="84962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91919"/>
                </a:solidFill>
              </a:rPr>
              <a:t>Crain, A., and </a:t>
            </a:r>
            <a:r>
              <a:rPr lang="en-US" sz="1000" b="1" dirty="0">
                <a:solidFill>
                  <a:srgbClr val="191919"/>
                </a:solidFill>
              </a:rPr>
              <a:t>Ulrich, S.</a:t>
            </a:r>
            <a:r>
              <a:rPr lang="en-US" sz="1000" dirty="0">
                <a:solidFill>
                  <a:srgbClr val="191919"/>
                </a:solidFill>
              </a:rPr>
              <a:t>, “Experimental Validation of </a:t>
            </a:r>
            <a:r>
              <a:rPr lang="en-US" sz="1000" dirty="0" err="1">
                <a:solidFill>
                  <a:srgbClr val="191919"/>
                </a:solidFill>
              </a:rPr>
              <a:t>Pseudospectral</a:t>
            </a:r>
            <a:r>
              <a:rPr lang="en-US" sz="1000" dirty="0">
                <a:solidFill>
                  <a:srgbClr val="191919"/>
                </a:solidFill>
              </a:rPr>
              <a:t>-based Optimal Trajectory Planning for Free-Floating Robots,” </a:t>
            </a:r>
            <a:r>
              <a:rPr lang="en-US" sz="1000" i="1" dirty="0">
                <a:solidFill>
                  <a:srgbClr val="191919"/>
                </a:solidFill>
              </a:rPr>
              <a:t>AIAA Journal of Guidance, Control, and Dynamics</a:t>
            </a:r>
            <a:r>
              <a:rPr lang="en-US" sz="1000" dirty="0">
                <a:solidFill>
                  <a:srgbClr val="191919"/>
                </a:solidFill>
              </a:rPr>
              <a:t>, Vol. 42, No. 8, 2019, pp. 1726-1742.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89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Spacecraft Proximity Operations Testbed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>
                <a:cs typeface="Arial" charset="0"/>
              </a:rPr>
              <a:t>Spacecraft Proximity Operations Testbed – SPOT</a:t>
            </a:r>
            <a:endParaRPr lang="en-US" sz="1200" dirty="0">
              <a:cs typeface="Arial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BB3E62F-1F4A-4D9E-B358-8BBF6E9393AF}"/>
              </a:ext>
            </a:extLst>
          </p:cNvPr>
          <p:cNvSpPr txBox="1">
            <a:spLocks/>
          </p:cNvSpPr>
          <p:nvPr/>
        </p:nvSpPr>
        <p:spPr bwMode="auto">
          <a:xfrm>
            <a:off x="419539" y="1098296"/>
            <a:ext cx="8820150" cy="751774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CA" altLang="en-US" sz="2600" b="1" dirty="0">
                <a:latin typeface="+mn-lt"/>
              </a:rPr>
              <a:t>Computer Vision for Pose Estimation</a:t>
            </a:r>
          </a:p>
          <a:p>
            <a:pPr>
              <a:defRPr/>
            </a:pPr>
            <a:endParaRPr lang="en-CA" altLang="en-US" sz="2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BE7E-EC4C-4228-A9B7-A7A33B78D9AE}"/>
              </a:ext>
            </a:extLst>
          </p:cNvPr>
          <p:cNvSpPr txBox="1"/>
          <p:nvPr/>
        </p:nvSpPr>
        <p:spPr>
          <a:xfrm>
            <a:off x="323850" y="5942493"/>
            <a:ext cx="84962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91919"/>
                </a:solidFill>
              </a:rPr>
              <a:t>Shi, J.-F., </a:t>
            </a:r>
            <a:r>
              <a:rPr lang="en-US" sz="1000" b="1" dirty="0">
                <a:solidFill>
                  <a:srgbClr val="191919"/>
                </a:solidFill>
              </a:rPr>
              <a:t>Ulrich, S.</a:t>
            </a:r>
            <a:r>
              <a:rPr lang="en-US" sz="1000" dirty="0">
                <a:solidFill>
                  <a:srgbClr val="191919"/>
                </a:solidFill>
              </a:rPr>
              <a:t>, and Ruel, S., “Uncooperative Spacecraft Pose Estimation using Monocular Monochromatic Images,” </a:t>
            </a:r>
            <a:r>
              <a:rPr lang="en-US" sz="1000" i="1" dirty="0">
                <a:solidFill>
                  <a:srgbClr val="191919"/>
                </a:solidFill>
              </a:rPr>
              <a:t>AIAA Journal of Spacecraft and Rockets</a:t>
            </a:r>
            <a:r>
              <a:rPr lang="en-US" sz="1000" dirty="0">
                <a:solidFill>
                  <a:srgbClr val="191919"/>
                </a:solidFill>
              </a:rPr>
              <a:t>. </a:t>
            </a:r>
            <a:r>
              <a:rPr lang="en-US" sz="1000" dirty="0">
                <a:solidFill>
                  <a:srgbClr val="CE152A"/>
                </a:solidFill>
              </a:rPr>
              <a:t>accepted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7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 dirty="0">
                <a:latin typeface="Alegreya Sans"/>
                <a:cs typeface="Arial" charset="0"/>
              </a:rPr>
              <a:t>Steve U</a:t>
            </a:r>
            <a:r>
              <a:rPr lang="en-US" dirty="0">
                <a:latin typeface="Alegreya Sans"/>
                <a:cs typeface="Arial" charset="0"/>
              </a:rPr>
              <a:t>lrich – ISA Panel, AIAA </a:t>
            </a:r>
            <a:r>
              <a:rPr lang="en-US" dirty="0" err="1">
                <a:latin typeface="Alegreya Sans"/>
                <a:cs typeface="Arial" charset="0"/>
              </a:rPr>
              <a:t>Scitech</a:t>
            </a:r>
            <a:r>
              <a:rPr lang="en-US" dirty="0">
                <a:latin typeface="Alegreya Sans"/>
                <a:cs typeface="Arial" charset="0"/>
              </a:rPr>
              <a:t> 2021</a:t>
            </a:r>
            <a:endParaRPr lang="en-US" sz="1200" dirty="0">
              <a:latin typeface="Alegreya Sans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15D2D-B221-4027-B5F5-592936BE9A9B}"/>
              </a:ext>
            </a:extLst>
          </p:cNvPr>
          <p:cNvSpPr/>
          <p:nvPr/>
        </p:nvSpPr>
        <p:spPr>
          <a:xfrm>
            <a:off x="1208828" y="1169581"/>
            <a:ext cx="3923414" cy="51416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64DD6-E3A0-43A1-A6EE-2CF971529517}"/>
              </a:ext>
            </a:extLst>
          </p:cNvPr>
          <p:cNvSpPr/>
          <p:nvPr/>
        </p:nvSpPr>
        <p:spPr>
          <a:xfrm>
            <a:off x="1716385" y="5060911"/>
            <a:ext cx="1335161" cy="1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D28EB9-1742-4E55-AF22-9C341C60EA0E}"/>
              </a:ext>
            </a:extLst>
          </p:cNvPr>
          <p:cNvSpPr txBox="1">
            <a:spLocks/>
          </p:cNvSpPr>
          <p:nvPr/>
        </p:nvSpPr>
        <p:spPr>
          <a:xfrm>
            <a:off x="2979174" y="1239394"/>
            <a:ext cx="5855148" cy="2256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b="1" dirty="0">
                <a:solidFill>
                  <a:srgbClr val="555555"/>
                </a:solidFill>
              </a:rPr>
              <a:t>Prof</a:t>
            </a:r>
            <a:r>
              <a:rPr lang="en-US" sz="1800" b="1" i="0" dirty="0">
                <a:solidFill>
                  <a:srgbClr val="555555"/>
                </a:solidFill>
                <a:effectLst/>
              </a:rPr>
              <a:t>. Ulrich, drawing on his 15 years of experience in spacecraft robotics, will </a:t>
            </a:r>
            <a:r>
              <a:rPr lang="en-US" sz="1800" b="1" dirty="0">
                <a:solidFill>
                  <a:srgbClr val="555555"/>
                </a:solidFill>
              </a:rPr>
              <a:t>share his perspective on some challenges in flying a robotic ISA missions.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endParaRPr lang="en-US" sz="1800" b="1" dirty="0">
              <a:solidFill>
                <a:srgbClr val="555555"/>
              </a:solidFill>
            </a:endParaRP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b="1" i="0" dirty="0">
                <a:solidFill>
                  <a:srgbClr val="555555"/>
                </a:solidFill>
                <a:effectLst/>
              </a:rPr>
              <a:t>Then, he will present some key technologies developed at Carleton University’s Spacecraft Robotics and Control Lab</a:t>
            </a:r>
            <a:r>
              <a:rPr lang="en-US" sz="1800" b="1" dirty="0">
                <a:solidFill>
                  <a:srgbClr val="555555"/>
                </a:solidFill>
              </a:rPr>
              <a:t> to make such space missions more viable.</a:t>
            </a:r>
            <a:endParaRPr lang="en-US" sz="1800" b="1" i="0" dirty="0">
              <a:solidFill>
                <a:srgbClr val="555555"/>
              </a:solidFill>
              <a:effectLst/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031802CF-D42D-44CA-9F8D-92AC35D9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2" y="1518918"/>
            <a:ext cx="2201320" cy="150721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E4374-22EF-4BD2-99EB-3AE05844CD87}"/>
              </a:ext>
            </a:extLst>
          </p:cNvPr>
          <p:cNvSpPr txBox="1">
            <a:spLocks/>
          </p:cNvSpPr>
          <p:nvPr/>
        </p:nvSpPr>
        <p:spPr>
          <a:xfrm>
            <a:off x="242960" y="3650452"/>
            <a:ext cx="8577189" cy="256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Spacecraft GN&amp;C Research Engineer, NGC Aerospace Ltd (2006-2008)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PhD, Aerospace Engineering, Carleton University (2012)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Postdoc Associate, MIT Space Systems Lab (2013)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Associate Professor, Carleton University (2013-current)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endParaRPr lang="en-US" sz="1800" dirty="0">
              <a:solidFill>
                <a:srgbClr val="555555"/>
              </a:solidFill>
            </a:endParaRP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Member – AIAA GNC Technical Committee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Technical Area Chair (Space Robotics) – AIAA GNC Conference</a:t>
            </a:r>
          </a:p>
          <a:p>
            <a:pPr marL="449262" lvl="1" indent="0">
              <a:spcBef>
                <a:spcPct val="20000"/>
              </a:spcBef>
              <a:buNone/>
              <a:defRPr/>
            </a:pPr>
            <a:r>
              <a:rPr lang="en-US" sz="1800" dirty="0">
                <a:solidFill>
                  <a:srgbClr val="555555"/>
                </a:solidFill>
              </a:rPr>
              <a:t>Associate Editor – The Journal of the Astronautical Sciences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56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Space Robotics for OOS/ISA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dirty="0">
                <a:latin typeface="Alegreya Sans"/>
                <a:cs typeface="Arial" charset="0"/>
              </a:rPr>
              <a:t>Steve Ulrich – ISA Panel, AIAA </a:t>
            </a:r>
            <a:r>
              <a:rPr lang="en-US" dirty="0" err="1">
                <a:latin typeface="Alegreya Sans"/>
                <a:cs typeface="Arial" charset="0"/>
              </a:rPr>
              <a:t>Scitech</a:t>
            </a:r>
            <a:r>
              <a:rPr lang="en-US" dirty="0">
                <a:latin typeface="Alegreya Sans"/>
                <a:cs typeface="Arial" charset="0"/>
              </a:rPr>
              <a:t> 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64DD6-E3A0-43A1-A6EE-2CF971529517}"/>
              </a:ext>
            </a:extLst>
          </p:cNvPr>
          <p:cNvSpPr/>
          <p:nvPr/>
        </p:nvSpPr>
        <p:spPr>
          <a:xfrm>
            <a:off x="1716385" y="5060911"/>
            <a:ext cx="1335161" cy="1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D28EB9-1742-4E55-AF22-9C341C60EA0E}"/>
              </a:ext>
            </a:extLst>
          </p:cNvPr>
          <p:cNvSpPr txBox="1">
            <a:spLocks/>
          </p:cNvSpPr>
          <p:nvPr/>
        </p:nvSpPr>
        <p:spPr>
          <a:xfrm>
            <a:off x="180393" y="1320815"/>
            <a:ext cx="8653929" cy="4840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7" indent="0">
              <a:spcBef>
                <a:spcPts val="0"/>
              </a:spcBef>
              <a:buNone/>
              <a:defRPr/>
            </a:pPr>
            <a:r>
              <a:rPr lang="en-US" dirty="0">
                <a:latin typeface="Calibri" pitchFamily="34" charset="0"/>
              </a:rPr>
              <a:t>Past OOS/ISA Technology Demonstration Missions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800" dirty="0">
              <a:latin typeface="Calibri" pitchFamily="34" charset="0"/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		</a:t>
            </a:r>
            <a:r>
              <a:rPr lang="en-US" sz="1800" b="0" dirty="0"/>
              <a:t>1997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b="0" dirty="0"/>
              <a:t> Engineering Test Satellite VII (ETS-VII)</a:t>
            </a: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sz="2400" b="0" dirty="0"/>
              <a:t>	</a:t>
            </a:r>
            <a:r>
              <a:rPr lang="en-US" sz="3200" b="0" dirty="0"/>
              <a:t>	</a:t>
            </a: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sz="1800" b="0" dirty="0"/>
              <a:t>		2007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b="0" dirty="0"/>
              <a:t> Orbital Express (OE)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600" b="1" dirty="0">
              <a:latin typeface="Calibri" pitchFamily="34" charset="0"/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600" b="1" dirty="0">
              <a:latin typeface="Calibri" pitchFamily="34" charset="0"/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Contemporary R&amp;D efforts towards robotic ISA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6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2000" dirty="0"/>
              <a:t>		</a:t>
            </a:r>
            <a:r>
              <a:rPr lang="en-US" sz="1800" dirty="0"/>
              <a:t>                       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	2005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dirty="0"/>
              <a:t> Front-end Robotics Enabling Near-term Demonstration (FREND)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	2009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dirty="0"/>
              <a:t> </a:t>
            </a:r>
            <a:r>
              <a:rPr lang="en-CA" sz="1800" dirty="0"/>
              <a:t>Low Impact Inspection Vehicle (</a:t>
            </a:r>
            <a:r>
              <a:rPr lang="en-US" sz="1800" dirty="0" err="1"/>
              <a:t>LIIVe</a:t>
            </a:r>
            <a:r>
              <a:rPr lang="en-US" sz="1800" dirty="0"/>
              <a:t>)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                        	2016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dirty="0"/>
              <a:t> Robotic Servicing of Geosynchronous Satellites (RSGS)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	2011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US" sz="1800" dirty="0"/>
              <a:t> Robotic Refueling Mission 1, 2, and 3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CA" sz="1800" dirty="0"/>
              <a:t>		2020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CA" sz="1800" dirty="0"/>
              <a:t> </a:t>
            </a:r>
            <a:r>
              <a:rPr lang="en-US" sz="1800" dirty="0"/>
              <a:t>On-orbit Servicing, Assembly, and Manufacturing 1 (OSAM-1)</a:t>
            </a:r>
            <a:endParaRPr lang="en-CA" sz="1800" dirty="0"/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CA" sz="18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CA" sz="1800" dirty="0"/>
              <a:t>		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CA" sz="1800" dirty="0"/>
              <a:t>		2012 </a:t>
            </a:r>
            <a:r>
              <a:rPr lang="en-US" sz="1800" dirty="0">
                <a:solidFill>
                  <a:srgbClr val="555555"/>
                </a:solidFill>
              </a:rPr>
              <a:t>–</a:t>
            </a:r>
            <a:r>
              <a:rPr lang="en-CA" sz="1800" dirty="0"/>
              <a:t> Deutsche Orbital Servicing Mission (DEOS) 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F5AAFE-987A-4101-B8B9-0CE018F3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" y="3712178"/>
            <a:ext cx="1103697" cy="720469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D404567-F2A7-4A51-A7A9-D56E4A485D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6" y="4480192"/>
            <a:ext cx="1604107" cy="80205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03BF8CC-90CB-488F-8AEE-116C18939A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5" y="5245915"/>
            <a:ext cx="808590" cy="673825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E1E7A07-BE9A-450D-8A32-4DDFD6DF40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4" y="1766234"/>
            <a:ext cx="897591" cy="55800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50DE917C-519C-49FC-A38B-EE86D74616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6" b="25726"/>
          <a:stretch/>
        </p:blipFill>
        <p:spPr>
          <a:xfrm>
            <a:off x="420835" y="2397299"/>
            <a:ext cx="1541535" cy="4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Space Robotics for OOS/ISA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 dirty="0">
                <a:latin typeface="Alegreya Sans"/>
                <a:cs typeface="Arial" charset="0"/>
              </a:rPr>
              <a:t>Steve U</a:t>
            </a:r>
            <a:r>
              <a:rPr lang="en-US" dirty="0">
                <a:latin typeface="Alegreya Sans"/>
                <a:cs typeface="Arial" charset="0"/>
              </a:rPr>
              <a:t>lrich – ISA Panel, AIAA </a:t>
            </a:r>
            <a:r>
              <a:rPr lang="en-US" dirty="0" err="1">
                <a:latin typeface="Alegreya Sans"/>
                <a:cs typeface="Arial" charset="0"/>
              </a:rPr>
              <a:t>Scitech</a:t>
            </a:r>
            <a:r>
              <a:rPr lang="en-US" dirty="0">
                <a:latin typeface="Alegreya Sans"/>
                <a:cs typeface="Arial" charset="0"/>
              </a:rPr>
              <a:t> 2021</a:t>
            </a:r>
            <a:endParaRPr lang="en-US" sz="1200" dirty="0">
              <a:latin typeface="Alegreya Sans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64DD6-E3A0-43A1-A6EE-2CF971529517}"/>
              </a:ext>
            </a:extLst>
          </p:cNvPr>
          <p:cNvSpPr/>
          <p:nvPr/>
        </p:nvSpPr>
        <p:spPr>
          <a:xfrm>
            <a:off x="1716385" y="5060911"/>
            <a:ext cx="1335161" cy="1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D28EB9-1742-4E55-AF22-9C341C60EA0E}"/>
              </a:ext>
            </a:extLst>
          </p:cNvPr>
          <p:cNvSpPr txBox="1">
            <a:spLocks/>
          </p:cNvSpPr>
          <p:nvPr/>
        </p:nvSpPr>
        <p:spPr>
          <a:xfrm>
            <a:off x="180393" y="1339865"/>
            <a:ext cx="8653929" cy="484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These ideas have been around for a long time (Space Tugs)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AE4F4-C3A7-49D4-882D-4B2261324FB0}"/>
              </a:ext>
            </a:extLst>
          </p:cNvPr>
          <p:cNvSpPr txBox="1"/>
          <p:nvPr/>
        </p:nvSpPr>
        <p:spPr>
          <a:xfrm>
            <a:off x="6480919" y="5939109"/>
            <a:ext cx="2249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OMV 1980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Space Robotics for OOS/ISA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 dirty="0">
                <a:latin typeface="Alegreya Sans"/>
                <a:cs typeface="Arial" charset="0"/>
              </a:rPr>
              <a:t>Steve U</a:t>
            </a:r>
            <a:r>
              <a:rPr lang="en-US" dirty="0">
                <a:latin typeface="Alegreya Sans"/>
                <a:cs typeface="Arial" charset="0"/>
              </a:rPr>
              <a:t>lrich – ISA Panel, AIAA </a:t>
            </a:r>
            <a:r>
              <a:rPr lang="en-US" dirty="0" err="1">
                <a:latin typeface="Alegreya Sans"/>
                <a:cs typeface="Arial" charset="0"/>
              </a:rPr>
              <a:t>Scitech</a:t>
            </a:r>
            <a:r>
              <a:rPr lang="en-US" dirty="0">
                <a:latin typeface="Alegreya Sans"/>
                <a:cs typeface="Arial" charset="0"/>
              </a:rPr>
              <a:t> 2021</a:t>
            </a:r>
            <a:endParaRPr lang="en-US" sz="1200" dirty="0">
              <a:latin typeface="Alegreya Sans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64DD6-E3A0-43A1-A6EE-2CF971529517}"/>
              </a:ext>
            </a:extLst>
          </p:cNvPr>
          <p:cNvSpPr/>
          <p:nvPr/>
        </p:nvSpPr>
        <p:spPr>
          <a:xfrm>
            <a:off x="1716385" y="5060911"/>
            <a:ext cx="1335161" cy="1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ADFE4-CA64-42A5-B849-BDFAC65AED8C}"/>
              </a:ext>
            </a:extLst>
          </p:cNvPr>
          <p:cNvSpPr txBox="1"/>
          <p:nvPr/>
        </p:nvSpPr>
        <p:spPr>
          <a:xfrm>
            <a:off x="4758446" y="5033443"/>
            <a:ext cx="2249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MSFC 1970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AE4F4-C3A7-49D4-882D-4B2261324FB0}"/>
              </a:ext>
            </a:extLst>
          </p:cNvPr>
          <p:cNvSpPr txBox="1"/>
          <p:nvPr/>
        </p:nvSpPr>
        <p:spPr>
          <a:xfrm>
            <a:off x="6480919" y="5939109"/>
            <a:ext cx="2249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OMV 1980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F89910F-66F9-4BBA-8ADA-1414FE2CE06A}"/>
              </a:ext>
            </a:extLst>
          </p:cNvPr>
          <p:cNvSpPr txBox="1">
            <a:spLocks/>
          </p:cNvSpPr>
          <p:nvPr/>
        </p:nvSpPr>
        <p:spPr>
          <a:xfrm>
            <a:off x="180393" y="1320815"/>
            <a:ext cx="8653929" cy="4840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7" indent="0">
              <a:spcBef>
                <a:spcPts val="0"/>
              </a:spcBef>
              <a:buNone/>
              <a:defRPr/>
            </a:pPr>
            <a:r>
              <a:rPr lang="en-US" dirty="0">
                <a:latin typeface="Calibri" pitchFamily="34" charset="0"/>
              </a:rPr>
              <a:t>Takeaway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dirty="0">
              <a:latin typeface="Calibri" pitchFamily="34" charset="0"/>
            </a:endParaRPr>
          </a:p>
          <a:p>
            <a:pPr marL="90487" indent="0" algn="ctr">
              <a:spcBef>
                <a:spcPts val="0"/>
              </a:spcBef>
              <a:buNone/>
              <a:defRPr/>
            </a:pPr>
            <a:r>
              <a:rPr lang="en-US" sz="2200" dirty="0">
                <a:solidFill>
                  <a:srgbClr val="C00000"/>
                </a:solidFill>
              </a:rPr>
              <a:t>Over the past 60 years, only two OOS free-flyers were flown, as demonstration missions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000" b="1" dirty="0">
              <a:latin typeface="Calibri" pitchFamily="34" charset="0"/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000" b="1" dirty="0">
              <a:latin typeface="Calibri" pitchFamily="34" charset="0"/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Why?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2000" dirty="0"/>
              <a:t>	</a:t>
            </a:r>
            <a:r>
              <a:rPr lang="en-US" sz="1800" dirty="0"/>
              <a:t>                       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</a:t>
            </a:r>
            <a:r>
              <a:rPr lang="en-US" sz="1900" dirty="0"/>
              <a:t>Programs such as OSAM-1 and RSGS are quite expensive (&gt; $500 M)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900" dirty="0"/>
              <a:t>	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900" dirty="0"/>
              <a:t>	Business case makes sense, but the opportunity cost is too high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9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900" dirty="0"/>
              <a:t>	Investors can get better return on investment (ROI) elsewhere, at lower risk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900" dirty="0"/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900" dirty="0"/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dirty="0"/>
              <a:t>Looking Ahead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800" dirty="0"/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sz="2200" b="0" dirty="0"/>
              <a:t>	</a:t>
            </a:r>
            <a:r>
              <a:rPr lang="en-US" sz="1900" b="0" dirty="0"/>
              <a:t>ISA of simple structures (space telescopes) is likely to happen</a:t>
            </a: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sz="1900" b="0" dirty="0"/>
              <a:t>	</a:t>
            </a: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sz="1900" b="0" dirty="0"/>
              <a:t>	Currently no real incentives for commercial ventures, unless…</a:t>
            </a:r>
          </a:p>
          <a:p>
            <a:pPr marL="90487" indent="0">
              <a:spcBef>
                <a:spcPts val="0"/>
              </a:spcBef>
              <a:buNone/>
              <a:defRPr/>
            </a:pPr>
            <a:endParaRPr lang="en-US" sz="1900" b="0" dirty="0"/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We propose technologies that are lighter, and cheaper </a:t>
            </a:r>
            <a:r>
              <a:rPr lang="en-CA" sz="2200" dirty="0">
                <a:solidFill>
                  <a:srgbClr val="C00000"/>
                </a:solidFill>
              </a:rPr>
              <a:t>to build, fly, and operate.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Space Robotics for OOS/ISA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 dirty="0">
                <a:latin typeface="Alegreya Sans"/>
                <a:cs typeface="Arial" charset="0"/>
              </a:rPr>
              <a:t>Steve U</a:t>
            </a:r>
            <a:r>
              <a:rPr lang="en-US" dirty="0">
                <a:latin typeface="Alegreya Sans"/>
                <a:cs typeface="Arial" charset="0"/>
              </a:rPr>
              <a:t>lrich – ISA Panel, AIAA </a:t>
            </a:r>
            <a:r>
              <a:rPr lang="en-US" dirty="0" err="1">
                <a:latin typeface="Alegreya Sans"/>
                <a:cs typeface="Arial" charset="0"/>
              </a:rPr>
              <a:t>Scitech</a:t>
            </a:r>
            <a:r>
              <a:rPr lang="en-US" dirty="0">
                <a:latin typeface="Alegreya Sans"/>
                <a:cs typeface="Arial" charset="0"/>
              </a:rPr>
              <a:t> 2021</a:t>
            </a:r>
            <a:endParaRPr lang="en-US" sz="1200" dirty="0">
              <a:latin typeface="Alegreya Sans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64DD6-E3A0-43A1-A6EE-2CF971529517}"/>
              </a:ext>
            </a:extLst>
          </p:cNvPr>
          <p:cNvSpPr/>
          <p:nvPr/>
        </p:nvSpPr>
        <p:spPr>
          <a:xfrm>
            <a:off x="1716385" y="5060911"/>
            <a:ext cx="1335161" cy="1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ADFE4-CA64-42A5-B849-BDFAC65AED8C}"/>
              </a:ext>
            </a:extLst>
          </p:cNvPr>
          <p:cNvSpPr txBox="1"/>
          <p:nvPr/>
        </p:nvSpPr>
        <p:spPr>
          <a:xfrm>
            <a:off x="4758446" y="5033443"/>
            <a:ext cx="2249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MSFC 1970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AE4F4-C3A7-49D4-882D-4B2261324FB0}"/>
              </a:ext>
            </a:extLst>
          </p:cNvPr>
          <p:cNvSpPr txBox="1"/>
          <p:nvPr/>
        </p:nvSpPr>
        <p:spPr>
          <a:xfrm>
            <a:off x="6480919" y="5939109"/>
            <a:ext cx="2249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OMV 1980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A34512-7D76-4B85-A013-F615E83B7D3B}"/>
              </a:ext>
            </a:extLst>
          </p:cNvPr>
          <p:cNvSpPr txBox="1">
            <a:spLocks/>
          </p:cNvSpPr>
          <p:nvPr/>
        </p:nvSpPr>
        <p:spPr>
          <a:xfrm>
            <a:off x="180393" y="1320815"/>
            <a:ext cx="8653929" cy="484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90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9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Technological Solutions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2000" dirty="0"/>
              <a:t>	</a:t>
            </a:r>
            <a:r>
              <a:rPr lang="en-US" sz="1800" dirty="0"/>
              <a:t>                       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S</a:t>
            </a:r>
            <a:r>
              <a:rPr lang="en-US" sz="1800" b="0" dirty="0"/>
              <a:t>maller, less expensive, out–of–the–box </a:t>
            </a:r>
            <a:r>
              <a:rPr lang="en-US" sz="1800" b="1" dirty="0">
                <a:solidFill>
                  <a:srgbClr val="C00000"/>
                </a:solidFill>
              </a:rPr>
              <a:t>robotic arms/mechanisms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800" b="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b="0" dirty="0"/>
              <a:t>	Less expensive flight computers, with tailored </a:t>
            </a:r>
            <a:r>
              <a:rPr lang="en-US" sz="1800" b="1" dirty="0">
                <a:solidFill>
                  <a:srgbClr val="C00000"/>
                </a:solidFill>
              </a:rPr>
              <a:t>computer vision algorithms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8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More reliable yet simpler robot controls, particularly </a:t>
            </a:r>
            <a:r>
              <a:rPr lang="en-US" sz="1800" b="1" dirty="0">
                <a:solidFill>
                  <a:srgbClr val="C00000"/>
                </a:solidFill>
              </a:rPr>
              <a:t>robotic manipulation 	techniques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800" dirty="0"/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1800" dirty="0"/>
              <a:t>	More reliable yet simpler </a:t>
            </a:r>
            <a:r>
              <a:rPr lang="en-US" sz="1800" dirty="0" err="1"/>
              <a:t>prox</a:t>
            </a:r>
            <a:r>
              <a:rPr lang="en-US" sz="1800" dirty="0"/>
              <a:t> ops G&amp;C, particularly motion </a:t>
            </a:r>
            <a:r>
              <a:rPr lang="en-US" sz="1800" b="1" dirty="0">
                <a:solidFill>
                  <a:srgbClr val="C00000"/>
                </a:solidFill>
              </a:rPr>
              <a:t>path planning and 	intelligent control</a:t>
            </a:r>
            <a:r>
              <a:rPr lang="en-US" sz="1800" dirty="0"/>
              <a:t> (e.g., AI- and RL-based).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C00000"/>
              </a:solidFill>
            </a:endParaRP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Carleton’s Spacecraft </a:t>
            </a:r>
          </a:p>
          <a:p>
            <a:pPr marL="90487" indent="0">
              <a:spcBef>
                <a:spcPts val="0"/>
              </a:spcBef>
              <a:buNone/>
              <a:defRPr/>
            </a:pPr>
            <a:r>
              <a:rPr lang="en-US" b="1" dirty="0">
                <a:latin typeface="Calibri" pitchFamily="34" charset="0"/>
              </a:rPr>
              <a:t>Robotics and Control Lab</a:t>
            </a:r>
          </a:p>
          <a:p>
            <a:pPr marL="449262" lvl="1" indent="0">
              <a:spcBef>
                <a:spcPts val="0"/>
              </a:spcBef>
              <a:buNone/>
              <a:defRPr/>
            </a:pPr>
            <a:r>
              <a:rPr lang="en-US" sz="2000" dirty="0"/>
              <a:t>	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0DCC62-CA0A-4EB8-82FA-C68A7A01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29" y="4416136"/>
            <a:ext cx="4810125" cy="1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Spacecraft Proximity Operations Testbed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CA"/>
              <a:t>AIAA Guidance, Navigation, and Control Conference 2020, Orlando, Florida</a:t>
            </a:r>
            <a:endParaRPr lang="en-CA" dirty="0"/>
          </a:p>
        </p:txBody>
      </p:sp>
      <p:pic>
        <p:nvPicPr>
          <p:cNvPr id="7" name="Picture 6" descr="A picture containing indoor, table, window, sitting&#10;&#10;Description automatically generated">
            <a:extLst>
              <a:ext uri="{FF2B5EF4-FFF2-40B4-BE49-F238E27FC236}">
                <a16:creationId xmlns:a16="http://schemas.microsoft.com/office/drawing/2014/main" id="{0BA4E68C-ECAA-4F2B-BE1D-98EC8CC56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99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F8024AF-CE00-4AD3-81E1-40FE57053F4A}"/>
              </a:ext>
            </a:extLst>
          </p:cNvPr>
          <p:cNvSpPr txBox="1">
            <a:spLocks/>
          </p:cNvSpPr>
          <p:nvPr/>
        </p:nvSpPr>
        <p:spPr>
          <a:xfrm>
            <a:off x="1029148" y="-3469"/>
            <a:ext cx="7127875" cy="632200"/>
          </a:xfrm>
          <a:prstGeom prst="rect">
            <a:avLst/>
          </a:prstGeom>
          <a:solidFill>
            <a:schemeClr val="tx1">
              <a:alpha val="70000"/>
            </a:schemeClr>
          </a:solidFill>
          <a:effectLst>
            <a:softEdge rad="635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Spacecraft Proximity Operations Testbed</a:t>
            </a:r>
          </a:p>
        </p:txBody>
      </p:sp>
    </p:spTree>
    <p:extLst>
      <p:ext uri="{BB962C8B-B14F-4D97-AF65-F5344CB8AC3E}">
        <p14:creationId xmlns:p14="http://schemas.microsoft.com/office/powerpoint/2010/main" val="2002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Spacecraft Proximity Operations Testbed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>
                <a:cs typeface="Arial" charset="0"/>
              </a:rPr>
              <a:t>Spacecraft Proximity Operations Testbed – SPOT</a:t>
            </a:r>
            <a:endParaRPr lang="en-US" sz="1200" dirty="0"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6D8BE-A4D9-42A6-9AEB-A0638B2B2E35}"/>
              </a:ext>
            </a:extLst>
          </p:cNvPr>
          <p:cNvSpPr txBox="1"/>
          <p:nvPr/>
        </p:nvSpPr>
        <p:spPr>
          <a:xfrm>
            <a:off x="323850" y="5416624"/>
            <a:ext cx="8496299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</a:rPr>
              <a:t>Pothen, A. A., and </a:t>
            </a:r>
            <a:r>
              <a:rPr lang="en-US" sz="1000" b="1" i="0" dirty="0">
                <a:effectLst/>
              </a:rPr>
              <a:t>Ulrich, S.</a:t>
            </a:r>
            <a:r>
              <a:rPr lang="en-US" sz="1000" b="0" i="0" dirty="0">
                <a:effectLst/>
              </a:rPr>
              <a:t>, “Pose Tracking Control for Spacecraft Proximity Operations Using the </a:t>
            </a:r>
            <a:r>
              <a:rPr lang="en-US" sz="1000" b="0" i="0" dirty="0" err="1">
                <a:effectLst/>
              </a:rPr>
              <a:t>Udwadia-Kalaba</a:t>
            </a:r>
            <a:r>
              <a:rPr lang="en-US" sz="1000" b="0" i="0" dirty="0">
                <a:effectLst/>
              </a:rPr>
              <a:t> Framework,”</a:t>
            </a:r>
            <a:r>
              <a:rPr lang="en-US" sz="1000" b="0" i="1" dirty="0">
                <a:effectLst/>
              </a:rPr>
              <a:t> AIAA Guidance, Navigation, and Control Conference</a:t>
            </a:r>
            <a:r>
              <a:rPr lang="en-US" sz="1000" b="0" i="0" dirty="0">
                <a:effectLst/>
              </a:rPr>
              <a:t>, Orlando, FL, 6-10 Jan, 2020.</a:t>
            </a:r>
          </a:p>
          <a:p>
            <a:endParaRPr lang="en-US" sz="1000" b="0" i="0" dirty="0">
              <a:effectLst/>
            </a:endParaRPr>
          </a:p>
          <a:p>
            <a:r>
              <a:rPr lang="en-US" sz="1000" dirty="0"/>
              <a:t>Pothen, A. A., and </a:t>
            </a:r>
            <a:r>
              <a:rPr lang="en-US" sz="1000" b="1" dirty="0"/>
              <a:t>Ulrich, S.</a:t>
            </a:r>
            <a:r>
              <a:rPr lang="en-US" sz="1000" dirty="0"/>
              <a:t>, “Close-Range Rendezvous of Multiple Chasers with a Moving Target using </a:t>
            </a:r>
            <a:r>
              <a:rPr lang="en-US" sz="1000" dirty="0" err="1"/>
              <a:t>Udwadia-Kalaba</a:t>
            </a:r>
            <a:r>
              <a:rPr lang="en-US" sz="1000" dirty="0"/>
              <a:t> Equation,” </a:t>
            </a:r>
            <a:r>
              <a:rPr lang="en-US" sz="1000" i="1" dirty="0"/>
              <a:t>American Control Conference</a:t>
            </a:r>
            <a:r>
              <a:rPr lang="en-US" sz="1000" dirty="0"/>
              <a:t>, Philadelphia, PA, 10-12 Jul, 2019.</a:t>
            </a:r>
          </a:p>
        </p:txBody>
      </p:sp>
    </p:spTree>
    <p:extLst>
      <p:ext uri="{BB962C8B-B14F-4D97-AF65-F5344CB8AC3E}">
        <p14:creationId xmlns:p14="http://schemas.microsoft.com/office/powerpoint/2010/main" val="13031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Spacecraft Proximity Operations Testbed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3943" y="6516937"/>
            <a:ext cx="4996113" cy="244811"/>
          </a:xfrm>
        </p:spPr>
        <p:txBody>
          <a:bodyPr/>
          <a:lstStyle/>
          <a:p>
            <a:r>
              <a:rPr lang="en-US" sz="1200">
                <a:cs typeface="Arial" charset="0"/>
              </a:rPr>
              <a:t>Spacecraft Proximity Operations Testbed – SPOT</a:t>
            </a:r>
            <a:endParaRPr lang="en-US" sz="1200" dirty="0">
              <a:cs typeface="Arial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BB3E62F-1F4A-4D9E-B358-8BBF6E9393AF}"/>
              </a:ext>
            </a:extLst>
          </p:cNvPr>
          <p:cNvSpPr txBox="1">
            <a:spLocks/>
          </p:cNvSpPr>
          <p:nvPr/>
        </p:nvSpPr>
        <p:spPr bwMode="auto">
          <a:xfrm>
            <a:off x="419539" y="1098296"/>
            <a:ext cx="8820150" cy="751774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CA" altLang="en-US" sz="2600" b="1" dirty="0">
                <a:latin typeface="+mn-lt"/>
              </a:rPr>
              <a:t>Machine Learning for Prox. Ops. Path-Planning</a:t>
            </a:r>
          </a:p>
          <a:p>
            <a:pPr>
              <a:defRPr/>
            </a:pPr>
            <a:endParaRPr lang="en-CA" altLang="en-US" sz="2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BE7E-EC4C-4228-A9B7-A7A33B78D9AE}"/>
              </a:ext>
            </a:extLst>
          </p:cNvPr>
          <p:cNvSpPr txBox="1"/>
          <p:nvPr/>
        </p:nvSpPr>
        <p:spPr>
          <a:xfrm>
            <a:off x="323850" y="5942493"/>
            <a:ext cx="8496299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191919"/>
                </a:solidFill>
                <a:effectLst/>
              </a:rPr>
              <a:t>Hovell, K., and </a:t>
            </a:r>
            <a:r>
              <a:rPr lang="en-US" sz="1000" b="1" i="0" dirty="0">
                <a:solidFill>
                  <a:srgbClr val="191919"/>
                </a:solidFill>
                <a:effectLst/>
              </a:rPr>
              <a:t>Ulrich, S.</a:t>
            </a:r>
            <a:r>
              <a:rPr lang="en-US" sz="1000" b="0" i="0" dirty="0">
                <a:solidFill>
                  <a:srgbClr val="191919"/>
                </a:solidFill>
                <a:effectLst/>
              </a:rPr>
              <a:t>, “Deep Reinforcement Learning for Spacecraft Proximity Operations Guidance,” </a:t>
            </a:r>
            <a:r>
              <a:rPr lang="en-US" sz="1000" b="0" i="1" dirty="0">
                <a:solidFill>
                  <a:srgbClr val="191919"/>
                </a:solidFill>
                <a:effectLst/>
              </a:rPr>
              <a:t>AIAA Journal of Spacecraft and Rockets</a:t>
            </a:r>
            <a:r>
              <a:rPr lang="en-US" sz="1000" b="0" i="0" dirty="0">
                <a:solidFill>
                  <a:srgbClr val="191919"/>
                </a:solidFill>
                <a:effectLst/>
              </a:rPr>
              <a:t>. </a:t>
            </a:r>
            <a:r>
              <a:rPr lang="en-US" sz="1000" b="0" i="0" dirty="0">
                <a:solidFill>
                  <a:srgbClr val="CE152A"/>
                </a:solidFill>
                <a:effectLst/>
              </a:rPr>
              <a:t>accepted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22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876</Words>
  <Application>Microsoft Office PowerPoint</Application>
  <PresentationFormat>On-screen Show (4:3)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Alegreya Sans</vt:lpstr>
      <vt:lpstr>Arial</vt:lpstr>
      <vt:lpstr>Calibri</vt:lpstr>
      <vt:lpstr>Calibri Light</vt:lpstr>
      <vt:lpstr>TrebuchetMS</vt:lpstr>
      <vt:lpstr>Office Theme</vt:lpstr>
      <vt:lpstr>In Space Assembly Panel Discussion</vt:lpstr>
      <vt:lpstr>Abstract</vt:lpstr>
      <vt:lpstr>Space Robotics for OOS/ISA</vt:lpstr>
      <vt:lpstr>Space Robotics for OOS/ISA</vt:lpstr>
      <vt:lpstr>Space Robotics for OOS/ISA</vt:lpstr>
      <vt:lpstr>Space Robotics for OOS/ISA</vt:lpstr>
      <vt:lpstr>Spacecraft Proximity Operations Testbed</vt:lpstr>
      <vt:lpstr>Spacecraft Proximity Operations Testbed</vt:lpstr>
      <vt:lpstr>Spacecraft Proximity Operations Testbed</vt:lpstr>
      <vt:lpstr>Spacecraft Proximity Operations Testbed</vt:lpstr>
      <vt:lpstr>Spacecraft Proximity Operations Testbed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Kernot</dc:creator>
  <cp:lastModifiedBy>Steve Ulrich</cp:lastModifiedBy>
  <cp:revision>110</cp:revision>
  <dcterms:created xsi:type="dcterms:W3CDTF">2017-06-09T16:25:46Z</dcterms:created>
  <dcterms:modified xsi:type="dcterms:W3CDTF">2021-03-06T18:41:04Z</dcterms:modified>
</cp:coreProperties>
</file>