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39157-48BA-4B0C-847B-A3473CE6B5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M"/>
        </a:p>
      </dgm:t>
    </dgm:pt>
    <dgm:pt modelId="{A5F32D69-EE26-48C2-B2D7-DE0821164198}">
      <dgm:prSet/>
      <dgm:spPr/>
      <dgm:t>
        <a:bodyPr/>
        <a:lstStyle/>
        <a:p>
          <a:r>
            <a:rPr lang="en-CM"/>
            <a:t>Data Pre-processing</a:t>
          </a:r>
          <a:br>
            <a:rPr lang="en-CM"/>
          </a:br>
          <a:endParaRPr lang="en-CM"/>
        </a:p>
      </dgm:t>
    </dgm:pt>
    <dgm:pt modelId="{C5569B5A-3128-44DD-913A-F4D7F02DF60C}" type="parTrans" cxnId="{BFCE1B98-A756-44AB-9566-4A9E4EF76730}">
      <dgm:prSet/>
      <dgm:spPr/>
      <dgm:t>
        <a:bodyPr/>
        <a:lstStyle/>
        <a:p>
          <a:endParaRPr lang="en-CM"/>
        </a:p>
      </dgm:t>
    </dgm:pt>
    <dgm:pt modelId="{19EE6E42-2AEC-43DA-BFED-59134298551F}" type="sibTrans" cxnId="{BFCE1B98-A756-44AB-9566-4A9E4EF76730}">
      <dgm:prSet/>
      <dgm:spPr/>
      <dgm:t>
        <a:bodyPr/>
        <a:lstStyle/>
        <a:p>
          <a:endParaRPr lang="en-CM"/>
        </a:p>
      </dgm:t>
    </dgm:pt>
    <dgm:pt modelId="{770C1339-1CF5-458F-9EA6-9E35EB61EFA5}" type="pres">
      <dgm:prSet presAssocID="{98639157-48BA-4B0C-847B-A3473CE6B503}" presName="Name0" presStyleCnt="0">
        <dgm:presLayoutVars>
          <dgm:dir/>
          <dgm:animLvl val="lvl"/>
          <dgm:resizeHandles val="exact"/>
        </dgm:presLayoutVars>
      </dgm:prSet>
      <dgm:spPr/>
    </dgm:pt>
    <dgm:pt modelId="{3FB96008-CCB4-4493-B336-886575116642}" type="pres">
      <dgm:prSet presAssocID="{A5F32D69-EE26-48C2-B2D7-DE0821164198}" presName="linNode" presStyleCnt="0"/>
      <dgm:spPr/>
    </dgm:pt>
    <dgm:pt modelId="{9F984B66-E38A-4FEB-A02E-B9F46FDA13CD}" type="pres">
      <dgm:prSet presAssocID="{A5F32D69-EE26-48C2-B2D7-DE0821164198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1C4BD30F-344F-48B0-9DDF-6F9F3083A161}" type="presOf" srcId="{A5F32D69-EE26-48C2-B2D7-DE0821164198}" destId="{9F984B66-E38A-4FEB-A02E-B9F46FDA13CD}" srcOrd="0" destOrd="0" presId="urn:microsoft.com/office/officeart/2005/8/layout/vList5"/>
    <dgm:cxn modelId="{37805F17-2088-40C1-82CA-3DCB101AFE07}" type="presOf" srcId="{98639157-48BA-4B0C-847B-A3473CE6B503}" destId="{770C1339-1CF5-458F-9EA6-9E35EB61EFA5}" srcOrd="0" destOrd="0" presId="urn:microsoft.com/office/officeart/2005/8/layout/vList5"/>
    <dgm:cxn modelId="{BFCE1B98-A756-44AB-9566-4A9E4EF76730}" srcId="{98639157-48BA-4B0C-847B-A3473CE6B503}" destId="{A5F32D69-EE26-48C2-B2D7-DE0821164198}" srcOrd="0" destOrd="0" parTransId="{C5569B5A-3128-44DD-913A-F4D7F02DF60C}" sibTransId="{19EE6E42-2AEC-43DA-BFED-59134298551F}"/>
    <dgm:cxn modelId="{0B34CB83-5D11-4DA0-A0DE-D36BBF87981F}" type="presParOf" srcId="{770C1339-1CF5-458F-9EA6-9E35EB61EFA5}" destId="{3FB96008-CCB4-4493-B336-886575116642}" srcOrd="0" destOrd="0" presId="urn:microsoft.com/office/officeart/2005/8/layout/vList5"/>
    <dgm:cxn modelId="{DFF0AD4C-FFB6-459B-8E6D-FED35FF9354B}" type="presParOf" srcId="{3FB96008-CCB4-4493-B336-886575116642}" destId="{9F984B66-E38A-4FEB-A02E-B9F46FDA13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9B717-1985-42F7-B982-926186E8BA5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M"/>
        </a:p>
      </dgm:t>
    </dgm:pt>
    <dgm:pt modelId="{05BB6321-A330-408E-95DF-99134CF29CB6}">
      <dgm:prSet/>
      <dgm:spPr/>
      <dgm:t>
        <a:bodyPr/>
        <a:lstStyle/>
        <a:p>
          <a:r>
            <a:rPr lang="en-CM"/>
            <a:t>Load 3D datasets from the specified data path</a:t>
          </a:r>
        </a:p>
      </dgm:t>
    </dgm:pt>
    <dgm:pt modelId="{4BAB00C1-5780-4283-B77C-9DBB7ED0C736}" type="parTrans" cxnId="{DEE4FADA-BD19-44F6-8967-AB8FC00CC12D}">
      <dgm:prSet/>
      <dgm:spPr/>
      <dgm:t>
        <a:bodyPr/>
        <a:lstStyle/>
        <a:p>
          <a:endParaRPr lang="en-CM"/>
        </a:p>
      </dgm:t>
    </dgm:pt>
    <dgm:pt modelId="{591A6FF4-C8D2-458C-86F0-5E59B142D033}" type="sibTrans" cxnId="{DEE4FADA-BD19-44F6-8967-AB8FC00CC12D}">
      <dgm:prSet/>
      <dgm:spPr/>
      <dgm:t>
        <a:bodyPr/>
        <a:lstStyle/>
        <a:p>
          <a:endParaRPr lang="en-CM"/>
        </a:p>
      </dgm:t>
    </dgm:pt>
    <dgm:pt modelId="{A27C0B3D-97A6-4E3D-BB28-8E3E378BEBC7}">
      <dgm:prSet/>
      <dgm:spPr/>
      <dgm:t>
        <a:bodyPr/>
        <a:lstStyle/>
        <a:p>
          <a:r>
            <a:rPr lang="en-CM" dirty="0"/>
            <a:t>Inspect and visualize the data to understand the noise and</a:t>
          </a:r>
          <a:r>
            <a:rPr lang="en-US" dirty="0"/>
            <a:t> </a:t>
          </a:r>
          <a:r>
            <a:rPr lang="en-CM" dirty="0"/>
            <a:t>uncertain</a:t>
          </a:r>
          <a:r>
            <a:rPr lang="en-US" dirty="0"/>
            <a:t>t</a:t>
          </a:r>
          <a:r>
            <a:rPr lang="en-CM" dirty="0"/>
            <a:t>y characteristics</a:t>
          </a:r>
          <a:r>
            <a:rPr lang="en-US" dirty="0"/>
            <a:t>    </a:t>
          </a:r>
          <a:endParaRPr lang="en-CM" dirty="0"/>
        </a:p>
      </dgm:t>
    </dgm:pt>
    <dgm:pt modelId="{ECCE1DA6-F338-4183-8452-83E1FC2B2649}" type="parTrans" cxnId="{8A285C32-8592-4E1E-8609-698014BBF085}">
      <dgm:prSet/>
      <dgm:spPr/>
      <dgm:t>
        <a:bodyPr/>
        <a:lstStyle/>
        <a:p>
          <a:endParaRPr lang="en-CM"/>
        </a:p>
      </dgm:t>
    </dgm:pt>
    <dgm:pt modelId="{DBDB5803-EA64-4986-9191-86F73CADC4B4}" type="sibTrans" cxnId="{8A285C32-8592-4E1E-8609-698014BBF085}">
      <dgm:prSet/>
      <dgm:spPr/>
      <dgm:t>
        <a:bodyPr/>
        <a:lstStyle/>
        <a:p>
          <a:endParaRPr lang="en-CM"/>
        </a:p>
      </dgm:t>
    </dgm:pt>
    <dgm:pt modelId="{76FBB928-B054-4B02-8171-D48CAE10817B}">
      <dgm:prSet/>
      <dgm:spPr/>
      <dgm:t>
        <a:bodyPr/>
        <a:lstStyle/>
        <a:p>
          <a:endParaRPr lang="en-CM" dirty="0"/>
        </a:p>
      </dgm:t>
    </dgm:pt>
    <dgm:pt modelId="{D1608EF0-29D5-4ADF-B281-8B6D6851EABA}" type="parTrans" cxnId="{C01E307F-0174-453C-A41A-1F78C11A4B6B}">
      <dgm:prSet/>
      <dgm:spPr/>
      <dgm:t>
        <a:bodyPr/>
        <a:lstStyle/>
        <a:p>
          <a:endParaRPr lang="en-CM"/>
        </a:p>
      </dgm:t>
    </dgm:pt>
    <dgm:pt modelId="{380E514D-35F8-4A04-AF3C-4831228E7546}" type="sibTrans" cxnId="{C01E307F-0174-453C-A41A-1F78C11A4B6B}">
      <dgm:prSet/>
      <dgm:spPr/>
      <dgm:t>
        <a:bodyPr/>
        <a:lstStyle/>
        <a:p>
          <a:endParaRPr lang="en-CM"/>
        </a:p>
      </dgm:t>
    </dgm:pt>
    <dgm:pt modelId="{1BDB7EC6-05CC-4362-85EB-A23ADCE115F1}">
      <dgm:prSet/>
      <dgm:spPr/>
      <dgm:t>
        <a:bodyPr/>
        <a:lstStyle/>
        <a:p>
          <a:r>
            <a:rPr lang="en-CM" dirty="0"/>
            <a:t>Identify and handle any outliers or invalid data points</a:t>
          </a:r>
        </a:p>
      </dgm:t>
    </dgm:pt>
    <dgm:pt modelId="{9226FA0A-A26B-487E-B80B-0CEC20893080}" type="parTrans" cxnId="{13A3229C-48D8-4720-88E0-6EC91BE3B08D}">
      <dgm:prSet/>
      <dgm:spPr/>
      <dgm:t>
        <a:bodyPr/>
        <a:lstStyle/>
        <a:p>
          <a:endParaRPr lang="en-CM"/>
        </a:p>
      </dgm:t>
    </dgm:pt>
    <dgm:pt modelId="{91F8CB9D-2E08-46DA-B036-9CB13957A305}" type="sibTrans" cxnId="{13A3229C-48D8-4720-88E0-6EC91BE3B08D}">
      <dgm:prSet/>
      <dgm:spPr/>
      <dgm:t>
        <a:bodyPr/>
        <a:lstStyle/>
        <a:p>
          <a:endParaRPr lang="en-CM"/>
        </a:p>
      </dgm:t>
    </dgm:pt>
    <dgm:pt modelId="{C3D3E9B1-D9DE-4CA4-A1EC-D834362D7318}">
      <dgm:prSet/>
      <dgm:spPr/>
      <dgm:t>
        <a:bodyPr/>
        <a:lstStyle/>
        <a:p>
          <a:r>
            <a:rPr lang="en-CM" dirty="0"/>
            <a:t>Scale the data to appropriate units</a:t>
          </a:r>
        </a:p>
      </dgm:t>
    </dgm:pt>
    <dgm:pt modelId="{1958244E-DB3A-4102-8F6A-54E967588B1F}" type="parTrans" cxnId="{7B3D7537-B55D-46F5-A174-2A6C423CAD21}">
      <dgm:prSet/>
      <dgm:spPr/>
      <dgm:t>
        <a:bodyPr/>
        <a:lstStyle/>
        <a:p>
          <a:endParaRPr lang="en-CM"/>
        </a:p>
      </dgm:t>
    </dgm:pt>
    <dgm:pt modelId="{BCE012A7-2CB8-40DE-8CC0-AA8FD24A83F9}" type="sibTrans" cxnId="{7B3D7537-B55D-46F5-A174-2A6C423CAD21}">
      <dgm:prSet/>
      <dgm:spPr/>
      <dgm:t>
        <a:bodyPr/>
        <a:lstStyle/>
        <a:p>
          <a:endParaRPr lang="en-CM"/>
        </a:p>
      </dgm:t>
    </dgm:pt>
    <dgm:pt modelId="{B7707723-B41A-42A4-BCC0-2C6E984B9573}" type="pres">
      <dgm:prSet presAssocID="{08F9B717-1985-42F7-B982-926186E8BA5C}" presName="Name0" presStyleCnt="0">
        <dgm:presLayoutVars>
          <dgm:dir/>
          <dgm:resizeHandles val="exact"/>
        </dgm:presLayoutVars>
      </dgm:prSet>
      <dgm:spPr/>
    </dgm:pt>
    <dgm:pt modelId="{629808B2-7A94-4553-A798-6A4131D874B2}" type="pres">
      <dgm:prSet presAssocID="{08F9B717-1985-42F7-B982-926186E8BA5C}" presName="arrow" presStyleLbl="bgShp" presStyleIdx="0" presStyleCnt="1"/>
      <dgm:spPr/>
    </dgm:pt>
    <dgm:pt modelId="{4699ED3C-92B2-4741-93FB-42F6EFF3581B}" type="pres">
      <dgm:prSet presAssocID="{08F9B717-1985-42F7-B982-926186E8BA5C}" presName="points" presStyleCnt="0"/>
      <dgm:spPr/>
    </dgm:pt>
    <dgm:pt modelId="{3FA7A92E-0F24-461C-B84A-FE9B72828C83}" type="pres">
      <dgm:prSet presAssocID="{05BB6321-A330-408E-95DF-99134CF29CB6}" presName="compositeA" presStyleCnt="0"/>
      <dgm:spPr/>
    </dgm:pt>
    <dgm:pt modelId="{8F02312A-F819-446D-99A0-CBB58CA2FBE4}" type="pres">
      <dgm:prSet presAssocID="{05BB6321-A330-408E-95DF-99134CF29CB6}" presName="textA" presStyleLbl="revTx" presStyleIdx="0" presStyleCnt="3">
        <dgm:presLayoutVars>
          <dgm:bulletEnabled val="1"/>
        </dgm:presLayoutVars>
      </dgm:prSet>
      <dgm:spPr/>
    </dgm:pt>
    <dgm:pt modelId="{3CED0993-400D-4FA5-B29C-8F06752D46AE}" type="pres">
      <dgm:prSet presAssocID="{05BB6321-A330-408E-95DF-99134CF29CB6}" presName="circleA" presStyleLbl="node1" presStyleIdx="0" presStyleCnt="3"/>
      <dgm:spPr/>
    </dgm:pt>
    <dgm:pt modelId="{22AD8345-8145-4C07-8E57-16689246F43D}" type="pres">
      <dgm:prSet presAssocID="{05BB6321-A330-408E-95DF-99134CF29CB6}" presName="spaceA" presStyleCnt="0"/>
      <dgm:spPr/>
    </dgm:pt>
    <dgm:pt modelId="{1212CB44-AF59-4A24-8E08-F9CBB4225072}" type="pres">
      <dgm:prSet presAssocID="{591A6FF4-C8D2-458C-86F0-5E59B142D033}" presName="space" presStyleCnt="0"/>
      <dgm:spPr/>
    </dgm:pt>
    <dgm:pt modelId="{10366B9F-A2A6-4FAD-A826-CB36621C0580}" type="pres">
      <dgm:prSet presAssocID="{A27C0B3D-97A6-4E3D-BB28-8E3E378BEBC7}" presName="compositeB" presStyleCnt="0"/>
      <dgm:spPr/>
    </dgm:pt>
    <dgm:pt modelId="{80097DAD-78F4-44DC-9AED-3D82DD60917E}" type="pres">
      <dgm:prSet presAssocID="{A27C0B3D-97A6-4E3D-BB28-8E3E378BEBC7}" presName="textB" presStyleLbl="revTx" presStyleIdx="1" presStyleCnt="3">
        <dgm:presLayoutVars>
          <dgm:bulletEnabled val="1"/>
        </dgm:presLayoutVars>
      </dgm:prSet>
      <dgm:spPr/>
    </dgm:pt>
    <dgm:pt modelId="{54E71954-74EF-44E3-9787-F320C03E0212}" type="pres">
      <dgm:prSet presAssocID="{A27C0B3D-97A6-4E3D-BB28-8E3E378BEBC7}" presName="circleB" presStyleLbl="node1" presStyleIdx="1" presStyleCnt="3"/>
      <dgm:spPr/>
    </dgm:pt>
    <dgm:pt modelId="{847554B3-1AEB-47AE-8527-7A21655CD563}" type="pres">
      <dgm:prSet presAssocID="{A27C0B3D-97A6-4E3D-BB28-8E3E378BEBC7}" presName="spaceB" presStyleCnt="0"/>
      <dgm:spPr/>
    </dgm:pt>
    <dgm:pt modelId="{AEC239B4-00CD-49F1-B56B-E8B5FF024593}" type="pres">
      <dgm:prSet presAssocID="{DBDB5803-EA64-4986-9191-86F73CADC4B4}" presName="space" presStyleCnt="0"/>
      <dgm:spPr/>
    </dgm:pt>
    <dgm:pt modelId="{E0C9714D-080C-4830-ADCF-064A05BEE66D}" type="pres">
      <dgm:prSet presAssocID="{76FBB928-B054-4B02-8171-D48CAE10817B}" presName="compositeA" presStyleCnt="0"/>
      <dgm:spPr/>
    </dgm:pt>
    <dgm:pt modelId="{2177474B-1037-4962-9F06-5C4588D6938B}" type="pres">
      <dgm:prSet presAssocID="{76FBB928-B054-4B02-8171-D48CAE10817B}" presName="textA" presStyleLbl="revTx" presStyleIdx="2" presStyleCnt="3">
        <dgm:presLayoutVars>
          <dgm:bulletEnabled val="1"/>
        </dgm:presLayoutVars>
      </dgm:prSet>
      <dgm:spPr/>
    </dgm:pt>
    <dgm:pt modelId="{A5064657-4888-4C80-B5B9-D5E36423EBCC}" type="pres">
      <dgm:prSet presAssocID="{76FBB928-B054-4B02-8171-D48CAE10817B}" presName="circleA" presStyleLbl="node1" presStyleIdx="2" presStyleCnt="3"/>
      <dgm:spPr/>
    </dgm:pt>
    <dgm:pt modelId="{41AAB836-000F-46C3-BFB9-0A2AA73F03AD}" type="pres">
      <dgm:prSet presAssocID="{76FBB928-B054-4B02-8171-D48CAE10817B}" presName="spaceA" presStyleCnt="0"/>
      <dgm:spPr/>
    </dgm:pt>
  </dgm:ptLst>
  <dgm:cxnLst>
    <dgm:cxn modelId="{8A285C32-8592-4E1E-8609-698014BBF085}" srcId="{08F9B717-1985-42F7-B982-926186E8BA5C}" destId="{A27C0B3D-97A6-4E3D-BB28-8E3E378BEBC7}" srcOrd="1" destOrd="0" parTransId="{ECCE1DA6-F338-4183-8452-83E1FC2B2649}" sibTransId="{DBDB5803-EA64-4986-9191-86F73CADC4B4}"/>
    <dgm:cxn modelId="{7B3D7537-B55D-46F5-A174-2A6C423CAD21}" srcId="{76FBB928-B054-4B02-8171-D48CAE10817B}" destId="{C3D3E9B1-D9DE-4CA4-A1EC-D834362D7318}" srcOrd="1" destOrd="0" parTransId="{1958244E-DB3A-4102-8F6A-54E967588B1F}" sibTransId="{BCE012A7-2CB8-40DE-8CC0-AA8FD24A83F9}"/>
    <dgm:cxn modelId="{1AF2913F-1BC8-4CD0-8E16-B02BB1F4D65A}" type="presOf" srcId="{05BB6321-A330-408E-95DF-99134CF29CB6}" destId="{8F02312A-F819-446D-99A0-CBB58CA2FBE4}" srcOrd="0" destOrd="0" presId="urn:microsoft.com/office/officeart/2005/8/layout/hProcess11"/>
    <dgm:cxn modelId="{DEB28468-46A6-4823-ABB7-6B065A74A08E}" type="presOf" srcId="{1BDB7EC6-05CC-4362-85EB-A23ADCE115F1}" destId="{2177474B-1037-4962-9F06-5C4588D6938B}" srcOrd="0" destOrd="1" presId="urn:microsoft.com/office/officeart/2005/8/layout/hProcess11"/>
    <dgm:cxn modelId="{C01E307F-0174-453C-A41A-1F78C11A4B6B}" srcId="{08F9B717-1985-42F7-B982-926186E8BA5C}" destId="{76FBB928-B054-4B02-8171-D48CAE10817B}" srcOrd="2" destOrd="0" parTransId="{D1608EF0-29D5-4ADF-B281-8B6D6851EABA}" sibTransId="{380E514D-35F8-4A04-AF3C-4831228E7546}"/>
    <dgm:cxn modelId="{13A3229C-48D8-4720-88E0-6EC91BE3B08D}" srcId="{76FBB928-B054-4B02-8171-D48CAE10817B}" destId="{1BDB7EC6-05CC-4362-85EB-A23ADCE115F1}" srcOrd="0" destOrd="0" parTransId="{9226FA0A-A26B-487E-B80B-0CEC20893080}" sibTransId="{91F8CB9D-2E08-46DA-B036-9CB13957A305}"/>
    <dgm:cxn modelId="{0F7B24A6-F08A-4916-A162-7BD9469E8911}" type="presOf" srcId="{08F9B717-1985-42F7-B982-926186E8BA5C}" destId="{B7707723-B41A-42A4-BCC0-2C6E984B9573}" srcOrd="0" destOrd="0" presId="urn:microsoft.com/office/officeart/2005/8/layout/hProcess11"/>
    <dgm:cxn modelId="{72C074BA-0B5B-4EC1-9202-E96168E49C0F}" type="presOf" srcId="{C3D3E9B1-D9DE-4CA4-A1EC-D834362D7318}" destId="{2177474B-1037-4962-9F06-5C4588D6938B}" srcOrd="0" destOrd="2" presId="urn:microsoft.com/office/officeart/2005/8/layout/hProcess11"/>
    <dgm:cxn modelId="{15DF7ED1-CD9F-4E16-8E49-DA6545422DE1}" type="presOf" srcId="{A27C0B3D-97A6-4E3D-BB28-8E3E378BEBC7}" destId="{80097DAD-78F4-44DC-9AED-3D82DD60917E}" srcOrd="0" destOrd="0" presId="urn:microsoft.com/office/officeart/2005/8/layout/hProcess11"/>
    <dgm:cxn modelId="{DEE4FADA-BD19-44F6-8967-AB8FC00CC12D}" srcId="{08F9B717-1985-42F7-B982-926186E8BA5C}" destId="{05BB6321-A330-408E-95DF-99134CF29CB6}" srcOrd="0" destOrd="0" parTransId="{4BAB00C1-5780-4283-B77C-9DBB7ED0C736}" sibTransId="{591A6FF4-C8D2-458C-86F0-5E59B142D033}"/>
    <dgm:cxn modelId="{F732C2EC-0D4B-44B5-B806-A8D4BFAE2252}" type="presOf" srcId="{76FBB928-B054-4B02-8171-D48CAE10817B}" destId="{2177474B-1037-4962-9F06-5C4588D6938B}" srcOrd="0" destOrd="0" presId="urn:microsoft.com/office/officeart/2005/8/layout/hProcess11"/>
    <dgm:cxn modelId="{B6D741F9-EBE9-4927-8796-B1828FA59342}" type="presParOf" srcId="{B7707723-B41A-42A4-BCC0-2C6E984B9573}" destId="{629808B2-7A94-4553-A798-6A4131D874B2}" srcOrd="0" destOrd="0" presId="urn:microsoft.com/office/officeart/2005/8/layout/hProcess11"/>
    <dgm:cxn modelId="{91A6A982-8D9B-4D81-A6B8-41D47557F155}" type="presParOf" srcId="{B7707723-B41A-42A4-BCC0-2C6E984B9573}" destId="{4699ED3C-92B2-4741-93FB-42F6EFF3581B}" srcOrd="1" destOrd="0" presId="urn:microsoft.com/office/officeart/2005/8/layout/hProcess11"/>
    <dgm:cxn modelId="{A741B4B7-CD4D-4E7A-B514-00ACD1F4A222}" type="presParOf" srcId="{4699ED3C-92B2-4741-93FB-42F6EFF3581B}" destId="{3FA7A92E-0F24-461C-B84A-FE9B72828C83}" srcOrd="0" destOrd="0" presId="urn:microsoft.com/office/officeart/2005/8/layout/hProcess11"/>
    <dgm:cxn modelId="{B2CB7887-DCBA-4434-971E-AF15CE38B394}" type="presParOf" srcId="{3FA7A92E-0F24-461C-B84A-FE9B72828C83}" destId="{8F02312A-F819-446D-99A0-CBB58CA2FBE4}" srcOrd="0" destOrd="0" presId="urn:microsoft.com/office/officeart/2005/8/layout/hProcess11"/>
    <dgm:cxn modelId="{B79F104F-83AB-48FD-9E94-FF1864C30137}" type="presParOf" srcId="{3FA7A92E-0F24-461C-B84A-FE9B72828C83}" destId="{3CED0993-400D-4FA5-B29C-8F06752D46AE}" srcOrd="1" destOrd="0" presId="urn:microsoft.com/office/officeart/2005/8/layout/hProcess11"/>
    <dgm:cxn modelId="{819FCAEA-4782-48E4-B417-4895CB82D357}" type="presParOf" srcId="{3FA7A92E-0F24-461C-B84A-FE9B72828C83}" destId="{22AD8345-8145-4C07-8E57-16689246F43D}" srcOrd="2" destOrd="0" presId="urn:microsoft.com/office/officeart/2005/8/layout/hProcess11"/>
    <dgm:cxn modelId="{09A4EFE2-5CF5-45C7-9A3A-BF1108959CA2}" type="presParOf" srcId="{4699ED3C-92B2-4741-93FB-42F6EFF3581B}" destId="{1212CB44-AF59-4A24-8E08-F9CBB4225072}" srcOrd="1" destOrd="0" presId="urn:microsoft.com/office/officeart/2005/8/layout/hProcess11"/>
    <dgm:cxn modelId="{E422531E-072C-415D-8CED-36783A223127}" type="presParOf" srcId="{4699ED3C-92B2-4741-93FB-42F6EFF3581B}" destId="{10366B9F-A2A6-4FAD-A826-CB36621C0580}" srcOrd="2" destOrd="0" presId="urn:microsoft.com/office/officeart/2005/8/layout/hProcess11"/>
    <dgm:cxn modelId="{6A2F393F-F372-46C6-A06E-5F7C808412CE}" type="presParOf" srcId="{10366B9F-A2A6-4FAD-A826-CB36621C0580}" destId="{80097DAD-78F4-44DC-9AED-3D82DD60917E}" srcOrd="0" destOrd="0" presId="urn:microsoft.com/office/officeart/2005/8/layout/hProcess11"/>
    <dgm:cxn modelId="{F466D99F-7575-4690-A92F-4FA4C452BEF9}" type="presParOf" srcId="{10366B9F-A2A6-4FAD-A826-CB36621C0580}" destId="{54E71954-74EF-44E3-9787-F320C03E0212}" srcOrd="1" destOrd="0" presId="urn:microsoft.com/office/officeart/2005/8/layout/hProcess11"/>
    <dgm:cxn modelId="{5E6301E3-F1C1-4B1E-BF0F-C4E4F7712B46}" type="presParOf" srcId="{10366B9F-A2A6-4FAD-A826-CB36621C0580}" destId="{847554B3-1AEB-47AE-8527-7A21655CD563}" srcOrd="2" destOrd="0" presId="urn:microsoft.com/office/officeart/2005/8/layout/hProcess11"/>
    <dgm:cxn modelId="{39CFCDCE-CC26-401A-946F-145C1BD3E5FA}" type="presParOf" srcId="{4699ED3C-92B2-4741-93FB-42F6EFF3581B}" destId="{AEC239B4-00CD-49F1-B56B-E8B5FF024593}" srcOrd="3" destOrd="0" presId="urn:microsoft.com/office/officeart/2005/8/layout/hProcess11"/>
    <dgm:cxn modelId="{91FA4BFE-A7EC-453E-B12D-E6506567F06A}" type="presParOf" srcId="{4699ED3C-92B2-4741-93FB-42F6EFF3581B}" destId="{E0C9714D-080C-4830-ADCF-064A05BEE66D}" srcOrd="4" destOrd="0" presId="urn:microsoft.com/office/officeart/2005/8/layout/hProcess11"/>
    <dgm:cxn modelId="{BA21E7E0-77B3-47D2-8D94-01D5FC7BC270}" type="presParOf" srcId="{E0C9714D-080C-4830-ADCF-064A05BEE66D}" destId="{2177474B-1037-4962-9F06-5C4588D6938B}" srcOrd="0" destOrd="0" presId="urn:microsoft.com/office/officeart/2005/8/layout/hProcess11"/>
    <dgm:cxn modelId="{7C87D09E-3167-45AE-84A7-057073CE030E}" type="presParOf" srcId="{E0C9714D-080C-4830-ADCF-064A05BEE66D}" destId="{A5064657-4888-4C80-B5B9-D5E36423EBCC}" srcOrd="1" destOrd="0" presId="urn:microsoft.com/office/officeart/2005/8/layout/hProcess11"/>
    <dgm:cxn modelId="{3B10E8C6-4340-4D52-BE4F-E6405DB0D06F}" type="presParOf" srcId="{E0C9714D-080C-4830-ADCF-064A05BEE66D}" destId="{41AAB836-000F-46C3-BFB9-0A2AA73F03A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84B66-E38A-4FEB-A02E-B9F46FDA13CD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M" sz="3300" kern="1200"/>
            <a:t>Data Pre-processing</a:t>
          </a:r>
          <a:br>
            <a:rPr lang="en-CM" sz="3300" kern="1200"/>
          </a:br>
          <a:endParaRPr lang="en-CM" sz="3300" kern="1200"/>
        </a:p>
      </dsp:txBody>
      <dsp:txXfrm>
        <a:off x="3429701" y="64709"/>
        <a:ext cx="3656198" cy="1196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808B2-7A94-4553-A798-6A4131D874B2}">
      <dsp:nvSpPr>
        <dsp:cNvPr id="0" name=""/>
        <dsp:cNvSpPr/>
      </dsp:nvSpPr>
      <dsp:spPr>
        <a:xfrm>
          <a:off x="0" y="1277813"/>
          <a:ext cx="10515600" cy="17037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2312A-F819-446D-99A0-CBB58CA2FBE4}">
      <dsp:nvSpPr>
        <dsp:cNvPr id="0" name=""/>
        <dsp:cNvSpPr/>
      </dsp:nvSpPr>
      <dsp:spPr>
        <a:xfrm>
          <a:off x="4621" y="0"/>
          <a:ext cx="3049934" cy="170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M" sz="2100" kern="1200"/>
            <a:t>Load 3D datasets from the specified data path</a:t>
          </a:r>
        </a:p>
      </dsp:txBody>
      <dsp:txXfrm>
        <a:off x="4621" y="0"/>
        <a:ext cx="3049934" cy="1703750"/>
      </dsp:txXfrm>
    </dsp:sp>
    <dsp:sp modelId="{3CED0993-400D-4FA5-B29C-8F06752D46AE}">
      <dsp:nvSpPr>
        <dsp:cNvPr id="0" name=""/>
        <dsp:cNvSpPr/>
      </dsp:nvSpPr>
      <dsp:spPr>
        <a:xfrm>
          <a:off x="1316619" y="1916719"/>
          <a:ext cx="425937" cy="425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97DAD-78F4-44DC-9AED-3D82DD60917E}">
      <dsp:nvSpPr>
        <dsp:cNvPr id="0" name=""/>
        <dsp:cNvSpPr/>
      </dsp:nvSpPr>
      <dsp:spPr>
        <a:xfrm>
          <a:off x="3207052" y="2555626"/>
          <a:ext cx="3049934" cy="170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M" sz="2100" kern="1200" dirty="0"/>
            <a:t>Inspect and visualize the data to understand the noise and</a:t>
          </a:r>
          <a:r>
            <a:rPr lang="en-US" sz="2100" kern="1200" dirty="0"/>
            <a:t> </a:t>
          </a:r>
          <a:r>
            <a:rPr lang="en-CM" sz="2100" kern="1200" dirty="0"/>
            <a:t>uncertain</a:t>
          </a:r>
          <a:r>
            <a:rPr lang="en-US" sz="2100" kern="1200" dirty="0"/>
            <a:t>t</a:t>
          </a:r>
          <a:r>
            <a:rPr lang="en-CM" sz="2100" kern="1200" dirty="0"/>
            <a:t>y characteristics</a:t>
          </a:r>
          <a:r>
            <a:rPr lang="en-US" sz="2100" kern="1200" dirty="0"/>
            <a:t>    </a:t>
          </a:r>
          <a:endParaRPr lang="en-CM" sz="2100" kern="1200" dirty="0"/>
        </a:p>
      </dsp:txBody>
      <dsp:txXfrm>
        <a:off x="3207052" y="2555626"/>
        <a:ext cx="3049934" cy="1703750"/>
      </dsp:txXfrm>
    </dsp:sp>
    <dsp:sp modelId="{54E71954-74EF-44E3-9787-F320C03E0212}">
      <dsp:nvSpPr>
        <dsp:cNvPr id="0" name=""/>
        <dsp:cNvSpPr/>
      </dsp:nvSpPr>
      <dsp:spPr>
        <a:xfrm>
          <a:off x="4519051" y="1916719"/>
          <a:ext cx="425937" cy="425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7474B-1037-4962-9F06-5C4588D6938B}">
      <dsp:nvSpPr>
        <dsp:cNvPr id="0" name=""/>
        <dsp:cNvSpPr/>
      </dsp:nvSpPr>
      <dsp:spPr>
        <a:xfrm>
          <a:off x="6409484" y="0"/>
          <a:ext cx="3049934" cy="170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M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M" sz="1600" kern="1200" dirty="0"/>
            <a:t>Identify and handle any outliers or invalid data points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M" sz="1600" kern="1200" dirty="0"/>
            <a:t>Scale the data to appropriate units</a:t>
          </a:r>
        </a:p>
      </dsp:txBody>
      <dsp:txXfrm>
        <a:off x="6409484" y="0"/>
        <a:ext cx="3049934" cy="1703750"/>
      </dsp:txXfrm>
    </dsp:sp>
    <dsp:sp modelId="{A5064657-4888-4C80-B5B9-D5E36423EBCC}">
      <dsp:nvSpPr>
        <dsp:cNvPr id="0" name=""/>
        <dsp:cNvSpPr/>
      </dsp:nvSpPr>
      <dsp:spPr>
        <a:xfrm>
          <a:off x="7721482" y="1916719"/>
          <a:ext cx="425937" cy="425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AE21-1A41-4F9E-AB2C-BEDC2765B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6BC7A-40F9-40E7-8345-E60675F75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49CA-F54A-4345-AEF7-F24762EA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ED52-78AA-4050-9071-68C3D0EF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3AB0-D577-41C5-A0AE-09AA817E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8380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05D0-A546-4AC6-9106-401122B8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A26FF-B29E-4F08-9772-27AA2267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9F05-BD63-4690-B9A6-2A3D339F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5A6E-0E76-4A6C-85F6-BEC1BB4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40EC-ACA6-4622-9FD1-A976563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62176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57792-D6B3-4656-9D98-6D8965216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153C-0692-4EFF-96A3-DE310268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FCAA-5032-4875-B7B2-FA4E514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18E9-8229-4D00-A7B1-EAD94F8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DC9C-EB16-4714-B6FE-A278BC3B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4111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5AA8-8982-4F6C-BDA2-B36CA697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08A2-60D5-442D-885D-A372123C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33C7-277E-46C8-A5B2-52629E55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065-D5EA-4C4E-8FB5-E1DDF988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7628-FA73-4AF8-BA61-71B542B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617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3447-D39F-4AF1-B545-CC54363A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4D75-BFB3-408A-ACE3-757EB993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2AAC-B808-41D8-A888-669DDF54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8C25-2F88-4EB0-972F-08861F1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0FAB-5283-4501-ABF0-8F47ACF2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8803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4C0B-D0F8-4E14-905F-D511AACE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50D3-CDD0-4D1C-89AE-F1F41AEC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45E74-21AA-4CBD-87FF-D54516F5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96C64-06CE-481D-A2C4-38CE97FE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2DF2-B19F-4F2B-B134-23B3B60B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4EF5-ED3C-4B07-B9D7-223DAC1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3696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F266-D1A9-40A4-AA35-65EFBA43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B028B-51DD-4F6D-AD86-83FA1FD4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29AEC-5768-403D-93DA-880A4F29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60890-BBA1-41AC-AA7C-0C41BF3F8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5E4EB-0D21-4C5B-A5BA-DB20EE769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F0E7C-BFA5-40E6-9881-7C07EFA1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A384E-7B8F-4737-B6ED-C73A9AE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A1F77-F14C-4E93-A385-64B7F8F4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8600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5EDF-5C0E-4E03-91D0-4075AEA5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27412-19BE-4B0C-9BDA-E82F0720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04696-7ECE-4B9A-82BB-701BAEEC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27DDC-446C-4371-A616-924B7BEF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801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E9029-6D21-416B-A1B8-9BB1AE18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79B36-1ACD-4A85-9B41-4E724CB2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93A7-43B2-4C2F-8284-D9C46FA3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8428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A29-B443-4B4F-8B5E-D8FA7AEA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508F-EE63-4796-B500-42C65AAD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44C6-EDB5-41A0-9A9B-B2AC3BB5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B8EE7-67CC-45EC-A317-21F2E841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FA7FB-A7F4-4442-8173-78A7470F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5AADD-0C4C-4E66-B487-09CE8E32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959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FB07-8CF5-40F1-9CCF-8EC83282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033CE-0871-459D-94A4-2DD18D0CB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30D79-2A45-4F95-83ED-B08653C4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D363-C990-4625-B70C-BB0FEE3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29CA-F6E4-428C-9F66-D5E4AB8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3134-AD94-42C2-94C2-8061F4E5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081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1BA34-9A95-4BDA-9F8C-A2E38B1F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28E2-9700-4136-B861-4E3F8DF2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6DE72-41D5-4742-AE12-A15EE93E8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D10D-5A51-4D57-81F1-51B1D95EE6F1}" type="datetimeFigureOut">
              <a:rPr lang="en-CM" smtClean="0"/>
              <a:t>18/07/2024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1DBF-3A4C-4E21-AB86-BB4320915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2032-D575-4C5E-B1F0-C5DA856DD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6991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5704-AC37-4133-8770-19EDEBA11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5" y="2235200"/>
            <a:ext cx="9144000" cy="2387600"/>
          </a:xfrm>
        </p:spPr>
        <p:txBody>
          <a:bodyPr/>
          <a:lstStyle/>
          <a:p>
            <a:r>
              <a:rPr lang="en-US" dirty="0"/>
              <a:t>TANGLATEC internship project plan</a:t>
            </a:r>
            <a:endParaRPr lang="en-C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6DD9-53D9-4D0B-B184-5ACBEAD6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M" altLang="en-CM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7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5704-AC37-4133-8770-19EDEBA11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846"/>
            <a:ext cx="9144000" cy="2387600"/>
          </a:xfrm>
        </p:spPr>
        <p:txBody>
          <a:bodyPr/>
          <a:lstStyle/>
          <a:p>
            <a:r>
              <a:rPr lang="en-US" dirty="0"/>
              <a:t>TANGLATEC internship project plan</a:t>
            </a:r>
            <a:endParaRPr lang="en-CM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ECE29A-C49C-4321-9E0A-BC0EF47ABF9C}"/>
              </a:ext>
            </a:extLst>
          </p:cNvPr>
          <p:cNvSpPr/>
          <p:nvPr/>
        </p:nvSpPr>
        <p:spPr>
          <a:xfrm>
            <a:off x="4391320" y="3489315"/>
            <a:ext cx="2999295" cy="643768"/>
          </a:xfrm>
          <a:custGeom>
            <a:avLst/>
            <a:gdLst>
              <a:gd name="connsiteX0" fmla="*/ 0 w 6400800"/>
              <a:gd name="connsiteY0" fmla="*/ 39361 h 236160"/>
              <a:gd name="connsiteX1" fmla="*/ 39361 w 6400800"/>
              <a:gd name="connsiteY1" fmla="*/ 0 h 236160"/>
              <a:gd name="connsiteX2" fmla="*/ 6361439 w 6400800"/>
              <a:gd name="connsiteY2" fmla="*/ 0 h 236160"/>
              <a:gd name="connsiteX3" fmla="*/ 6400800 w 6400800"/>
              <a:gd name="connsiteY3" fmla="*/ 39361 h 236160"/>
              <a:gd name="connsiteX4" fmla="*/ 6400800 w 6400800"/>
              <a:gd name="connsiteY4" fmla="*/ 196799 h 236160"/>
              <a:gd name="connsiteX5" fmla="*/ 6361439 w 6400800"/>
              <a:gd name="connsiteY5" fmla="*/ 236160 h 236160"/>
              <a:gd name="connsiteX6" fmla="*/ 39361 w 6400800"/>
              <a:gd name="connsiteY6" fmla="*/ 236160 h 236160"/>
              <a:gd name="connsiteX7" fmla="*/ 0 w 6400800"/>
              <a:gd name="connsiteY7" fmla="*/ 196799 h 236160"/>
              <a:gd name="connsiteX8" fmla="*/ 0 w 6400800"/>
              <a:gd name="connsiteY8" fmla="*/ 39361 h 23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0800" h="236160">
                <a:moveTo>
                  <a:pt x="0" y="39361"/>
                </a:moveTo>
                <a:cubicBezTo>
                  <a:pt x="0" y="17623"/>
                  <a:pt x="17623" y="0"/>
                  <a:pt x="39361" y="0"/>
                </a:cubicBezTo>
                <a:lnTo>
                  <a:pt x="6361439" y="0"/>
                </a:lnTo>
                <a:cubicBezTo>
                  <a:pt x="6383177" y="0"/>
                  <a:pt x="6400800" y="17623"/>
                  <a:pt x="6400800" y="39361"/>
                </a:cubicBezTo>
                <a:lnTo>
                  <a:pt x="6400800" y="196799"/>
                </a:lnTo>
                <a:cubicBezTo>
                  <a:pt x="6400800" y="218537"/>
                  <a:pt x="6383177" y="236160"/>
                  <a:pt x="6361439" y="236160"/>
                </a:cubicBezTo>
                <a:lnTo>
                  <a:pt x="39361" y="236160"/>
                </a:lnTo>
                <a:cubicBezTo>
                  <a:pt x="17623" y="236160"/>
                  <a:pt x="0" y="218537"/>
                  <a:pt x="0" y="196799"/>
                </a:cubicBezTo>
                <a:lnTo>
                  <a:pt x="0" y="39361"/>
                </a:ln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463" tIns="11528" rIns="253463" bIns="11528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Introduction </a:t>
            </a:r>
            <a:endParaRPr lang="en-CM" sz="8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869E07-A3FB-4797-9D5E-E7F8B46B16C4}"/>
              </a:ext>
            </a:extLst>
          </p:cNvPr>
          <p:cNvSpPr/>
          <p:nvPr/>
        </p:nvSpPr>
        <p:spPr>
          <a:xfrm>
            <a:off x="2895600" y="4258554"/>
            <a:ext cx="6400800" cy="939371"/>
          </a:xfrm>
          <a:custGeom>
            <a:avLst/>
            <a:gdLst>
              <a:gd name="connsiteX0" fmla="*/ 0 w 6400800"/>
              <a:gd name="connsiteY0" fmla="*/ 39361 h 236160"/>
              <a:gd name="connsiteX1" fmla="*/ 39361 w 6400800"/>
              <a:gd name="connsiteY1" fmla="*/ 0 h 236160"/>
              <a:gd name="connsiteX2" fmla="*/ 6361439 w 6400800"/>
              <a:gd name="connsiteY2" fmla="*/ 0 h 236160"/>
              <a:gd name="connsiteX3" fmla="*/ 6400800 w 6400800"/>
              <a:gd name="connsiteY3" fmla="*/ 39361 h 236160"/>
              <a:gd name="connsiteX4" fmla="*/ 6400800 w 6400800"/>
              <a:gd name="connsiteY4" fmla="*/ 196799 h 236160"/>
              <a:gd name="connsiteX5" fmla="*/ 6361439 w 6400800"/>
              <a:gd name="connsiteY5" fmla="*/ 236160 h 236160"/>
              <a:gd name="connsiteX6" fmla="*/ 39361 w 6400800"/>
              <a:gd name="connsiteY6" fmla="*/ 236160 h 236160"/>
              <a:gd name="connsiteX7" fmla="*/ 0 w 6400800"/>
              <a:gd name="connsiteY7" fmla="*/ 196799 h 236160"/>
              <a:gd name="connsiteX8" fmla="*/ 0 w 6400800"/>
              <a:gd name="connsiteY8" fmla="*/ 39361 h 23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0800" h="236160">
                <a:moveTo>
                  <a:pt x="0" y="39361"/>
                </a:moveTo>
                <a:cubicBezTo>
                  <a:pt x="0" y="17623"/>
                  <a:pt x="17623" y="0"/>
                  <a:pt x="39361" y="0"/>
                </a:cubicBezTo>
                <a:lnTo>
                  <a:pt x="6361439" y="0"/>
                </a:lnTo>
                <a:cubicBezTo>
                  <a:pt x="6383177" y="0"/>
                  <a:pt x="6400800" y="17623"/>
                  <a:pt x="6400800" y="39361"/>
                </a:cubicBezTo>
                <a:lnTo>
                  <a:pt x="6400800" y="196799"/>
                </a:lnTo>
                <a:cubicBezTo>
                  <a:pt x="6400800" y="218537"/>
                  <a:pt x="6383177" y="236160"/>
                  <a:pt x="6361439" y="236160"/>
                </a:cubicBezTo>
                <a:lnTo>
                  <a:pt x="39361" y="236160"/>
                </a:lnTo>
                <a:cubicBezTo>
                  <a:pt x="17623" y="236160"/>
                  <a:pt x="0" y="218537"/>
                  <a:pt x="0" y="196799"/>
                </a:cubicBezTo>
                <a:lnTo>
                  <a:pt x="0" y="3936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463" tIns="11528" rIns="253463" bIns="11528" numCol="1" spcCol="1270" anchor="ctr" anchorCtr="0">
            <a:noAutofit/>
          </a:bodyPr>
          <a:lstStyle/>
          <a:p>
            <a:pPr marL="0" lvl="0" indent="0" algn="l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M" sz="800" kern="1200" dirty="0"/>
              <a:t>of the problem: Fitting thousands of 3D datasets daily with a zero-failure rate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A0E13B-712C-4D62-9286-19E21495445F}"/>
              </a:ext>
            </a:extLst>
          </p:cNvPr>
          <p:cNvSpPr/>
          <p:nvPr/>
        </p:nvSpPr>
        <p:spPr>
          <a:xfrm>
            <a:off x="2999295" y="5555030"/>
            <a:ext cx="6400800" cy="643769"/>
          </a:xfrm>
          <a:custGeom>
            <a:avLst/>
            <a:gdLst>
              <a:gd name="connsiteX0" fmla="*/ 0 w 6400800"/>
              <a:gd name="connsiteY0" fmla="*/ 39361 h 236160"/>
              <a:gd name="connsiteX1" fmla="*/ 39361 w 6400800"/>
              <a:gd name="connsiteY1" fmla="*/ 0 h 236160"/>
              <a:gd name="connsiteX2" fmla="*/ 6361439 w 6400800"/>
              <a:gd name="connsiteY2" fmla="*/ 0 h 236160"/>
              <a:gd name="connsiteX3" fmla="*/ 6400800 w 6400800"/>
              <a:gd name="connsiteY3" fmla="*/ 39361 h 236160"/>
              <a:gd name="connsiteX4" fmla="*/ 6400800 w 6400800"/>
              <a:gd name="connsiteY4" fmla="*/ 196799 h 236160"/>
              <a:gd name="connsiteX5" fmla="*/ 6361439 w 6400800"/>
              <a:gd name="connsiteY5" fmla="*/ 236160 h 236160"/>
              <a:gd name="connsiteX6" fmla="*/ 39361 w 6400800"/>
              <a:gd name="connsiteY6" fmla="*/ 236160 h 236160"/>
              <a:gd name="connsiteX7" fmla="*/ 0 w 6400800"/>
              <a:gd name="connsiteY7" fmla="*/ 196799 h 236160"/>
              <a:gd name="connsiteX8" fmla="*/ 0 w 6400800"/>
              <a:gd name="connsiteY8" fmla="*/ 39361 h 23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0800" h="236160">
                <a:moveTo>
                  <a:pt x="0" y="39361"/>
                </a:moveTo>
                <a:cubicBezTo>
                  <a:pt x="0" y="17623"/>
                  <a:pt x="17623" y="0"/>
                  <a:pt x="39361" y="0"/>
                </a:cubicBezTo>
                <a:lnTo>
                  <a:pt x="6361439" y="0"/>
                </a:lnTo>
                <a:cubicBezTo>
                  <a:pt x="6383177" y="0"/>
                  <a:pt x="6400800" y="17623"/>
                  <a:pt x="6400800" y="39361"/>
                </a:cubicBezTo>
                <a:lnTo>
                  <a:pt x="6400800" y="196799"/>
                </a:lnTo>
                <a:cubicBezTo>
                  <a:pt x="6400800" y="218537"/>
                  <a:pt x="6383177" y="236160"/>
                  <a:pt x="6361439" y="236160"/>
                </a:cubicBezTo>
                <a:lnTo>
                  <a:pt x="39361" y="236160"/>
                </a:lnTo>
                <a:cubicBezTo>
                  <a:pt x="17623" y="236160"/>
                  <a:pt x="0" y="218537"/>
                  <a:pt x="0" y="196799"/>
                </a:cubicBezTo>
                <a:lnTo>
                  <a:pt x="0" y="3936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463" tIns="11528" rIns="253463" bIns="11528" numCol="1" spcCol="1270" anchor="ctr" anchorCtr="0">
            <a:noAutofit/>
          </a:bodyPr>
          <a:lstStyle/>
          <a:p>
            <a:pPr marL="0" lvl="0" indent="0" algn="l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M" sz="800" kern="1200"/>
              <a:t>Data characteristics: Cartesian coordinates (x, y) and corresponding function output (z), with noise and uncertainty in all dimensions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6DD9-53D9-4D0B-B184-5ACBEAD6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M" altLang="en-CM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5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0BB809-10B6-4BD1-80EA-5A542170581F}"/>
              </a:ext>
            </a:extLst>
          </p:cNvPr>
          <p:cNvGraphicFramePr/>
          <p:nvPr/>
        </p:nvGraphicFramePr>
        <p:xfrm>
          <a:off x="838200" y="32741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9DF4FF-C143-48C8-8E2C-ACD2EB1C2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482008"/>
              </p:ext>
            </p:extLst>
          </p:nvPr>
        </p:nvGraphicFramePr>
        <p:xfrm>
          <a:off x="998456" y="2164990"/>
          <a:ext cx="10515600" cy="425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69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C4A1-587C-4D9A-9023-DD910B96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Parameter Estimation</a:t>
            </a:r>
            <a:br>
              <a:rPr lang="en-CM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1A31-60E5-499F-8A74-1D523995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CM" dirty="0"/>
              <a:t>Manually estimate the initial parameters for the 2D Gaussian distribution fit</a:t>
            </a:r>
          </a:p>
          <a:p>
            <a:pPr latinLnBrk="1"/>
            <a:r>
              <a:rPr lang="en-CM" dirty="0"/>
              <a:t> Mean (</a:t>
            </a:r>
            <a:r>
              <a:rPr lang="en-CM" dirty="0" err="1"/>
              <a:t>μ_x</a:t>
            </a:r>
            <a:r>
              <a:rPr lang="en-CM" dirty="0"/>
              <a:t>, </a:t>
            </a:r>
            <a:r>
              <a:rPr lang="en-CM" dirty="0" err="1"/>
              <a:t>μ_y</a:t>
            </a:r>
            <a:r>
              <a:rPr lang="en-CM" dirty="0"/>
              <a:t>)</a:t>
            </a:r>
          </a:p>
          <a:p>
            <a:pPr latinLnBrk="1"/>
            <a:r>
              <a:rPr lang="en-CM" dirty="0"/>
              <a:t> Standard deviations (</a:t>
            </a:r>
            <a:r>
              <a:rPr lang="en-CM" dirty="0" err="1"/>
              <a:t>σ_x</a:t>
            </a:r>
            <a:r>
              <a:rPr lang="en-CM" dirty="0"/>
              <a:t>, </a:t>
            </a:r>
            <a:r>
              <a:rPr lang="en-CM" dirty="0" err="1"/>
              <a:t>σ_y</a:t>
            </a:r>
            <a:r>
              <a:rPr lang="en-CM" dirty="0"/>
              <a:t>)</a:t>
            </a:r>
          </a:p>
          <a:p>
            <a:pPr latinLnBrk="1"/>
            <a:r>
              <a:rPr lang="en-CM" dirty="0"/>
              <a:t> Correlation coefficient (ρ)</a:t>
            </a:r>
          </a:p>
          <a:p>
            <a:pPr latinLnBrk="1"/>
            <a:r>
              <a:rPr lang="en-CM" dirty="0"/>
              <a:t>Investigate techniques for automatic parameter estimation, such as:</a:t>
            </a:r>
          </a:p>
          <a:p>
            <a:pPr latinLnBrk="1"/>
            <a:r>
              <a:rPr lang="en-CM" dirty="0"/>
              <a:t>  Method of moments</a:t>
            </a:r>
          </a:p>
          <a:p>
            <a:pPr latinLnBrk="1"/>
            <a:r>
              <a:rPr lang="en-CM" dirty="0"/>
              <a:t>  Maximum likelihood estimation</a:t>
            </a:r>
          </a:p>
          <a:p>
            <a:r>
              <a:rPr lang="en-CM" dirty="0"/>
              <a:t>  Expectation-Maximization (EM) algorithm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3807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CE5-2C79-4970-833B-9BC29FF7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2D Gaussian Distribution Fitting</a:t>
            </a:r>
            <a:br>
              <a:rPr lang="en-CM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B8B7-B4FD-4354-A899-10F734ED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CM" dirty="0"/>
              <a:t>Implement a C++ function to fit the 3D datasets to a 2D Gaussian distribution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Use the estimated parameters as initial values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Optimize the parameters to minimize the fitting error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r>
              <a:rPr lang="en-CM" dirty="0"/>
              <a:t> Provide the fitted parameters as output</a:t>
            </a:r>
          </a:p>
        </p:txBody>
      </p:sp>
    </p:spTree>
    <p:extLst>
      <p:ext uri="{BB962C8B-B14F-4D97-AF65-F5344CB8AC3E}">
        <p14:creationId xmlns:p14="http://schemas.microsoft.com/office/powerpoint/2010/main" val="90529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4F6D-486F-45E8-8199-0D5455D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Integration with Python</a:t>
            </a:r>
            <a:br>
              <a:rPr lang="en-CM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40DE-E0D5-4D28-BE7B-4A1B8B2B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CM" dirty="0"/>
              <a:t>Expose the C++ function as a Python module or library</a:t>
            </a:r>
            <a:r>
              <a:rPr lang="en-US" dirty="0"/>
              <a:t>(possibly using </a:t>
            </a:r>
            <a:r>
              <a:rPr lang="en-US" dirty="0" err="1"/>
              <a:t>cython</a:t>
            </a:r>
            <a:r>
              <a:rPr lang="en-US" dirty="0"/>
              <a:t>)</a:t>
            </a:r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Ensure seamless integration between the C++ and Python components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Handle data transfer and conversion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Provide a user-friendly API for the Python environment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Test the integrated solution with sample 3D datasets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72637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1FC8-0C49-4540-B881-6452F979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Validation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F702-1FD2-4FB8-9B21-BC1C85F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endParaRPr lang="en-CM" dirty="0"/>
          </a:p>
          <a:p>
            <a:pPr latinLnBrk="1"/>
            <a:r>
              <a:rPr lang="en-CM" dirty="0"/>
              <a:t>Thoroughly test the integrated solution with a large number of 3D datasets</a:t>
            </a:r>
          </a:p>
          <a:p>
            <a:pPr latinLnBrk="1"/>
            <a:r>
              <a:rPr lang="en-CM" dirty="0"/>
              <a:t>Measure the fitting accuracy and success rate</a:t>
            </a:r>
          </a:p>
          <a:p>
            <a:pPr latinLnBrk="1"/>
            <a:r>
              <a:rPr lang="en-CM" dirty="0"/>
              <a:t>Identify and address any edge cases or failure modes</a:t>
            </a:r>
          </a:p>
          <a:p>
            <a:pPr latinLnBrk="1"/>
            <a:r>
              <a:rPr lang="en-CM" dirty="0"/>
              <a:t>Optimize the performance of the C++ and Python components (if necessary)</a:t>
            </a:r>
          </a:p>
          <a:p>
            <a:r>
              <a:rPr lang="en-CM" dirty="0"/>
              <a:t> Prepare the solution for deployment in the production environment</a:t>
            </a:r>
          </a:p>
          <a:p>
            <a:pPr marL="0" indent="0">
              <a:buNone/>
            </a:pPr>
            <a:endParaRPr lang="en-US" dirty="0"/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86296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D854-0DA1-41F2-BF3C-0E853C89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9" y="1913642"/>
            <a:ext cx="10515600" cy="3029294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link:https</a:t>
            </a:r>
            <a:r>
              <a:rPr lang="en-US" dirty="0"/>
              <a:t>://github.com/</a:t>
            </a:r>
            <a:r>
              <a:rPr lang="en-US" dirty="0" err="1"/>
              <a:t>Carlglain</a:t>
            </a:r>
            <a:r>
              <a:rPr lang="en-US" dirty="0"/>
              <a:t>/</a:t>
            </a:r>
            <a:r>
              <a:rPr lang="en-US" dirty="0" err="1"/>
              <a:t>TanglaTec</a:t>
            </a:r>
            <a:r>
              <a:rPr lang="en-US" dirty="0"/>
              <a:t>-internship</a:t>
            </a:r>
            <a:br>
              <a:rPr lang="en-CM" dirty="0"/>
            </a:b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42911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327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TANGLATEC internship project plan</vt:lpstr>
      <vt:lpstr>TANGLATEC internship project plan</vt:lpstr>
      <vt:lpstr>PowerPoint Presentation</vt:lpstr>
      <vt:lpstr>  Parameter Estimation </vt:lpstr>
      <vt:lpstr>  2D Gaussian Distribution Fitting </vt:lpstr>
      <vt:lpstr>  Integration with Python </vt:lpstr>
      <vt:lpstr>  Validation and Deployment</vt:lpstr>
      <vt:lpstr>Github link:https://github.com/Carlglain/TanglaTec-internship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TANGLATEC internship project plan</dc:title>
  <dc:creator>CarlStorm</dc:creator>
  <cp:lastModifiedBy>CarlStorm</cp:lastModifiedBy>
  <cp:revision>7</cp:revision>
  <dcterms:created xsi:type="dcterms:W3CDTF">2024-06-17T19:52:00Z</dcterms:created>
  <dcterms:modified xsi:type="dcterms:W3CDTF">2024-07-18T10:11:10Z</dcterms:modified>
</cp:coreProperties>
</file>