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7" r:id="rId3"/>
    <p:sldId id="272" r:id="rId4"/>
    <p:sldId id="271" r:id="rId5"/>
    <p:sldId id="27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5D89C0"/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7" autoAdjust="0"/>
    <p:restoredTop sz="95768" autoAdjust="0"/>
  </p:normalViewPr>
  <p:slideViewPr>
    <p:cSldViewPr snapToGrid="0" snapToObjects="1">
      <p:cViewPr varScale="1">
        <p:scale>
          <a:sx n="110" d="100"/>
          <a:sy n="110" d="100"/>
        </p:scale>
        <p:origin x="1560" y="184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1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 received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mmm\-yy</c:formatCode>
                <c:ptCount val="11"/>
                <c:pt idx="0">
                  <c:v>42370</c:v>
                </c:pt>
                <c:pt idx="1">
                  <c:v>42461</c:v>
                </c:pt>
                <c:pt idx="2">
                  <c:v>42552</c:v>
                </c:pt>
                <c:pt idx="3">
                  <c:v>42644</c:v>
                </c:pt>
                <c:pt idx="4">
                  <c:v>42736</c:v>
                </c:pt>
                <c:pt idx="5">
                  <c:v>42826</c:v>
                </c:pt>
                <c:pt idx="6">
                  <c:v>42917</c:v>
                </c:pt>
                <c:pt idx="7">
                  <c:v>43009</c:v>
                </c:pt>
                <c:pt idx="8">
                  <c:v>43101</c:v>
                </c:pt>
                <c:pt idx="9">
                  <c:v>43191</c:v>
                </c:pt>
                <c:pt idx="10">
                  <c:v>43282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104</c:v>
                </c:pt>
                <c:pt idx="1">
                  <c:v>140</c:v>
                </c:pt>
                <c:pt idx="2">
                  <c:v>159</c:v>
                </c:pt>
                <c:pt idx="3">
                  <c:v>136</c:v>
                </c:pt>
                <c:pt idx="4">
                  <c:v>90</c:v>
                </c:pt>
                <c:pt idx="5">
                  <c:v>127</c:v>
                </c:pt>
                <c:pt idx="6">
                  <c:v>142</c:v>
                </c:pt>
                <c:pt idx="7">
                  <c:v>113</c:v>
                </c:pt>
                <c:pt idx="8">
                  <c:v>86</c:v>
                </c:pt>
                <c:pt idx="9">
                  <c:v>137</c:v>
                </c:pt>
                <c:pt idx="10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C-3147-AFCE-D1FDB35668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 processed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mmm\-yy</c:formatCode>
                <c:ptCount val="11"/>
                <c:pt idx="0">
                  <c:v>42370</c:v>
                </c:pt>
                <c:pt idx="1">
                  <c:v>42461</c:v>
                </c:pt>
                <c:pt idx="2">
                  <c:v>42552</c:v>
                </c:pt>
                <c:pt idx="3">
                  <c:v>42644</c:v>
                </c:pt>
                <c:pt idx="4">
                  <c:v>42736</c:v>
                </c:pt>
                <c:pt idx="5">
                  <c:v>42826</c:v>
                </c:pt>
                <c:pt idx="6">
                  <c:v>42917</c:v>
                </c:pt>
                <c:pt idx="7">
                  <c:v>43009</c:v>
                </c:pt>
                <c:pt idx="8">
                  <c:v>43101</c:v>
                </c:pt>
                <c:pt idx="9">
                  <c:v>43191</c:v>
                </c:pt>
                <c:pt idx="10">
                  <c:v>43282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104</c:v>
                </c:pt>
                <c:pt idx="1">
                  <c:v>140</c:v>
                </c:pt>
                <c:pt idx="2">
                  <c:v>159</c:v>
                </c:pt>
                <c:pt idx="3">
                  <c:v>136</c:v>
                </c:pt>
                <c:pt idx="4">
                  <c:v>90</c:v>
                </c:pt>
                <c:pt idx="5">
                  <c:v>115</c:v>
                </c:pt>
                <c:pt idx="6">
                  <c:v>127</c:v>
                </c:pt>
                <c:pt idx="7">
                  <c:v>108</c:v>
                </c:pt>
                <c:pt idx="8">
                  <c:v>86</c:v>
                </c:pt>
                <c:pt idx="9">
                  <c:v>112</c:v>
                </c:pt>
                <c:pt idx="1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C-3147-AFCE-D1FDB356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344767"/>
        <c:axId val="1522346447"/>
      </c:barChart>
      <c:catAx>
        <c:axId val="1522344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46447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5223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4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 received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42370</c:v>
                </c:pt>
                <c:pt idx="1">
                  <c:v>42461</c:v>
                </c:pt>
                <c:pt idx="2">
                  <c:v>42552</c:v>
                </c:pt>
                <c:pt idx="3">
                  <c:v>42644</c:v>
                </c:pt>
                <c:pt idx="4">
                  <c:v>42736</c:v>
                </c:pt>
                <c:pt idx="5">
                  <c:v>42826</c:v>
                </c:pt>
                <c:pt idx="6">
                  <c:v>42917</c:v>
                </c:pt>
                <c:pt idx="7">
                  <c:v>43009</c:v>
                </c:pt>
                <c:pt idx="8">
                  <c:v>43101</c:v>
                </c:pt>
                <c:pt idx="9">
                  <c:v>43191</c:v>
                </c:pt>
                <c:pt idx="10">
                  <c:v>43282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104</c:v>
                </c:pt>
                <c:pt idx="1">
                  <c:v>140</c:v>
                </c:pt>
                <c:pt idx="2">
                  <c:v>159</c:v>
                </c:pt>
                <c:pt idx="3">
                  <c:v>136</c:v>
                </c:pt>
                <c:pt idx="4">
                  <c:v>90</c:v>
                </c:pt>
                <c:pt idx="5">
                  <c:v>127</c:v>
                </c:pt>
                <c:pt idx="6">
                  <c:v>142</c:v>
                </c:pt>
                <c:pt idx="7">
                  <c:v>113</c:v>
                </c:pt>
                <c:pt idx="8">
                  <c:v>86</c:v>
                </c:pt>
                <c:pt idx="9">
                  <c:v>137</c:v>
                </c:pt>
                <c:pt idx="10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0C-3147-AFCE-D1FDB35668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 processed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42370</c:v>
                </c:pt>
                <c:pt idx="1">
                  <c:v>42461</c:v>
                </c:pt>
                <c:pt idx="2">
                  <c:v>42552</c:v>
                </c:pt>
                <c:pt idx="3">
                  <c:v>42644</c:v>
                </c:pt>
                <c:pt idx="4">
                  <c:v>42736</c:v>
                </c:pt>
                <c:pt idx="5">
                  <c:v>42826</c:v>
                </c:pt>
                <c:pt idx="6">
                  <c:v>42917</c:v>
                </c:pt>
                <c:pt idx="7">
                  <c:v>43009</c:v>
                </c:pt>
                <c:pt idx="8">
                  <c:v>43101</c:v>
                </c:pt>
                <c:pt idx="9">
                  <c:v>43191</c:v>
                </c:pt>
                <c:pt idx="10">
                  <c:v>43282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104</c:v>
                </c:pt>
                <c:pt idx="1">
                  <c:v>140</c:v>
                </c:pt>
                <c:pt idx="2">
                  <c:v>159</c:v>
                </c:pt>
                <c:pt idx="3">
                  <c:v>136</c:v>
                </c:pt>
                <c:pt idx="4">
                  <c:v>90</c:v>
                </c:pt>
                <c:pt idx="5">
                  <c:v>115</c:v>
                </c:pt>
                <c:pt idx="6">
                  <c:v>127</c:v>
                </c:pt>
                <c:pt idx="7">
                  <c:v>108</c:v>
                </c:pt>
                <c:pt idx="8">
                  <c:v>86</c:v>
                </c:pt>
                <c:pt idx="9">
                  <c:v>112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0C-3147-AFCE-D1FDB356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2344767"/>
        <c:axId val="1522346447"/>
      </c:lineChart>
      <c:catAx>
        <c:axId val="1522344767"/>
        <c:scaling>
          <c:orientation val="minMax"/>
        </c:scaling>
        <c:delete val="0"/>
        <c:axPos val="b"/>
        <c:numFmt formatCode="[$-C09]mmm\ yyyy;@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46447"/>
        <c:crosses val="autoZero"/>
        <c:auto val="0"/>
        <c:lblAlgn val="ctr"/>
        <c:lblOffset val="100"/>
        <c:noMultiLvlLbl val="0"/>
      </c:catAx>
      <c:valAx>
        <c:axId val="1522346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4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16/10/18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16/10/18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98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1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286" y="2840144"/>
            <a:ext cx="4445186" cy="19892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dirty="0">
                <a:solidFill>
                  <a:srgbClr val="212236"/>
                </a:solidFill>
                <a:latin typeface="Open Sans"/>
                <a:cs typeface="Open Sans"/>
              </a:rPr>
              <a:t>Telling stories with data</a:t>
            </a:r>
            <a:endParaRPr lang="en-GB" sz="4800" baseline="30000" dirty="0">
              <a:solidFill>
                <a:schemeClr val="accent5">
                  <a:lumMod val="60000"/>
                  <a:lumOff val="40000"/>
                </a:schemeClr>
              </a:solidFill>
              <a:latin typeface="Gill Sans Ultra Bold" panose="020B0A02020104020203" pitchFamily="34" charset="0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>
                <a:solidFill>
                  <a:srgbClr val="212236"/>
                </a:solidFill>
                <a:latin typeface="Open Sans"/>
                <a:cs typeface="Open Sans"/>
              </a:rPr>
              <a:t>Facilitator: Dr Jess Robertson,</a:t>
            </a: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>Core Skills Geoscientist to Data Scientist Program @ FLUX, Perth</a:t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AE3059-2EAF-1548-AD22-385A22610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479313"/>
              </p:ext>
            </p:extLst>
          </p:nvPr>
        </p:nvGraphicFramePr>
        <p:xfrm>
          <a:off x="391026" y="952418"/>
          <a:ext cx="8373980" cy="558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095C76C1-290F-B148-9274-585B2EAC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0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3200" dirty="0"/>
              <a:t>Issues throughput by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821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AE3059-2EAF-1548-AD22-385A22610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69390"/>
              </p:ext>
            </p:extLst>
          </p:nvPr>
        </p:nvGraphicFramePr>
        <p:xfrm>
          <a:off x="391026" y="866273"/>
          <a:ext cx="8373980" cy="558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327A12-7B93-A84C-BD11-45F7508B729D}"/>
              </a:ext>
            </a:extLst>
          </p:cNvPr>
          <p:cNvSpPr txBox="1"/>
          <p:nvPr/>
        </p:nvSpPr>
        <p:spPr>
          <a:xfrm>
            <a:off x="7097994" y="1427140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5D89C0"/>
                </a:solidFill>
              </a:rPr>
              <a:t>Issues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97B1D-E232-084E-9EF6-5EBEC364A7A3}"/>
              </a:ext>
            </a:extLst>
          </p:cNvPr>
          <p:cNvSpPr txBox="1"/>
          <p:nvPr/>
        </p:nvSpPr>
        <p:spPr>
          <a:xfrm>
            <a:off x="7098223" y="3808661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504D"/>
                </a:solidFill>
              </a:rPr>
              <a:t>Issues processed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3DE8FD0-33C7-CB4C-9512-323C1A9B4C5A}"/>
              </a:ext>
            </a:extLst>
          </p:cNvPr>
          <p:cNvSpPr txBox="1">
            <a:spLocks/>
          </p:cNvSpPr>
          <p:nvPr/>
        </p:nvSpPr>
        <p:spPr>
          <a:xfrm>
            <a:off x="463216" y="0"/>
            <a:ext cx="830179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Please approve the hiring of 2 FTE in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B08099-9FA0-6646-A013-7C72687F63F0}"/>
              </a:ext>
            </a:extLst>
          </p:cNvPr>
          <p:cNvCxnSpPr/>
          <p:nvPr/>
        </p:nvCxnSpPr>
        <p:spPr>
          <a:xfrm flipV="1">
            <a:off x="4027989" y="1006997"/>
            <a:ext cx="0" cy="50812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CD9501-0C0B-F24D-BAE7-15596BDED018}"/>
              </a:ext>
            </a:extLst>
          </p:cNvPr>
          <p:cNvSpPr txBox="1"/>
          <p:nvPr/>
        </p:nvSpPr>
        <p:spPr>
          <a:xfrm>
            <a:off x="4440941" y="19452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127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72968-2247-6044-8614-7E70FDEDB5C4}"/>
              </a:ext>
            </a:extLst>
          </p:cNvPr>
          <p:cNvSpPr txBox="1"/>
          <p:nvPr/>
        </p:nvSpPr>
        <p:spPr>
          <a:xfrm>
            <a:off x="4440941" y="30859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115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1FE69-4FD9-2A40-A250-FBD0E845FA29}"/>
              </a:ext>
            </a:extLst>
          </p:cNvPr>
          <p:cNvSpPr txBox="1"/>
          <p:nvPr/>
        </p:nvSpPr>
        <p:spPr>
          <a:xfrm>
            <a:off x="5195518" y="160665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142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4DEA8-7E23-1641-A3A4-B923A6619BC9}"/>
              </a:ext>
            </a:extLst>
          </p:cNvPr>
          <p:cNvSpPr txBox="1"/>
          <p:nvPr/>
        </p:nvSpPr>
        <p:spPr>
          <a:xfrm>
            <a:off x="5195518" y="274742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127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7FF8B-85C9-F644-B194-F13BB1978BBE}"/>
              </a:ext>
            </a:extLst>
          </p:cNvPr>
          <p:cNvSpPr txBox="1"/>
          <p:nvPr/>
        </p:nvSpPr>
        <p:spPr>
          <a:xfrm>
            <a:off x="5950095" y="24088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113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C6BE4-9C37-F24D-9D98-56C119EFAC2E}"/>
              </a:ext>
            </a:extLst>
          </p:cNvPr>
          <p:cNvSpPr txBox="1"/>
          <p:nvPr/>
        </p:nvSpPr>
        <p:spPr>
          <a:xfrm>
            <a:off x="5899246" y="320750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108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1FC20-027D-AE4C-9A61-B611FE795C35}"/>
              </a:ext>
            </a:extLst>
          </p:cNvPr>
          <p:cNvSpPr txBox="1"/>
          <p:nvPr/>
        </p:nvSpPr>
        <p:spPr>
          <a:xfrm>
            <a:off x="6636964" y="30859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6DFC2-FE4E-6D4C-85E0-C304113DD6E7}"/>
              </a:ext>
            </a:extLst>
          </p:cNvPr>
          <p:cNvSpPr txBox="1"/>
          <p:nvPr/>
        </p:nvSpPr>
        <p:spPr>
          <a:xfrm>
            <a:off x="6611672" y="37857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86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1F0F3-205A-D640-A5D7-E4BA952D5B66}"/>
              </a:ext>
            </a:extLst>
          </p:cNvPr>
          <p:cNvSpPr txBox="1"/>
          <p:nvPr/>
        </p:nvSpPr>
        <p:spPr>
          <a:xfrm>
            <a:off x="7344137" y="18813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137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E3544-1AFC-BB42-AFF3-41FE4184A343}"/>
              </a:ext>
            </a:extLst>
          </p:cNvPr>
          <p:cNvSpPr txBox="1"/>
          <p:nvPr/>
        </p:nvSpPr>
        <p:spPr>
          <a:xfrm>
            <a:off x="7349663" y="31206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112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DA4FD-A06B-ED44-8B4F-0DBEE8606A41}"/>
              </a:ext>
            </a:extLst>
          </p:cNvPr>
          <p:cNvSpPr txBox="1"/>
          <p:nvPr/>
        </p:nvSpPr>
        <p:spPr>
          <a:xfrm>
            <a:off x="8019128" y="218943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D89C0"/>
                </a:solidFill>
              </a:rPr>
              <a:t>123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170-B803-3D4F-BBBF-BAF4CEA445AD}"/>
              </a:ext>
            </a:extLst>
          </p:cNvPr>
          <p:cNvSpPr txBox="1"/>
          <p:nvPr/>
        </p:nvSpPr>
        <p:spPr>
          <a:xfrm>
            <a:off x="8019128" y="333019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0ED9D-2F4C-B948-8FF2-1FECF1E7D6FC}"/>
              </a:ext>
            </a:extLst>
          </p:cNvPr>
          <p:cNvSpPr txBox="1"/>
          <p:nvPr/>
        </p:nvSpPr>
        <p:spPr>
          <a:xfrm>
            <a:off x="4145376" y="5070273"/>
            <a:ext cx="437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 January 2017, engineering lost two staff members </a:t>
            </a:r>
            <a:r>
              <a:rPr lang="en-US" sz="1800" dirty="0"/>
              <a:t>and has been unable to keep up with demand</a:t>
            </a:r>
          </a:p>
        </p:txBody>
      </p:sp>
    </p:spTree>
    <p:extLst>
      <p:ext uri="{BB962C8B-B14F-4D97-AF65-F5344CB8AC3E}">
        <p14:creationId xmlns:p14="http://schemas.microsoft.com/office/powerpoint/2010/main" val="4543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3A15-0FE7-D142-94DC-D8E1227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Riding Hood –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3441-74B5-D545-A381-A60D9648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Red Riding Hood (RRH) walks from A (home) to B (Grandma’s)</a:t>
            </a:r>
          </a:p>
          <a:p>
            <a:r>
              <a:rPr lang="en-US" dirty="0"/>
              <a:t>RHH meets Wolf, who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Runs to Grandma’s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Eats her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Dresses in her clothes</a:t>
            </a:r>
          </a:p>
          <a:p>
            <a:r>
              <a:rPr lang="en-US" dirty="0"/>
              <a:t>RHH arrives at Grandma’s, asks her three questions</a:t>
            </a:r>
          </a:p>
          <a:p>
            <a:r>
              <a:rPr lang="en-US" b="1" dirty="0"/>
              <a:t>Problem: </a:t>
            </a:r>
            <a:r>
              <a:rPr lang="en-US" dirty="0"/>
              <a:t>after third question, wolf eats RRH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Proposed Solution:</a:t>
            </a:r>
            <a:r>
              <a:rPr lang="en-US" dirty="0">
                <a:solidFill>
                  <a:schemeClr val="bg1"/>
                </a:solidFill>
              </a:rPr>
              <a:t> vendor (Woodsman) employs tool (axe)</a:t>
            </a:r>
          </a:p>
          <a:p>
            <a:r>
              <a:rPr lang="en-US" b="1" dirty="0">
                <a:solidFill>
                  <a:schemeClr val="bg1"/>
                </a:solidFill>
              </a:rPr>
              <a:t>Expected outcome: </a:t>
            </a:r>
            <a:r>
              <a:rPr lang="en-US" dirty="0">
                <a:solidFill>
                  <a:schemeClr val="bg1"/>
                </a:solidFill>
              </a:rPr>
              <a:t>Grandma and RHH alive, wolf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3A15-0FE7-D142-94DC-D8E1227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Riding Hood –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3441-74B5-D545-A381-A60D9648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Red Riding Hood (RRH) walks from A (home) to B (Grandma’s)</a:t>
            </a:r>
          </a:p>
          <a:p>
            <a:r>
              <a:rPr lang="en-US" dirty="0"/>
              <a:t>RHH meets Wolf, who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Runs to Grandma’s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Eats her</a:t>
            </a:r>
          </a:p>
          <a:p>
            <a:pPr marL="971538" lvl="1" indent="-514350">
              <a:buFont typeface="+mj-lt"/>
              <a:buAutoNum type="arabicPeriod"/>
            </a:pPr>
            <a:r>
              <a:rPr lang="en-US" dirty="0"/>
              <a:t>Dresses in her clothes</a:t>
            </a:r>
          </a:p>
          <a:p>
            <a:r>
              <a:rPr lang="en-US" dirty="0"/>
              <a:t>RHH arrives at Grandma’s, asks her three questions</a:t>
            </a:r>
          </a:p>
          <a:p>
            <a:r>
              <a:rPr lang="en-US" b="1" dirty="0"/>
              <a:t>Problem: </a:t>
            </a:r>
            <a:r>
              <a:rPr lang="en-US" dirty="0"/>
              <a:t>after third question, wolf eats RRH</a:t>
            </a:r>
          </a:p>
          <a:p>
            <a:endParaRPr lang="en-US" b="1" dirty="0"/>
          </a:p>
          <a:p>
            <a:r>
              <a:rPr lang="en-US" b="1" dirty="0"/>
              <a:t>Proposed Solution:</a:t>
            </a:r>
            <a:r>
              <a:rPr lang="en-US" dirty="0"/>
              <a:t> vendor (Woodsman) employs tool (axe)</a:t>
            </a:r>
          </a:p>
          <a:p>
            <a:r>
              <a:rPr lang="en-US" b="1" dirty="0"/>
              <a:t>Expected outcome: </a:t>
            </a:r>
            <a:r>
              <a:rPr lang="en-US" dirty="0"/>
              <a:t>Grandma and RHH alive, wolf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80035"/>
            <a:ext cx="9144000" cy="6377965"/>
          </a:xfrm>
          <a:prstGeom prst="rect">
            <a:avLst/>
          </a:prstGeom>
          <a:solidFill>
            <a:srgbClr val="2122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FA2FF-89DB-49FD-81A0-269F5C054238}"/>
              </a:ext>
            </a:extLst>
          </p:cNvPr>
          <p:cNvSpPr/>
          <p:nvPr/>
        </p:nvSpPr>
        <p:spPr>
          <a:xfrm>
            <a:off x="4182444" y="3279775"/>
            <a:ext cx="5791200" cy="258531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Dr Jess Robertson</a:t>
            </a:r>
            <a:endParaRPr lang="en-AU" sz="1600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CSIRO Mineral Resources </a:t>
            </a:r>
          </a:p>
          <a:p>
            <a:endParaRPr lang="en-AU" sz="1600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Australian Resources Research Centre</a:t>
            </a:r>
          </a:p>
          <a:p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26 Dick Perry </a:t>
            </a:r>
            <a:r>
              <a:rPr lang="en-AU" sz="1600" dirty="0" err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Avenune</a:t>
            </a:r>
            <a:endParaRPr lang="en-AU" sz="1600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Kensington, Perth</a:t>
            </a:r>
            <a:b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endParaRPr lang="en-AU" sz="1600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r>
              <a:rPr lang="en-AU" sz="1600" dirty="0" err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jesse.robertson@csiro.au</a:t>
            </a:r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 </a:t>
            </a:r>
          </a:p>
          <a:p>
            <a:b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0450 324 929</a:t>
            </a:r>
          </a:p>
        </p:txBody>
      </p:sp>
      <p:pic>
        <p:nvPicPr>
          <p:cNvPr id="5" name="Picture 4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00059" y="2532501"/>
            <a:ext cx="5681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444" y="1831870"/>
            <a:ext cx="4886425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AU" sz="4400" baseline="30000" dirty="0">
                <a:solidFill>
                  <a:srgbClr val="FFFFFF"/>
                </a:solidFill>
                <a:latin typeface="Open Sans"/>
                <a:cs typeface="Open Sans"/>
              </a:rPr>
              <a:t>CONTACT</a:t>
            </a:r>
            <a:endParaRPr lang="en-GB" sz="4400" baseline="30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AAB91-6BCD-1341-AC4C-F5B1C92F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25" y="1252238"/>
            <a:ext cx="1733775" cy="17337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52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7084</TotalTime>
  <Words>231</Words>
  <Application>Microsoft Macintosh PowerPoint</Application>
  <PresentationFormat>On-screen Show (4:3)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Ultra Bold</vt:lpstr>
      <vt:lpstr>Open Sans</vt:lpstr>
      <vt:lpstr>Office Theme</vt:lpstr>
      <vt:lpstr>PowerPoint Presentation</vt:lpstr>
      <vt:lpstr>Issues throughput by engineering department</vt:lpstr>
      <vt:lpstr>PowerPoint Presentation</vt:lpstr>
      <vt:lpstr>Red Riding Hood – situation</vt:lpstr>
      <vt:lpstr>Red Riding Hood – situation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Hancock</dc:creator>
  <cp:lastModifiedBy>Jess Robertson</cp:lastModifiedBy>
  <cp:revision>24</cp:revision>
  <cp:lastPrinted>2018-08-09T04:35:36Z</cp:lastPrinted>
  <dcterms:created xsi:type="dcterms:W3CDTF">2018-07-25T02:48:40Z</dcterms:created>
  <dcterms:modified xsi:type="dcterms:W3CDTF">2018-10-15T21:05:59Z</dcterms:modified>
</cp:coreProperties>
</file>