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handoutMasterIdLst>
    <p:handoutMasterId r:id="rId30"/>
  </p:handoutMasterIdLst>
  <p:sldIdLst>
    <p:sldId id="275" r:id="rId2"/>
    <p:sldId id="276" r:id="rId3"/>
    <p:sldId id="306" r:id="rId4"/>
    <p:sldId id="307" r:id="rId5"/>
    <p:sldId id="303" r:id="rId6"/>
    <p:sldId id="304" r:id="rId7"/>
    <p:sldId id="305" r:id="rId8"/>
    <p:sldId id="308" r:id="rId9"/>
    <p:sldId id="296" r:id="rId10"/>
    <p:sldId id="309" r:id="rId11"/>
    <p:sldId id="310" r:id="rId12"/>
    <p:sldId id="311" r:id="rId13"/>
    <p:sldId id="312" r:id="rId14"/>
    <p:sldId id="297" r:id="rId15"/>
    <p:sldId id="313" r:id="rId16"/>
    <p:sldId id="314" r:id="rId17"/>
    <p:sldId id="315" r:id="rId18"/>
    <p:sldId id="316" r:id="rId19"/>
    <p:sldId id="321" r:id="rId20"/>
    <p:sldId id="322" r:id="rId21"/>
    <p:sldId id="323" r:id="rId22"/>
    <p:sldId id="324" r:id="rId23"/>
    <p:sldId id="325" r:id="rId24"/>
    <p:sldId id="326" r:id="rId25"/>
    <p:sldId id="299" r:id="rId26"/>
    <p:sldId id="300" r:id="rId27"/>
    <p:sldId id="327" r:id="rId28"/>
  </p:sldIdLst>
  <p:sldSz cx="9144000" cy="6858000" type="screen4x3"/>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guide id="3" orient="horz" pos="2160">
          <p15:clr>
            <a:srgbClr val="A4A3A4"/>
          </p15:clr>
        </p15:guide>
        <p15:guide id="4"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136"/>
    <a:srgbClr val="212236"/>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08" autoAdjust="0"/>
    <p:restoredTop sz="53702" autoAdjust="0"/>
  </p:normalViewPr>
  <p:slideViewPr>
    <p:cSldViewPr snapToGrid="0" snapToObjects="1">
      <p:cViewPr>
        <p:scale>
          <a:sx n="113" d="100"/>
          <a:sy n="113" d="100"/>
        </p:scale>
        <p:origin x="1512" y="160"/>
      </p:cViewPr>
      <p:guideLst>
        <p:guide orient="horz" pos="1620"/>
        <p:guide pos="2160"/>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928" y="168"/>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0BCE51BA-6D86-418C-A45A-0FD03C5923B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a:extLst>
              <a:ext uri="{FF2B5EF4-FFF2-40B4-BE49-F238E27FC236}">
                <a16:creationId xmlns:a16="http://schemas.microsoft.com/office/drawing/2014/main" xmlns="" id="{744CCA1F-BD59-463A-BE45-999C502CB25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E9F983-8963-430F-B2FE-D8FDC1974AAB}" type="datetimeFigureOut">
              <a:rPr lang="en-AU" smtClean="0"/>
              <a:t>30/10/18</a:t>
            </a:fld>
            <a:endParaRPr lang="en-AU"/>
          </a:p>
        </p:txBody>
      </p:sp>
      <p:sp>
        <p:nvSpPr>
          <p:cNvPr id="4" name="Footer Placeholder 3">
            <a:extLst>
              <a:ext uri="{FF2B5EF4-FFF2-40B4-BE49-F238E27FC236}">
                <a16:creationId xmlns:a16="http://schemas.microsoft.com/office/drawing/2014/main" xmlns="" id="{CF41AC57-05DE-4EA7-B049-827765AF06B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a:extLst>
              <a:ext uri="{FF2B5EF4-FFF2-40B4-BE49-F238E27FC236}">
                <a16:creationId xmlns:a16="http://schemas.microsoft.com/office/drawing/2014/main" xmlns="" id="{1B60033D-883F-4CFD-B24C-BAEB75EC98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86B0BA-1498-4B0B-87D1-FA40CDEB00C7}" type="slidenum">
              <a:rPr lang="en-AU" smtClean="0"/>
              <a:t>‹#›</a:t>
            </a:fld>
            <a:endParaRPr lang="en-AU"/>
          </a:p>
        </p:txBody>
      </p:sp>
    </p:spTree>
    <p:extLst>
      <p:ext uri="{BB962C8B-B14F-4D97-AF65-F5344CB8AC3E}">
        <p14:creationId xmlns:p14="http://schemas.microsoft.com/office/powerpoint/2010/main" val="28949704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C9FB91-72B3-463E-8D44-D1889801833E}" type="datetimeFigureOut">
              <a:rPr lang="en-AU" smtClean="0"/>
              <a:t>30/10/18</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BB1A01-F464-4F55-8CB9-02B1D999DB7B}" type="slidenum">
              <a:rPr lang="en-AU" smtClean="0"/>
              <a:t>‹#›</a:t>
            </a:fld>
            <a:endParaRPr lang="en-AU"/>
          </a:p>
        </p:txBody>
      </p:sp>
    </p:spTree>
    <p:extLst>
      <p:ext uri="{BB962C8B-B14F-4D97-AF65-F5344CB8AC3E}">
        <p14:creationId xmlns:p14="http://schemas.microsoft.com/office/powerpoint/2010/main" val="236291575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FBB1A01-F464-4F55-8CB9-02B1D999DB7B}" type="slidenum">
              <a:rPr lang="en-AU" smtClean="0"/>
              <a:t>1</a:t>
            </a:fld>
            <a:endParaRPr lang="en-AU"/>
          </a:p>
        </p:txBody>
      </p:sp>
    </p:spTree>
    <p:extLst>
      <p:ext uri="{BB962C8B-B14F-4D97-AF65-F5344CB8AC3E}">
        <p14:creationId xmlns:p14="http://schemas.microsoft.com/office/powerpoint/2010/main" val="2019518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10</a:t>
            </a:fld>
            <a:endParaRPr lang="en-AU"/>
          </a:p>
        </p:txBody>
      </p:sp>
    </p:spTree>
    <p:extLst>
      <p:ext uri="{BB962C8B-B14F-4D97-AF65-F5344CB8AC3E}">
        <p14:creationId xmlns:p14="http://schemas.microsoft.com/office/powerpoint/2010/main" val="904915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11</a:t>
            </a:fld>
            <a:endParaRPr lang="en-AU"/>
          </a:p>
        </p:txBody>
      </p:sp>
    </p:spTree>
    <p:extLst>
      <p:ext uri="{BB962C8B-B14F-4D97-AF65-F5344CB8AC3E}">
        <p14:creationId xmlns:p14="http://schemas.microsoft.com/office/powerpoint/2010/main" val="1920172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12</a:t>
            </a:fld>
            <a:endParaRPr lang="en-AU"/>
          </a:p>
        </p:txBody>
      </p:sp>
    </p:spTree>
    <p:extLst>
      <p:ext uri="{BB962C8B-B14F-4D97-AF65-F5344CB8AC3E}">
        <p14:creationId xmlns:p14="http://schemas.microsoft.com/office/powerpoint/2010/main" val="715034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13</a:t>
            </a:fld>
            <a:endParaRPr lang="en-AU"/>
          </a:p>
        </p:txBody>
      </p:sp>
    </p:spTree>
    <p:extLst>
      <p:ext uri="{BB962C8B-B14F-4D97-AF65-F5344CB8AC3E}">
        <p14:creationId xmlns:p14="http://schemas.microsoft.com/office/powerpoint/2010/main" val="1575869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14</a:t>
            </a:fld>
            <a:endParaRPr lang="en-AU"/>
          </a:p>
        </p:txBody>
      </p:sp>
    </p:spTree>
    <p:extLst>
      <p:ext uri="{BB962C8B-B14F-4D97-AF65-F5344CB8AC3E}">
        <p14:creationId xmlns:p14="http://schemas.microsoft.com/office/powerpoint/2010/main" val="18856065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15</a:t>
            </a:fld>
            <a:endParaRPr lang="en-AU"/>
          </a:p>
        </p:txBody>
      </p:sp>
    </p:spTree>
    <p:extLst>
      <p:ext uri="{BB962C8B-B14F-4D97-AF65-F5344CB8AC3E}">
        <p14:creationId xmlns:p14="http://schemas.microsoft.com/office/powerpoint/2010/main" val="322706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16</a:t>
            </a:fld>
            <a:endParaRPr lang="en-AU"/>
          </a:p>
        </p:txBody>
      </p:sp>
    </p:spTree>
    <p:extLst>
      <p:ext uri="{BB962C8B-B14F-4D97-AF65-F5344CB8AC3E}">
        <p14:creationId xmlns:p14="http://schemas.microsoft.com/office/powerpoint/2010/main" val="16357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17</a:t>
            </a:fld>
            <a:endParaRPr lang="en-AU"/>
          </a:p>
        </p:txBody>
      </p:sp>
    </p:spTree>
    <p:extLst>
      <p:ext uri="{BB962C8B-B14F-4D97-AF65-F5344CB8AC3E}">
        <p14:creationId xmlns:p14="http://schemas.microsoft.com/office/powerpoint/2010/main" val="44837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18</a:t>
            </a:fld>
            <a:endParaRPr lang="en-AU"/>
          </a:p>
        </p:txBody>
      </p:sp>
    </p:spTree>
    <p:extLst>
      <p:ext uri="{BB962C8B-B14F-4D97-AF65-F5344CB8AC3E}">
        <p14:creationId xmlns:p14="http://schemas.microsoft.com/office/powerpoint/2010/main" val="1165405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19</a:t>
            </a:fld>
            <a:endParaRPr lang="en-AU"/>
          </a:p>
        </p:txBody>
      </p:sp>
    </p:spTree>
    <p:extLst>
      <p:ext uri="{BB962C8B-B14F-4D97-AF65-F5344CB8AC3E}">
        <p14:creationId xmlns:p14="http://schemas.microsoft.com/office/powerpoint/2010/main" val="380843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2</a:t>
            </a:fld>
            <a:endParaRPr lang="en-AU"/>
          </a:p>
        </p:txBody>
      </p:sp>
    </p:spTree>
    <p:extLst>
      <p:ext uri="{BB962C8B-B14F-4D97-AF65-F5344CB8AC3E}">
        <p14:creationId xmlns:p14="http://schemas.microsoft.com/office/powerpoint/2010/main" val="11699046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20</a:t>
            </a:fld>
            <a:endParaRPr lang="en-AU"/>
          </a:p>
        </p:txBody>
      </p:sp>
    </p:spTree>
    <p:extLst>
      <p:ext uri="{BB962C8B-B14F-4D97-AF65-F5344CB8AC3E}">
        <p14:creationId xmlns:p14="http://schemas.microsoft.com/office/powerpoint/2010/main" val="5492178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21</a:t>
            </a:fld>
            <a:endParaRPr lang="en-AU"/>
          </a:p>
        </p:txBody>
      </p:sp>
    </p:spTree>
    <p:extLst>
      <p:ext uri="{BB962C8B-B14F-4D97-AF65-F5344CB8AC3E}">
        <p14:creationId xmlns:p14="http://schemas.microsoft.com/office/powerpoint/2010/main" val="16997573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22</a:t>
            </a:fld>
            <a:endParaRPr lang="en-AU"/>
          </a:p>
        </p:txBody>
      </p:sp>
    </p:spTree>
    <p:extLst>
      <p:ext uri="{BB962C8B-B14F-4D97-AF65-F5344CB8AC3E}">
        <p14:creationId xmlns:p14="http://schemas.microsoft.com/office/powerpoint/2010/main" val="4991054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23</a:t>
            </a:fld>
            <a:endParaRPr lang="en-AU"/>
          </a:p>
        </p:txBody>
      </p:sp>
    </p:spTree>
    <p:extLst>
      <p:ext uri="{BB962C8B-B14F-4D97-AF65-F5344CB8AC3E}">
        <p14:creationId xmlns:p14="http://schemas.microsoft.com/office/powerpoint/2010/main" val="15312592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24</a:t>
            </a:fld>
            <a:endParaRPr lang="en-AU"/>
          </a:p>
        </p:txBody>
      </p:sp>
    </p:spTree>
    <p:extLst>
      <p:ext uri="{BB962C8B-B14F-4D97-AF65-F5344CB8AC3E}">
        <p14:creationId xmlns:p14="http://schemas.microsoft.com/office/powerpoint/2010/main" val="8249341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25</a:t>
            </a:fld>
            <a:endParaRPr lang="en-AU"/>
          </a:p>
        </p:txBody>
      </p:sp>
    </p:spTree>
    <p:extLst>
      <p:ext uri="{BB962C8B-B14F-4D97-AF65-F5344CB8AC3E}">
        <p14:creationId xmlns:p14="http://schemas.microsoft.com/office/powerpoint/2010/main" val="6487576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26</a:t>
            </a:fld>
            <a:endParaRPr lang="en-AU"/>
          </a:p>
        </p:txBody>
      </p:sp>
    </p:spTree>
    <p:extLst>
      <p:ext uri="{BB962C8B-B14F-4D97-AF65-F5344CB8AC3E}">
        <p14:creationId xmlns:p14="http://schemas.microsoft.com/office/powerpoint/2010/main" val="17671691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27</a:t>
            </a:fld>
            <a:endParaRPr lang="en-AU"/>
          </a:p>
        </p:txBody>
      </p:sp>
    </p:spTree>
    <p:extLst>
      <p:ext uri="{BB962C8B-B14F-4D97-AF65-F5344CB8AC3E}">
        <p14:creationId xmlns:p14="http://schemas.microsoft.com/office/powerpoint/2010/main" val="1296517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3</a:t>
            </a:fld>
            <a:endParaRPr lang="en-AU"/>
          </a:p>
        </p:txBody>
      </p:sp>
    </p:spTree>
    <p:extLst>
      <p:ext uri="{BB962C8B-B14F-4D97-AF65-F5344CB8AC3E}">
        <p14:creationId xmlns:p14="http://schemas.microsoft.com/office/powerpoint/2010/main" val="1666268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4</a:t>
            </a:fld>
            <a:endParaRPr lang="en-AU"/>
          </a:p>
        </p:txBody>
      </p:sp>
    </p:spTree>
    <p:extLst>
      <p:ext uri="{BB962C8B-B14F-4D97-AF65-F5344CB8AC3E}">
        <p14:creationId xmlns:p14="http://schemas.microsoft.com/office/powerpoint/2010/main" val="974826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5</a:t>
            </a:fld>
            <a:endParaRPr lang="en-AU"/>
          </a:p>
        </p:txBody>
      </p:sp>
    </p:spTree>
    <p:extLst>
      <p:ext uri="{BB962C8B-B14F-4D97-AF65-F5344CB8AC3E}">
        <p14:creationId xmlns:p14="http://schemas.microsoft.com/office/powerpoint/2010/main" val="773779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6</a:t>
            </a:fld>
            <a:endParaRPr lang="en-AU"/>
          </a:p>
        </p:txBody>
      </p:sp>
    </p:spTree>
    <p:extLst>
      <p:ext uri="{BB962C8B-B14F-4D97-AF65-F5344CB8AC3E}">
        <p14:creationId xmlns:p14="http://schemas.microsoft.com/office/powerpoint/2010/main" val="1655488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7</a:t>
            </a:fld>
            <a:endParaRPr lang="en-AU"/>
          </a:p>
        </p:txBody>
      </p:sp>
    </p:spTree>
    <p:extLst>
      <p:ext uri="{BB962C8B-B14F-4D97-AF65-F5344CB8AC3E}">
        <p14:creationId xmlns:p14="http://schemas.microsoft.com/office/powerpoint/2010/main" val="1362444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8</a:t>
            </a:fld>
            <a:endParaRPr lang="en-AU"/>
          </a:p>
        </p:txBody>
      </p:sp>
    </p:spTree>
    <p:extLst>
      <p:ext uri="{BB962C8B-B14F-4D97-AF65-F5344CB8AC3E}">
        <p14:creationId xmlns:p14="http://schemas.microsoft.com/office/powerpoint/2010/main" val="689922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9</a:t>
            </a:fld>
            <a:endParaRPr lang="en-AU"/>
          </a:p>
        </p:txBody>
      </p:sp>
    </p:spTree>
    <p:extLst>
      <p:ext uri="{BB962C8B-B14F-4D97-AF65-F5344CB8AC3E}">
        <p14:creationId xmlns:p14="http://schemas.microsoft.com/office/powerpoint/2010/main" val="237838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AU"/>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AU"/>
              <a:t>Click to edit Master subtitle style</a:t>
            </a:r>
            <a:endParaRPr lang="en-US"/>
          </a:p>
        </p:txBody>
      </p:sp>
      <p:sp>
        <p:nvSpPr>
          <p:cNvPr id="4" name="Date Placeholder 3"/>
          <p:cNvSpPr>
            <a:spLocks noGrp="1"/>
          </p:cNvSpPr>
          <p:nvPr>
            <p:ph type="dt" sz="half" idx="10"/>
          </p:nvPr>
        </p:nvSpPr>
        <p:spPr/>
        <p:txBody>
          <a:bodyPr/>
          <a:lstStyle/>
          <a:p>
            <a:fld id="{BF0B66B8-E8AC-3A48-BD8B-8CC7F06BD453}" type="datetimeFigureOut">
              <a:rPr lang="en-US" smtClean="0"/>
              <a:t>10/30/18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8B563-3EC2-1D4F-B590-65F93E8B5AC1}" type="slidenum">
              <a:rPr lang="en-US" smtClean="0"/>
              <a:t>‹#›</a:t>
            </a:fld>
            <a:endParaRPr lang="en-US"/>
          </a:p>
        </p:txBody>
      </p:sp>
    </p:spTree>
    <p:extLst>
      <p:ext uri="{BB962C8B-B14F-4D97-AF65-F5344CB8AC3E}">
        <p14:creationId xmlns:p14="http://schemas.microsoft.com/office/powerpoint/2010/main" val="2811786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BF0B66B8-E8AC-3A48-BD8B-8CC7F06BD453}" type="datetimeFigureOut">
              <a:rPr lang="en-US" smtClean="0"/>
              <a:t>10/30/18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8B563-3EC2-1D4F-B590-65F93E8B5AC1}" type="slidenum">
              <a:rPr lang="en-US" smtClean="0"/>
              <a:t>‹#›</a:t>
            </a:fld>
            <a:endParaRPr lang="en-US"/>
          </a:p>
        </p:txBody>
      </p:sp>
    </p:spTree>
    <p:extLst>
      <p:ext uri="{BB962C8B-B14F-4D97-AF65-F5344CB8AC3E}">
        <p14:creationId xmlns:p14="http://schemas.microsoft.com/office/powerpoint/2010/main" val="222349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BF0B66B8-E8AC-3A48-BD8B-8CC7F06BD453}" type="datetimeFigureOut">
              <a:rPr lang="en-US" smtClean="0"/>
              <a:t>10/30/18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8B563-3EC2-1D4F-B590-65F93E8B5AC1}" type="slidenum">
              <a:rPr lang="en-US" smtClean="0"/>
              <a:t>‹#›</a:t>
            </a:fld>
            <a:endParaRPr lang="en-US"/>
          </a:p>
        </p:txBody>
      </p:sp>
    </p:spTree>
    <p:extLst>
      <p:ext uri="{BB962C8B-B14F-4D97-AF65-F5344CB8AC3E}">
        <p14:creationId xmlns:p14="http://schemas.microsoft.com/office/powerpoint/2010/main" val="1970150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BF0B66B8-E8AC-3A48-BD8B-8CC7F06BD453}" type="datetimeFigureOut">
              <a:rPr lang="en-US" smtClean="0"/>
              <a:t>10/30/18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8B563-3EC2-1D4F-B590-65F93E8B5AC1}" type="slidenum">
              <a:rPr lang="en-US" smtClean="0"/>
              <a:t>‹#›</a:t>
            </a:fld>
            <a:endParaRPr lang="en-US"/>
          </a:p>
        </p:txBody>
      </p:sp>
    </p:spTree>
    <p:extLst>
      <p:ext uri="{BB962C8B-B14F-4D97-AF65-F5344CB8AC3E}">
        <p14:creationId xmlns:p14="http://schemas.microsoft.com/office/powerpoint/2010/main" val="4129529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AU"/>
              <a:t>Click to edit Master text styles</a:t>
            </a:r>
          </a:p>
        </p:txBody>
      </p:sp>
      <p:sp>
        <p:nvSpPr>
          <p:cNvPr id="4" name="Date Placeholder 3"/>
          <p:cNvSpPr>
            <a:spLocks noGrp="1"/>
          </p:cNvSpPr>
          <p:nvPr>
            <p:ph type="dt" sz="half" idx="10"/>
          </p:nvPr>
        </p:nvSpPr>
        <p:spPr/>
        <p:txBody>
          <a:bodyPr/>
          <a:lstStyle/>
          <a:p>
            <a:fld id="{BF0B66B8-E8AC-3A48-BD8B-8CC7F06BD453}" type="datetimeFigureOut">
              <a:rPr lang="en-US" smtClean="0"/>
              <a:t>10/30/18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8B563-3EC2-1D4F-B590-65F93E8B5AC1}" type="slidenum">
              <a:rPr lang="en-US" smtClean="0"/>
              <a:t>‹#›</a:t>
            </a:fld>
            <a:endParaRPr lang="en-US"/>
          </a:p>
        </p:txBody>
      </p:sp>
    </p:spTree>
    <p:extLst>
      <p:ext uri="{BB962C8B-B14F-4D97-AF65-F5344CB8AC3E}">
        <p14:creationId xmlns:p14="http://schemas.microsoft.com/office/powerpoint/2010/main" val="87238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Date Placeholder 4"/>
          <p:cNvSpPr>
            <a:spLocks noGrp="1"/>
          </p:cNvSpPr>
          <p:nvPr>
            <p:ph type="dt" sz="half" idx="10"/>
          </p:nvPr>
        </p:nvSpPr>
        <p:spPr/>
        <p:txBody>
          <a:bodyPr/>
          <a:lstStyle/>
          <a:p>
            <a:fld id="{BF0B66B8-E8AC-3A48-BD8B-8CC7F06BD453}" type="datetimeFigureOut">
              <a:rPr lang="en-US" smtClean="0"/>
              <a:t>10/30/18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8B563-3EC2-1D4F-B590-65F93E8B5AC1}" type="slidenum">
              <a:rPr lang="en-US" smtClean="0"/>
              <a:t>‹#›</a:t>
            </a:fld>
            <a:endParaRPr lang="en-US"/>
          </a:p>
        </p:txBody>
      </p:sp>
    </p:spTree>
    <p:extLst>
      <p:ext uri="{BB962C8B-B14F-4D97-AF65-F5344CB8AC3E}">
        <p14:creationId xmlns:p14="http://schemas.microsoft.com/office/powerpoint/2010/main" val="4108272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1" y="1535113"/>
            <a:ext cx="4040188"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Date Placeholder 6"/>
          <p:cNvSpPr>
            <a:spLocks noGrp="1"/>
          </p:cNvSpPr>
          <p:nvPr>
            <p:ph type="dt" sz="half" idx="10"/>
          </p:nvPr>
        </p:nvSpPr>
        <p:spPr/>
        <p:txBody>
          <a:bodyPr/>
          <a:lstStyle/>
          <a:p>
            <a:fld id="{BF0B66B8-E8AC-3A48-BD8B-8CC7F06BD453}" type="datetimeFigureOut">
              <a:rPr lang="en-US" smtClean="0"/>
              <a:t>10/30/18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8B563-3EC2-1D4F-B590-65F93E8B5AC1}" type="slidenum">
              <a:rPr lang="en-US" smtClean="0"/>
              <a:t>‹#›</a:t>
            </a:fld>
            <a:endParaRPr lang="en-US"/>
          </a:p>
        </p:txBody>
      </p:sp>
    </p:spTree>
    <p:extLst>
      <p:ext uri="{BB962C8B-B14F-4D97-AF65-F5344CB8AC3E}">
        <p14:creationId xmlns:p14="http://schemas.microsoft.com/office/powerpoint/2010/main" val="3485337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p:txBody>
          <a:bodyPr/>
          <a:lstStyle/>
          <a:p>
            <a:fld id="{BF0B66B8-E8AC-3A48-BD8B-8CC7F06BD453}" type="datetimeFigureOut">
              <a:rPr lang="en-US" smtClean="0"/>
              <a:t>10/30/18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8B563-3EC2-1D4F-B590-65F93E8B5AC1}" type="slidenum">
              <a:rPr lang="en-US" smtClean="0"/>
              <a:t>‹#›</a:t>
            </a:fld>
            <a:endParaRPr lang="en-US"/>
          </a:p>
        </p:txBody>
      </p:sp>
    </p:spTree>
    <p:extLst>
      <p:ext uri="{BB962C8B-B14F-4D97-AF65-F5344CB8AC3E}">
        <p14:creationId xmlns:p14="http://schemas.microsoft.com/office/powerpoint/2010/main" val="3167955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B66B8-E8AC-3A48-BD8B-8CC7F06BD453}" type="datetimeFigureOut">
              <a:rPr lang="en-US" smtClean="0"/>
              <a:t>10/30/18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8B563-3EC2-1D4F-B590-65F93E8B5AC1}" type="slidenum">
              <a:rPr lang="en-US" smtClean="0"/>
              <a:t>‹#›</a:t>
            </a:fld>
            <a:endParaRPr lang="en-US"/>
          </a:p>
        </p:txBody>
      </p:sp>
    </p:spTree>
    <p:extLst>
      <p:ext uri="{BB962C8B-B14F-4D97-AF65-F5344CB8AC3E}">
        <p14:creationId xmlns:p14="http://schemas.microsoft.com/office/powerpoint/2010/main" val="2841730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fld id="{BF0B66B8-E8AC-3A48-BD8B-8CC7F06BD453}" type="datetimeFigureOut">
              <a:rPr lang="en-US" smtClean="0"/>
              <a:t>10/30/18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8B563-3EC2-1D4F-B590-65F93E8B5AC1}" type="slidenum">
              <a:rPr lang="en-US" smtClean="0"/>
              <a:t>‹#›</a:t>
            </a:fld>
            <a:endParaRPr lang="en-US"/>
          </a:p>
        </p:txBody>
      </p:sp>
    </p:spTree>
    <p:extLst>
      <p:ext uri="{BB962C8B-B14F-4D97-AF65-F5344CB8AC3E}">
        <p14:creationId xmlns:p14="http://schemas.microsoft.com/office/powerpoint/2010/main" val="435271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fld id="{BF0B66B8-E8AC-3A48-BD8B-8CC7F06BD453}" type="datetimeFigureOut">
              <a:rPr lang="en-US" smtClean="0"/>
              <a:t>10/30/18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8B563-3EC2-1D4F-B590-65F93E8B5AC1}" type="slidenum">
              <a:rPr lang="en-US" smtClean="0"/>
              <a:t>‹#›</a:t>
            </a:fld>
            <a:endParaRPr lang="en-US"/>
          </a:p>
        </p:txBody>
      </p:sp>
    </p:spTree>
    <p:extLst>
      <p:ext uri="{BB962C8B-B14F-4D97-AF65-F5344CB8AC3E}">
        <p14:creationId xmlns:p14="http://schemas.microsoft.com/office/powerpoint/2010/main" val="25877424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121917" tIns="60958" rIns="121917" bIns="60958" rtlCol="0" anchor="ctr">
            <a:normAutofit/>
          </a:bodyPr>
          <a:lstStyle/>
          <a:p>
            <a:r>
              <a:rPr lang="en-AU"/>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121917" tIns="60958" rIns="121917" bIns="60958"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121917" tIns="60958" rIns="121917" bIns="60958" rtlCol="0" anchor="ctr"/>
          <a:lstStyle>
            <a:lvl1pPr algn="l">
              <a:defRPr sz="1200">
                <a:solidFill>
                  <a:schemeClr val="tx1">
                    <a:tint val="75000"/>
                  </a:schemeClr>
                </a:solidFill>
              </a:defRPr>
            </a:lvl1pPr>
          </a:lstStyle>
          <a:p>
            <a:fld id="{BF0B66B8-E8AC-3A48-BD8B-8CC7F06BD453}" type="datetimeFigureOut">
              <a:rPr lang="en-US" smtClean="0"/>
              <a:t>10/30/18</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121917" tIns="60958" rIns="121917" bIns="60958"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121917" tIns="60958" rIns="121917" bIns="60958" rtlCol="0" anchor="ctr"/>
          <a:lstStyle>
            <a:lvl1pPr algn="r">
              <a:defRPr sz="1200">
                <a:solidFill>
                  <a:schemeClr val="tx1">
                    <a:tint val="75000"/>
                  </a:schemeClr>
                </a:solidFill>
              </a:defRPr>
            </a:lvl1pPr>
          </a:lstStyle>
          <a:p>
            <a:fld id="{93F8B563-3EC2-1D4F-B590-65F93E8B5AC1}" type="slidenum">
              <a:rPr lang="en-US" smtClean="0"/>
              <a:t>‹#›</a:t>
            </a:fld>
            <a:endParaRPr lang="en-US"/>
          </a:p>
        </p:txBody>
      </p:sp>
    </p:spTree>
    <p:extLst>
      <p:ext uri="{BB962C8B-B14F-4D97-AF65-F5344CB8AC3E}">
        <p14:creationId xmlns:p14="http://schemas.microsoft.com/office/powerpoint/2010/main" val="2748952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emf"/><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emf"/><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emf"/><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em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srcRect r="27737"/>
          <a:stretch/>
        </p:blipFill>
        <p:spPr>
          <a:xfrm>
            <a:off x="-1" y="0"/>
            <a:ext cx="3352801" cy="6858000"/>
          </a:xfrm>
          <a:prstGeom prst="rect">
            <a:avLst/>
          </a:prstGeom>
        </p:spPr>
      </p:pic>
      <p:sp>
        <p:nvSpPr>
          <p:cNvPr id="8" name="TextBox 7"/>
          <p:cNvSpPr txBox="1"/>
          <p:nvPr/>
        </p:nvSpPr>
        <p:spPr>
          <a:xfrm>
            <a:off x="3721100" y="2567750"/>
            <a:ext cx="5078372" cy="3688185"/>
          </a:xfrm>
          <a:prstGeom prst="rect">
            <a:avLst/>
          </a:prstGeom>
          <a:noFill/>
        </p:spPr>
        <p:txBody>
          <a:bodyPr wrap="square" lIns="121917" tIns="60958" rIns="121917" bIns="60958" rtlCol="0">
            <a:spAutoFit/>
          </a:bodyPr>
          <a:lstStyle/>
          <a:p>
            <a:pPr algn="r">
              <a:lnSpc>
                <a:spcPct val="120000"/>
              </a:lnSpc>
            </a:pPr>
            <a:r>
              <a:rPr lang="en-GB" sz="4500" baseline="30000" dirty="0" smtClean="0">
                <a:solidFill>
                  <a:srgbClr val="212236"/>
                </a:solidFill>
                <a:latin typeface="Open Sans"/>
                <a:cs typeface="Open Sans"/>
              </a:rPr>
              <a:t>DATA FUSION AND MACHINE LEARNING II:</a:t>
            </a:r>
          </a:p>
          <a:p>
            <a:pPr algn="r">
              <a:lnSpc>
                <a:spcPct val="120000"/>
              </a:lnSpc>
            </a:pPr>
            <a:endParaRPr lang="en-GB" sz="4500" baseline="30000" dirty="0">
              <a:solidFill>
                <a:srgbClr val="212236"/>
              </a:solidFill>
              <a:latin typeface="Open Sans"/>
              <a:cs typeface="Open Sans"/>
            </a:endParaRPr>
          </a:p>
          <a:p>
            <a:pPr algn="r">
              <a:lnSpc>
                <a:spcPct val="120000"/>
              </a:lnSpc>
            </a:pPr>
            <a:r>
              <a:rPr lang="en-GB" sz="4500" baseline="30000" dirty="0" smtClean="0">
                <a:solidFill>
                  <a:srgbClr val="212236"/>
                </a:solidFill>
                <a:latin typeface="Open Sans"/>
                <a:cs typeface="Open Sans"/>
              </a:rPr>
              <a:t>Multi-layer </a:t>
            </a:r>
            <a:r>
              <a:rPr lang="en-GB" sz="4500" baseline="30000" dirty="0" err="1" smtClean="0">
                <a:solidFill>
                  <a:srgbClr val="212236"/>
                </a:solidFill>
                <a:latin typeface="Open Sans"/>
                <a:cs typeface="Open Sans"/>
              </a:rPr>
              <a:t>Perceptrons</a:t>
            </a:r>
            <a:r>
              <a:rPr lang="en-GB" sz="4500" dirty="0" smtClean="0">
                <a:solidFill>
                  <a:srgbClr val="212236"/>
                </a:solidFill>
                <a:latin typeface="Open Sans"/>
                <a:cs typeface="Open Sans"/>
              </a:rPr>
              <a:t> </a:t>
            </a:r>
            <a:endParaRPr lang="en-GB" sz="4800" baseline="30000" dirty="0">
              <a:solidFill>
                <a:srgbClr val="212236"/>
              </a:solidFill>
              <a:latin typeface="Open Sans"/>
              <a:cs typeface="Open Sans"/>
            </a:endParaRPr>
          </a:p>
          <a:p>
            <a:pPr algn="r">
              <a:lnSpc>
                <a:spcPct val="120000"/>
              </a:lnSpc>
            </a:pPr>
            <a:endParaRPr lang="en-GB" sz="1900" baseline="30000" dirty="0" smtClean="0">
              <a:solidFill>
                <a:srgbClr val="212236"/>
              </a:solidFill>
              <a:latin typeface="Open Sans"/>
              <a:cs typeface="Open Sans"/>
            </a:endParaRPr>
          </a:p>
          <a:p>
            <a:pPr algn="r">
              <a:lnSpc>
                <a:spcPct val="120000"/>
              </a:lnSpc>
            </a:pPr>
            <a:r>
              <a:rPr lang="en-GB" sz="1900" baseline="30000" dirty="0" smtClean="0">
                <a:solidFill>
                  <a:srgbClr val="212236"/>
                </a:solidFill>
                <a:latin typeface="Open Sans"/>
                <a:cs typeface="Open Sans"/>
              </a:rPr>
              <a:t>DÉBORA CORRÊA AND AYHAM ZAITOUNY</a:t>
            </a:r>
            <a:r>
              <a:rPr lang="en-GB" sz="1900" dirty="0" smtClean="0">
                <a:solidFill>
                  <a:srgbClr val="212236"/>
                </a:solidFill>
                <a:latin typeface="Open Sans"/>
                <a:cs typeface="Open Sans"/>
              </a:rPr>
              <a:t> </a:t>
            </a:r>
            <a:endParaRPr lang="en-GB" sz="1900" baseline="30000" dirty="0">
              <a:solidFill>
                <a:srgbClr val="212236"/>
              </a:solidFill>
              <a:latin typeface="Open Sans"/>
              <a:cs typeface="Open Sans"/>
            </a:endParaRPr>
          </a:p>
          <a:p>
            <a:pPr algn="r"/>
            <a:r>
              <a:rPr lang="en-GB" sz="1900" baseline="30000" dirty="0">
                <a:solidFill>
                  <a:srgbClr val="FF0000"/>
                </a:solidFill>
                <a:latin typeface="Open Sans"/>
                <a:cs typeface="Open Sans"/>
              </a:rPr>
              <a:t/>
            </a:r>
            <a:br>
              <a:rPr lang="en-GB" sz="1900" baseline="30000" dirty="0">
                <a:solidFill>
                  <a:srgbClr val="FF0000"/>
                </a:solidFill>
                <a:latin typeface="Open Sans"/>
                <a:cs typeface="Open Sans"/>
              </a:rPr>
            </a:br>
            <a:r>
              <a:rPr lang="en-GB" sz="1900" baseline="30000" dirty="0" smtClean="0">
                <a:solidFill>
                  <a:srgbClr val="212236"/>
                </a:solidFill>
                <a:latin typeface="Open Sans"/>
                <a:cs typeface="Open Sans"/>
              </a:rPr>
              <a:t>30 OCT 2018</a:t>
            </a:r>
            <a:endParaRPr lang="en-US" sz="1900" dirty="0">
              <a:solidFill>
                <a:srgbClr val="212236"/>
              </a:solidFill>
              <a:latin typeface="Open Sans"/>
              <a:cs typeface="Open Sans"/>
            </a:endParaRPr>
          </a:p>
        </p:txBody>
      </p:sp>
      <p:pic>
        <p:nvPicPr>
          <p:cNvPr id="2" name="Picture 1" descr="Coverhead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9800" y="864880"/>
            <a:ext cx="5664200" cy="1229888"/>
          </a:xfrm>
          <a:prstGeom prst="rect">
            <a:avLst/>
          </a:prstGeom>
        </p:spPr>
      </p:pic>
      <p:pic>
        <p:nvPicPr>
          <p:cNvPr id="7" name="Picture 6">
            <a:extLst>
              <a:ext uri="{FF2B5EF4-FFF2-40B4-BE49-F238E27FC236}">
                <a16:creationId xmlns:a16="http://schemas.microsoft.com/office/drawing/2014/main" xmlns="" id="{EDEAB251-389B-449A-8A98-DE3CD290697A}"/>
              </a:ext>
            </a:extLst>
          </p:cNvPr>
          <p:cNvPicPr/>
          <p:nvPr/>
        </p:nvPicPr>
        <p:blipFill>
          <a:blip r:embed="rId5">
            <a:extLst>
              <a:ext uri="{28A0092B-C50C-407E-A947-70E740481C1C}">
                <a14:useLocalDpi xmlns:a14="http://schemas.microsoft.com/office/drawing/2010/main" val="0"/>
              </a:ext>
            </a:extLst>
          </a:blip>
          <a:stretch>
            <a:fillRect/>
          </a:stretch>
        </p:blipFill>
        <p:spPr>
          <a:xfrm>
            <a:off x="682772" y="864880"/>
            <a:ext cx="2670028" cy="1479824"/>
          </a:xfrm>
          <a:prstGeom prst="rect">
            <a:avLst/>
          </a:prstGeom>
        </p:spPr>
      </p:pic>
    </p:spTree>
    <p:extLst>
      <p:ext uri="{BB962C8B-B14F-4D97-AF65-F5344CB8AC3E}">
        <p14:creationId xmlns:p14="http://schemas.microsoft.com/office/powerpoint/2010/main" val="907113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3" name="TextBox 2"/>
          <p:cNvSpPr txBox="1"/>
          <p:nvPr/>
        </p:nvSpPr>
        <p:spPr>
          <a:xfrm>
            <a:off x="106512" y="184947"/>
            <a:ext cx="8322671" cy="492438"/>
          </a:xfrm>
          <a:prstGeom prst="rect">
            <a:avLst/>
          </a:prstGeom>
          <a:noFill/>
        </p:spPr>
        <p:txBody>
          <a:bodyPr wrap="square" lIns="121917" tIns="60958" rIns="121917" bIns="60958" rtlCol="0">
            <a:spAutoFit/>
          </a:bodyPr>
          <a:lstStyle/>
          <a:p>
            <a:r>
              <a:rPr lang="en-GB" sz="3600" baseline="30000" smtClean="0">
                <a:latin typeface="Open Sans"/>
                <a:cs typeface="Open Sans"/>
              </a:rPr>
              <a:t>BACK PROPAGATION TRAINING ALGORITHM</a:t>
            </a:r>
            <a:endParaRPr lang="en-GB" sz="3600" baseline="30000" dirty="0">
              <a:latin typeface="Open Sans"/>
              <a:cs typeface="Open Sans"/>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7505" y="1409020"/>
            <a:ext cx="4352306" cy="3840313"/>
          </a:xfrm>
          <a:prstGeom prst="rect">
            <a:avLst/>
          </a:prstGeom>
        </p:spPr>
      </p:pic>
      <p:sp>
        <p:nvSpPr>
          <p:cNvPr id="4" name="TextBox 3"/>
          <p:cNvSpPr txBox="1"/>
          <p:nvPr/>
        </p:nvSpPr>
        <p:spPr>
          <a:xfrm>
            <a:off x="451556" y="1038578"/>
            <a:ext cx="3770488" cy="132343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wrap="square" rtlCol="0">
            <a:spAutoFit/>
          </a:bodyPr>
          <a:lstStyle/>
          <a:p>
            <a:pPr algn="just"/>
            <a:r>
              <a:rPr lang="en-US" sz="2000" dirty="0" smtClean="0"/>
              <a:t>For each instance fed to the network, the backpropagation algorithm first makes a prediction </a:t>
            </a:r>
            <a:r>
              <a:rPr lang="en-US" sz="2000" dirty="0" smtClean="0">
                <a:solidFill>
                  <a:srgbClr val="FF0000"/>
                </a:solidFill>
              </a:rPr>
              <a:t>(forward pass)</a:t>
            </a:r>
            <a:endParaRPr lang="en-US" sz="2000" dirty="0">
              <a:solidFill>
                <a:srgbClr val="FF0000"/>
              </a:solidFill>
            </a:endParaRPr>
          </a:p>
        </p:txBody>
      </p:sp>
    </p:spTree>
    <p:extLst>
      <p:ext uri="{BB962C8B-B14F-4D97-AF65-F5344CB8AC3E}">
        <p14:creationId xmlns:p14="http://schemas.microsoft.com/office/powerpoint/2010/main" val="753122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3" name="TextBox 2"/>
          <p:cNvSpPr txBox="1"/>
          <p:nvPr/>
        </p:nvSpPr>
        <p:spPr>
          <a:xfrm>
            <a:off x="106512" y="184947"/>
            <a:ext cx="8322671" cy="492438"/>
          </a:xfrm>
          <a:prstGeom prst="rect">
            <a:avLst/>
          </a:prstGeom>
          <a:noFill/>
        </p:spPr>
        <p:txBody>
          <a:bodyPr wrap="square" lIns="121917" tIns="60958" rIns="121917" bIns="60958" rtlCol="0">
            <a:spAutoFit/>
          </a:bodyPr>
          <a:lstStyle/>
          <a:p>
            <a:r>
              <a:rPr lang="en-GB" sz="3600" baseline="30000" smtClean="0">
                <a:latin typeface="Open Sans"/>
                <a:cs typeface="Open Sans"/>
              </a:rPr>
              <a:t>BACK PROPAGATION TRAINING ALGORITHM</a:t>
            </a:r>
            <a:endParaRPr lang="en-GB" sz="3600" baseline="30000" dirty="0">
              <a:latin typeface="Open Sans"/>
              <a:cs typeface="Open Sans"/>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7505" y="1409020"/>
            <a:ext cx="4352306" cy="3840313"/>
          </a:xfrm>
          <a:prstGeom prst="rect">
            <a:avLst/>
          </a:prstGeom>
        </p:spPr>
      </p:pic>
      <p:sp>
        <p:nvSpPr>
          <p:cNvPr id="4" name="TextBox 3"/>
          <p:cNvSpPr txBox="1"/>
          <p:nvPr/>
        </p:nvSpPr>
        <p:spPr>
          <a:xfrm>
            <a:off x="451556" y="1038578"/>
            <a:ext cx="3770488" cy="132343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wrap="square" rtlCol="0">
            <a:spAutoFit/>
          </a:bodyPr>
          <a:lstStyle/>
          <a:p>
            <a:pPr algn="just"/>
            <a:r>
              <a:rPr lang="en-US" sz="2000" dirty="0" smtClean="0"/>
              <a:t>For each instance fed to the network, the backpropagation algorithm first makes a prediction </a:t>
            </a:r>
            <a:r>
              <a:rPr lang="en-US" sz="2000" dirty="0" smtClean="0">
                <a:solidFill>
                  <a:srgbClr val="FF0000"/>
                </a:solidFill>
              </a:rPr>
              <a:t>(forward pass)</a:t>
            </a:r>
            <a:endParaRPr lang="en-US" sz="2000" dirty="0">
              <a:solidFill>
                <a:srgbClr val="FF0000"/>
              </a:solidFill>
            </a:endParaRPr>
          </a:p>
        </p:txBody>
      </p:sp>
      <p:sp>
        <p:nvSpPr>
          <p:cNvPr id="5" name="TextBox 4"/>
          <p:cNvSpPr txBox="1"/>
          <p:nvPr/>
        </p:nvSpPr>
        <p:spPr>
          <a:xfrm>
            <a:off x="451556" y="3042355"/>
            <a:ext cx="3770488" cy="132343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wrap="square" rtlCol="0">
            <a:spAutoFit/>
          </a:bodyPr>
          <a:lstStyle/>
          <a:p>
            <a:pPr algn="just"/>
            <a:r>
              <a:rPr lang="en-US" sz="2000" dirty="0" smtClean="0"/>
              <a:t>Then measures the error and goes through each layer in reverse to measure the contribution from </a:t>
            </a:r>
            <a:r>
              <a:rPr lang="en-US" sz="2000" smtClean="0"/>
              <a:t>each neuron </a:t>
            </a:r>
            <a:r>
              <a:rPr lang="en-US" sz="2000" dirty="0" smtClean="0">
                <a:solidFill>
                  <a:srgbClr val="FF0000"/>
                </a:solidFill>
              </a:rPr>
              <a:t>(backward pass)</a:t>
            </a:r>
            <a:r>
              <a:rPr lang="en-US" sz="2000" dirty="0" smtClean="0"/>
              <a:t> </a:t>
            </a:r>
            <a:endParaRPr lang="en-US" sz="2000" dirty="0"/>
          </a:p>
        </p:txBody>
      </p:sp>
    </p:spTree>
    <p:extLst>
      <p:ext uri="{BB962C8B-B14F-4D97-AF65-F5344CB8AC3E}">
        <p14:creationId xmlns:p14="http://schemas.microsoft.com/office/powerpoint/2010/main" val="1845158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3" name="TextBox 2"/>
          <p:cNvSpPr txBox="1"/>
          <p:nvPr/>
        </p:nvSpPr>
        <p:spPr>
          <a:xfrm>
            <a:off x="106512" y="184947"/>
            <a:ext cx="8322671" cy="492438"/>
          </a:xfrm>
          <a:prstGeom prst="rect">
            <a:avLst/>
          </a:prstGeom>
          <a:noFill/>
        </p:spPr>
        <p:txBody>
          <a:bodyPr wrap="square" lIns="121917" tIns="60958" rIns="121917" bIns="60958" rtlCol="0">
            <a:spAutoFit/>
          </a:bodyPr>
          <a:lstStyle/>
          <a:p>
            <a:r>
              <a:rPr lang="en-GB" sz="3600" baseline="30000" smtClean="0">
                <a:latin typeface="Open Sans"/>
                <a:cs typeface="Open Sans"/>
              </a:rPr>
              <a:t>BACK PROPAGATION TRAINING ALGORITHM</a:t>
            </a:r>
            <a:endParaRPr lang="en-GB" sz="3600" baseline="30000" dirty="0">
              <a:latin typeface="Open Sans"/>
              <a:cs typeface="Open Sans"/>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7505" y="1409020"/>
            <a:ext cx="4352306" cy="3840313"/>
          </a:xfrm>
          <a:prstGeom prst="rect">
            <a:avLst/>
          </a:prstGeom>
        </p:spPr>
      </p:pic>
      <p:sp>
        <p:nvSpPr>
          <p:cNvPr id="4" name="TextBox 3"/>
          <p:cNvSpPr txBox="1"/>
          <p:nvPr/>
        </p:nvSpPr>
        <p:spPr>
          <a:xfrm>
            <a:off x="451556" y="1038578"/>
            <a:ext cx="3770488" cy="132343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wrap="square" rtlCol="0">
            <a:spAutoFit/>
          </a:bodyPr>
          <a:lstStyle/>
          <a:p>
            <a:pPr algn="just"/>
            <a:r>
              <a:rPr lang="en-US" sz="2000" dirty="0" smtClean="0"/>
              <a:t>For each instance fed to the network, the backpropagation algorithm first makes a prediction </a:t>
            </a:r>
            <a:r>
              <a:rPr lang="en-US" sz="2000" dirty="0" smtClean="0">
                <a:solidFill>
                  <a:srgbClr val="FF0000"/>
                </a:solidFill>
              </a:rPr>
              <a:t>(forward pass)</a:t>
            </a:r>
            <a:endParaRPr lang="en-US" sz="2000" dirty="0">
              <a:solidFill>
                <a:srgbClr val="FF0000"/>
              </a:solidFill>
            </a:endParaRPr>
          </a:p>
        </p:txBody>
      </p:sp>
      <p:sp>
        <p:nvSpPr>
          <p:cNvPr id="5" name="TextBox 4"/>
          <p:cNvSpPr txBox="1"/>
          <p:nvPr/>
        </p:nvSpPr>
        <p:spPr>
          <a:xfrm>
            <a:off x="451556" y="3042355"/>
            <a:ext cx="3770488" cy="132343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wrap="square" rtlCol="0">
            <a:spAutoFit/>
          </a:bodyPr>
          <a:lstStyle/>
          <a:p>
            <a:pPr algn="just"/>
            <a:r>
              <a:rPr lang="en-US" sz="2000" dirty="0" smtClean="0"/>
              <a:t>Then measures the error and goes through each layer in reverse to measure the contribution from </a:t>
            </a:r>
            <a:r>
              <a:rPr lang="en-US" sz="2000" smtClean="0"/>
              <a:t>each neuron </a:t>
            </a:r>
            <a:r>
              <a:rPr lang="en-US" sz="2000" dirty="0" smtClean="0">
                <a:solidFill>
                  <a:srgbClr val="FF0000"/>
                </a:solidFill>
              </a:rPr>
              <a:t>(backward pass)</a:t>
            </a:r>
            <a:r>
              <a:rPr lang="en-US" sz="2000" dirty="0" smtClean="0"/>
              <a:t> </a:t>
            </a:r>
            <a:endParaRPr lang="en-US" sz="2000" dirty="0"/>
          </a:p>
        </p:txBody>
      </p:sp>
      <p:sp>
        <p:nvSpPr>
          <p:cNvPr id="6" name="TextBox 5"/>
          <p:cNvSpPr txBox="1"/>
          <p:nvPr/>
        </p:nvSpPr>
        <p:spPr>
          <a:xfrm>
            <a:off x="451556" y="5113867"/>
            <a:ext cx="3770488" cy="10156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wrap="square" rtlCol="0">
            <a:spAutoFit/>
          </a:bodyPr>
          <a:lstStyle/>
          <a:p>
            <a:pPr algn="just"/>
            <a:r>
              <a:rPr lang="en-US" sz="2000" dirty="0" smtClean="0"/>
              <a:t>Finally, the algorithm tunes the neuron weights to reduce the error </a:t>
            </a:r>
            <a:r>
              <a:rPr lang="en-US" sz="2000" dirty="0" smtClean="0">
                <a:solidFill>
                  <a:srgbClr val="FF0000"/>
                </a:solidFill>
              </a:rPr>
              <a:t>(gradient descent step)</a:t>
            </a:r>
            <a:endParaRPr lang="en-US" sz="2000" dirty="0">
              <a:solidFill>
                <a:srgbClr val="FF0000"/>
              </a:solidFill>
            </a:endParaRPr>
          </a:p>
        </p:txBody>
      </p:sp>
    </p:spTree>
    <p:extLst>
      <p:ext uri="{BB962C8B-B14F-4D97-AF65-F5344CB8AC3E}">
        <p14:creationId xmlns:p14="http://schemas.microsoft.com/office/powerpoint/2010/main" val="7581207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3" name="TextBox 2"/>
          <p:cNvSpPr txBox="1"/>
          <p:nvPr/>
        </p:nvSpPr>
        <p:spPr>
          <a:xfrm>
            <a:off x="106512" y="184947"/>
            <a:ext cx="8322671" cy="451402"/>
          </a:xfrm>
          <a:prstGeom prst="rect">
            <a:avLst/>
          </a:prstGeom>
          <a:noFill/>
        </p:spPr>
        <p:txBody>
          <a:bodyPr wrap="square" lIns="121917" tIns="60958" rIns="121917" bIns="60958" rtlCol="0">
            <a:spAutoFit/>
          </a:bodyPr>
          <a:lstStyle/>
          <a:p>
            <a:r>
              <a:rPr lang="en-GB" sz="3200" baseline="30000" dirty="0" smtClean="0">
                <a:latin typeface="Open Sans"/>
                <a:cs typeface="Open Sans"/>
              </a:rPr>
              <a:t>TOOLS AND STRATEGIES FOR TRAINING MLPs/DNN</a:t>
            </a:r>
            <a:endParaRPr lang="en-GB" sz="3200" baseline="30000" dirty="0">
              <a:latin typeface="Open Sans"/>
              <a:cs typeface="Open Sans"/>
            </a:endParaRPr>
          </a:p>
        </p:txBody>
      </p:sp>
      <p:sp>
        <p:nvSpPr>
          <p:cNvPr id="2" name="TextBox 1"/>
          <p:cNvSpPr txBox="1"/>
          <p:nvPr/>
        </p:nvSpPr>
        <p:spPr>
          <a:xfrm>
            <a:off x="316089" y="857956"/>
            <a:ext cx="8252178" cy="40011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wrap="square" rtlCol="0">
            <a:spAutoFit/>
          </a:bodyPr>
          <a:lstStyle/>
          <a:p>
            <a:r>
              <a:rPr lang="en-US" sz="2000" dirty="0" smtClean="0"/>
              <a:t>Problems faced through training a DNN:</a:t>
            </a:r>
            <a:endParaRPr lang="en-US" sz="2000" dirty="0"/>
          </a:p>
        </p:txBody>
      </p:sp>
      <p:sp>
        <p:nvSpPr>
          <p:cNvPr id="4" name="TextBox 3"/>
          <p:cNvSpPr txBox="1"/>
          <p:nvPr/>
        </p:nvSpPr>
        <p:spPr>
          <a:xfrm>
            <a:off x="316089" y="1501422"/>
            <a:ext cx="8252178" cy="193899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wrap="square" rtlCol="0">
            <a:spAutoFit/>
          </a:bodyPr>
          <a:lstStyle/>
          <a:p>
            <a:pPr marL="342900" indent="-342900" algn="just">
              <a:buFont typeface="Arial" charset="0"/>
              <a:buChar char="•"/>
            </a:pPr>
            <a:r>
              <a:rPr lang="en-US" sz="2000" dirty="0" smtClean="0"/>
              <a:t>Vanishing gradients problem (or the related, exploding gradients problem) that makes lower layers very hard to train: backpropagation works by going from the output layer to the input layer. The gets smaller and smaller as the algorithm progresses down, as a result the gradient descent update leaves the lower layer connection weights unchanged and training never converges to a good solution.</a:t>
            </a:r>
            <a:endParaRPr lang="en-US" sz="2000" dirty="0"/>
          </a:p>
        </p:txBody>
      </p:sp>
    </p:spTree>
    <p:extLst>
      <p:ext uri="{BB962C8B-B14F-4D97-AF65-F5344CB8AC3E}">
        <p14:creationId xmlns:p14="http://schemas.microsoft.com/office/powerpoint/2010/main" val="3054716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3" name="TextBox 2"/>
          <p:cNvSpPr txBox="1"/>
          <p:nvPr/>
        </p:nvSpPr>
        <p:spPr>
          <a:xfrm>
            <a:off x="106512" y="184947"/>
            <a:ext cx="8322671" cy="451402"/>
          </a:xfrm>
          <a:prstGeom prst="rect">
            <a:avLst/>
          </a:prstGeom>
          <a:noFill/>
        </p:spPr>
        <p:txBody>
          <a:bodyPr wrap="square" lIns="121917" tIns="60958" rIns="121917" bIns="60958" rtlCol="0">
            <a:spAutoFit/>
          </a:bodyPr>
          <a:lstStyle/>
          <a:p>
            <a:r>
              <a:rPr lang="en-GB" sz="3200" baseline="30000" dirty="0" smtClean="0">
                <a:latin typeface="Open Sans"/>
                <a:cs typeface="Open Sans"/>
              </a:rPr>
              <a:t>TOOLS AND STRATEGIES FOR TRAINING MLPs/DNN</a:t>
            </a:r>
            <a:endParaRPr lang="en-GB" sz="3200" baseline="30000" dirty="0">
              <a:latin typeface="Open Sans"/>
              <a:cs typeface="Open Sans"/>
            </a:endParaRPr>
          </a:p>
        </p:txBody>
      </p:sp>
      <p:sp>
        <p:nvSpPr>
          <p:cNvPr id="2" name="TextBox 1"/>
          <p:cNvSpPr txBox="1"/>
          <p:nvPr/>
        </p:nvSpPr>
        <p:spPr>
          <a:xfrm>
            <a:off x="316089" y="857956"/>
            <a:ext cx="8252178" cy="40011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wrap="square" rtlCol="0">
            <a:spAutoFit/>
          </a:bodyPr>
          <a:lstStyle/>
          <a:p>
            <a:r>
              <a:rPr lang="en-US" sz="2000" dirty="0" smtClean="0"/>
              <a:t>Problems faced through training a DNN:</a:t>
            </a:r>
            <a:endParaRPr lang="en-US" sz="2000" dirty="0"/>
          </a:p>
        </p:txBody>
      </p:sp>
      <p:sp>
        <p:nvSpPr>
          <p:cNvPr id="4" name="TextBox 3"/>
          <p:cNvSpPr txBox="1"/>
          <p:nvPr/>
        </p:nvSpPr>
        <p:spPr>
          <a:xfrm>
            <a:off x="316089" y="1501422"/>
            <a:ext cx="8252178" cy="193899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wrap="square" rtlCol="0">
            <a:spAutoFit/>
          </a:bodyPr>
          <a:lstStyle/>
          <a:p>
            <a:pPr marL="342900" indent="-342900" algn="just">
              <a:buFont typeface="Arial" charset="0"/>
              <a:buChar char="•"/>
            </a:pPr>
            <a:r>
              <a:rPr lang="en-US" sz="2000" dirty="0" smtClean="0"/>
              <a:t>Vanishing gradients problem (or the related, exploding gradients problem) that makes lower layers very hard to train: backpropagation works by going from the output layer to the input layer. The gets smaller and smaller as the algorithm progresses down, as a result the gradient descent update leaves the lower layer connection weights unchanged and training never converges to a good solution.</a:t>
            </a:r>
            <a:endParaRPr lang="en-US" sz="2000" dirty="0"/>
          </a:p>
        </p:txBody>
      </p:sp>
      <p:sp>
        <p:nvSpPr>
          <p:cNvPr id="5" name="TextBox 4"/>
          <p:cNvSpPr txBox="1"/>
          <p:nvPr/>
        </p:nvSpPr>
        <p:spPr>
          <a:xfrm>
            <a:off x="316089" y="4235129"/>
            <a:ext cx="8252178" cy="40011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wrap="square" rtlCol="0">
            <a:spAutoFit/>
          </a:bodyPr>
          <a:lstStyle/>
          <a:p>
            <a:pPr marL="342900" indent="-342900">
              <a:buFont typeface="Arial" charset="0"/>
              <a:buChar char="•"/>
            </a:pPr>
            <a:r>
              <a:rPr lang="en-US" sz="2000" dirty="0" smtClean="0"/>
              <a:t>Training DNNs would be very slow with </a:t>
            </a:r>
            <a:r>
              <a:rPr lang="en-US" sz="2000" smtClean="0"/>
              <a:t>large networks</a:t>
            </a:r>
            <a:endParaRPr lang="en-US" sz="2000"/>
          </a:p>
        </p:txBody>
      </p:sp>
    </p:spTree>
    <p:extLst>
      <p:ext uri="{BB962C8B-B14F-4D97-AF65-F5344CB8AC3E}">
        <p14:creationId xmlns:p14="http://schemas.microsoft.com/office/powerpoint/2010/main" val="18040137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3" name="TextBox 2"/>
          <p:cNvSpPr txBox="1"/>
          <p:nvPr/>
        </p:nvSpPr>
        <p:spPr>
          <a:xfrm>
            <a:off x="106512" y="184947"/>
            <a:ext cx="8322671" cy="451402"/>
          </a:xfrm>
          <a:prstGeom prst="rect">
            <a:avLst/>
          </a:prstGeom>
          <a:noFill/>
        </p:spPr>
        <p:txBody>
          <a:bodyPr wrap="square" lIns="121917" tIns="60958" rIns="121917" bIns="60958" rtlCol="0">
            <a:spAutoFit/>
          </a:bodyPr>
          <a:lstStyle/>
          <a:p>
            <a:r>
              <a:rPr lang="en-GB" sz="3200" baseline="30000" dirty="0" smtClean="0">
                <a:latin typeface="Open Sans"/>
                <a:cs typeface="Open Sans"/>
              </a:rPr>
              <a:t>TOOLS AND STRATEGIES FOR TRAINING MLPs/DNN</a:t>
            </a:r>
            <a:endParaRPr lang="en-GB" sz="3200" baseline="30000" dirty="0">
              <a:latin typeface="Open Sans"/>
              <a:cs typeface="Open Sans"/>
            </a:endParaRPr>
          </a:p>
        </p:txBody>
      </p:sp>
      <p:sp>
        <p:nvSpPr>
          <p:cNvPr id="2" name="TextBox 1"/>
          <p:cNvSpPr txBox="1"/>
          <p:nvPr/>
        </p:nvSpPr>
        <p:spPr>
          <a:xfrm>
            <a:off x="316089" y="857956"/>
            <a:ext cx="8252178" cy="40011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wrap="square" rtlCol="0">
            <a:spAutoFit/>
          </a:bodyPr>
          <a:lstStyle/>
          <a:p>
            <a:r>
              <a:rPr lang="en-US" sz="2000" dirty="0" smtClean="0"/>
              <a:t>Problems faced through training a DNN:</a:t>
            </a:r>
            <a:endParaRPr lang="en-US" sz="2000" dirty="0"/>
          </a:p>
        </p:txBody>
      </p:sp>
      <p:sp>
        <p:nvSpPr>
          <p:cNvPr id="4" name="TextBox 3"/>
          <p:cNvSpPr txBox="1"/>
          <p:nvPr/>
        </p:nvSpPr>
        <p:spPr>
          <a:xfrm>
            <a:off x="316089" y="1501422"/>
            <a:ext cx="8252178" cy="193899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wrap="square" rtlCol="0">
            <a:spAutoFit/>
          </a:bodyPr>
          <a:lstStyle/>
          <a:p>
            <a:pPr marL="342900" indent="-342900" algn="just">
              <a:buFont typeface="Arial" charset="0"/>
              <a:buChar char="•"/>
            </a:pPr>
            <a:r>
              <a:rPr lang="en-US" sz="2000" dirty="0" smtClean="0"/>
              <a:t>Vanishing gradients problem (or the related, exploding gradients problem) that makes lower layers very hard to train: backpropagation works by going from the output layer to the input layer. The gets smaller and smaller as the algorithm progresses down, as a result the gradient descent update leaves the lower layer connection weights unchanged and training never converges to a good solution.</a:t>
            </a:r>
            <a:endParaRPr lang="en-US" sz="2000" dirty="0"/>
          </a:p>
        </p:txBody>
      </p:sp>
      <p:sp>
        <p:nvSpPr>
          <p:cNvPr id="5" name="TextBox 4"/>
          <p:cNvSpPr txBox="1"/>
          <p:nvPr/>
        </p:nvSpPr>
        <p:spPr>
          <a:xfrm>
            <a:off x="316089" y="4235129"/>
            <a:ext cx="8252178" cy="40011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wrap="square" rtlCol="0">
            <a:spAutoFit/>
          </a:bodyPr>
          <a:lstStyle/>
          <a:p>
            <a:pPr marL="342900" indent="-342900">
              <a:buFont typeface="Arial" charset="0"/>
              <a:buChar char="•"/>
            </a:pPr>
            <a:r>
              <a:rPr lang="en-US" sz="2000" dirty="0" smtClean="0"/>
              <a:t>Training DNNs would be very slow with </a:t>
            </a:r>
            <a:r>
              <a:rPr lang="en-US" sz="2000" smtClean="0"/>
              <a:t>large networks</a:t>
            </a:r>
            <a:endParaRPr lang="en-US" sz="2000"/>
          </a:p>
        </p:txBody>
      </p:sp>
      <p:sp>
        <p:nvSpPr>
          <p:cNvPr id="6" name="TextBox 5"/>
          <p:cNvSpPr txBox="1"/>
          <p:nvPr/>
        </p:nvSpPr>
        <p:spPr>
          <a:xfrm>
            <a:off x="316089" y="5429955"/>
            <a:ext cx="8252178" cy="70788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wrap="square" rtlCol="0">
            <a:spAutoFit/>
          </a:bodyPr>
          <a:lstStyle/>
          <a:p>
            <a:pPr marL="342900" indent="-342900">
              <a:buFont typeface="Arial" charset="0"/>
              <a:buChar char="•"/>
            </a:pPr>
            <a:r>
              <a:rPr lang="en-US" sz="2000" dirty="0" smtClean="0"/>
              <a:t>A DNN with many parameters would severely risk overfitting the </a:t>
            </a:r>
            <a:r>
              <a:rPr lang="en-US" sz="2000" smtClean="0"/>
              <a:t>training set</a:t>
            </a:r>
            <a:endParaRPr lang="en-US" sz="2000"/>
          </a:p>
        </p:txBody>
      </p:sp>
    </p:spTree>
    <p:extLst>
      <p:ext uri="{BB962C8B-B14F-4D97-AF65-F5344CB8AC3E}">
        <p14:creationId xmlns:p14="http://schemas.microsoft.com/office/powerpoint/2010/main" val="20212629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3" name="TextBox 2"/>
          <p:cNvSpPr txBox="1"/>
          <p:nvPr/>
        </p:nvSpPr>
        <p:spPr>
          <a:xfrm>
            <a:off x="106512" y="184947"/>
            <a:ext cx="8322671" cy="451402"/>
          </a:xfrm>
          <a:prstGeom prst="rect">
            <a:avLst/>
          </a:prstGeom>
          <a:noFill/>
        </p:spPr>
        <p:txBody>
          <a:bodyPr wrap="square" lIns="121917" tIns="60958" rIns="121917" bIns="60958" rtlCol="0">
            <a:spAutoFit/>
          </a:bodyPr>
          <a:lstStyle/>
          <a:p>
            <a:r>
              <a:rPr lang="en-GB" sz="3200" baseline="30000" dirty="0" smtClean="0">
                <a:latin typeface="Open Sans"/>
                <a:cs typeface="Open Sans"/>
              </a:rPr>
              <a:t>TOOLS AND STRATEGIES FOR TRAINING MLPs/DNN</a:t>
            </a:r>
            <a:endParaRPr lang="en-GB" sz="3200" baseline="30000" dirty="0">
              <a:latin typeface="Open Sans"/>
              <a:cs typeface="Open Sans"/>
            </a:endParaRPr>
          </a:p>
        </p:txBody>
      </p:sp>
      <p:sp>
        <p:nvSpPr>
          <p:cNvPr id="2" name="TextBox 1"/>
          <p:cNvSpPr txBox="1"/>
          <p:nvPr/>
        </p:nvSpPr>
        <p:spPr>
          <a:xfrm>
            <a:off x="316089" y="857956"/>
            <a:ext cx="8252178" cy="40011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wrap="square" rtlCol="0">
            <a:spAutoFit/>
          </a:bodyPr>
          <a:lstStyle/>
          <a:p>
            <a:r>
              <a:rPr lang="en-US" sz="2000" dirty="0" smtClean="0"/>
              <a:t>Problems faced through training a DNN:</a:t>
            </a:r>
            <a:endParaRPr lang="en-US" sz="2000" dirty="0"/>
          </a:p>
        </p:txBody>
      </p:sp>
      <p:sp>
        <p:nvSpPr>
          <p:cNvPr id="4" name="TextBox 3"/>
          <p:cNvSpPr txBox="1"/>
          <p:nvPr/>
        </p:nvSpPr>
        <p:spPr>
          <a:xfrm>
            <a:off x="316089" y="1501422"/>
            <a:ext cx="8252178" cy="193899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wrap="square" rtlCol="0">
            <a:spAutoFit/>
          </a:bodyPr>
          <a:lstStyle/>
          <a:p>
            <a:pPr marL="342900" indent="-342900" algn="just">
              <a:buFont typeface="Arial" charset="0"/>
              <a:buChar char="•"/>
            </a:pPr>
            <a:r>
              <a:rPr lang="en-US" sz="2000" dirty="0" smtClean="0"/>
              <a:t>Vanishing gradients problem (or the related, exploding gradients problem) that makes lower layers very hard to train: backpropagation works by going from the output layer to the input layer. The gets smaller and smaller as the algorithm progresses down, as a result the gradient descent update leaves the lower layer connection weights unchanged and training never converges to a good solution.</a:t>
            </a:r>
            <a:endParaRPr lang="en-US" sz="2000" dirty="0"/>
          </a:p>
        </p:txBody>
      </p:sp>
      <p:sp>
        <p:nvSpPr>
          <p:cNvPr id="5" name="TextBox 4"/>
          <p:cNvSpPr txBox="1"/>
          <p:nvPr/>
        </p:nvSpPr>
        <p:spPr>
          <a:xfrm>
            <a:off x="316089" y="4235129"/>
            <a:ext cx="8252178" cy="40011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wrap="square" rtlCol="0">
            <a:spAutoFit/>
          </a:bodyPr>
          <a:lstStyle/>
          <a:p>
            <a:pPr marL="342900" indent="-342900">
              <a:buFont typeface="Arial" charset="0"/>
              <a:buChar char="•"/>
            </a:pPr>
            <a:r>
              <a:rPr lang="en-US" sz="2000" dirty="0" smtClean="0"/>
              <a:t>Training DNNs would be very slow with </a:t>
            </a:r>
            <a:r>
              <a:rPr lang="en-US" sz="2000" smtClean="0"/>
              <a:t>large networks</a:t>
            </a:r>
            <a:endParaRPr lang="en-US" sz="2000"/>
          </a:p>
        </p:txBody>
      </p:sp>
      <p:sp>
        <p:nvSpPr>
          <p:cNvPr id="6" name="TextBox 5"/>
          <p:cNvSpPr txBox="1"/>
          <p:nvPr/>
        </p:nvSpPr>
        <p:spPr>
          <a:xfrm>
            <a:off x="316089" y="5429955"/>
            <a:ext cx="8252178" cy="70788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wrap="square" rtlCol="0">
            <a:spAutoFit/>
          </a:bodyPr>
          <a:lstStyle/>
          <a:p>
            <a:pPr marL="342900" indent="-342900">
              <a:buFont typeface="Arial" charset="0"/>
              <a:buChar char="•"/>
            </a:pPr>
            <a:r>
              <a:rPr lang="en-US" sz="2000" dirty="0" smtClean="0"/>
              <a:t>A DNN with many parameters would severely risk overfitting the </a:t>
            </a:r>
            <a:r>
              <a:rPr lang="en-US" sz="2000" smtClean="0"/>
              <a:t>training set</a:t>
            </a:r>
            <a:endParaRPr lang="en-US" sz="2000"/>
          </a:p>
        </p:txBody>
      </p:sp>
      <p:sp>
        <p:nvSpPr>
          <p:cNvPr id="7" name="TextBox 6"/>
          <p:cNvSpPr txBox="1"/>
          <p:nvPr/>
        </p:nvSpPr>
        <p:spPr>
          <a:xfrm>
            <a:off x="1016002" y="3440414"/>
            <a:ext cx="7055556" cy="400110"/>
          </a:xfrm>
          <a:prstGeom prst="rect">
            <a:avLst/>
          </a:prstGeom>
          <a:solidFill>
            <a:srgbClr val="FF0000">
              <a:tint val="66000"/>
              <a:satMod val="160000"/>
            </a:srgbClr>
          </a:solidFill>
        </p:spPr>
        <p:txBody>
          <a:bodyPr wrap="square" rtlCol="0">
            <a:spAutoFit/>
          </a:bodyPr>
          <a:lstStyle/>
          <a:p>
            <a:pPr algn="ctr"/>
            <a:r>
              <a:rPr lang="en-US" sz="2000" dirty="0" smtClean="0"/>
              <a:t>Popular strategies to solve vanishing/exploding </a:t>
            </a:r>
            <a:r>
              <a:rPr lang="en-US" sz="2000" smtClean="0"/>
              <a:t>gradients problem</a:t>
            </a:r>
            <a:endParaRPr lang="en-US" sz="2000"/>
          </a:p>
        </p:txBody>
      </p:sp>
    </p:spTree>
    <p:extLst>
      <p:ext uri="{BB962C8B-B14F-4D97-AF65-F5344CB8AC3E}">
        <p14:creationId xmlns:p14="http://schemas.microsoft.com/office/powerpoint/2010/main" val="1803519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3" name="TextBox 2"/>
          <p:cNvSpPr txBox="1"/>
          <p:nvPr/>
        </p:nvSpPr>
        <p:spPr>
          <a:xfrm>
            <a:off x="106512" y="184947"/>
            <a:ext cx="8322671" cy="451402"/>
          </a:xfrm>
          <a:prstGeom prst="rect">
            <a:avLst/>
          </a:prstGeom>
          <a:noFill/>
        </p:spPr>
        <p:txBody>
          <a:bodyPr wrap="square" lIns="121917" tIns="60958" rIns="121917" bIns="60958" rtlCol="0">
            <a:spAutoFit/>
          </a:bodyPr>
          <a:lstStyle/>
          <a:p>
            <a:r>
              <a:rPr lang="en-GB" sz="3200" baseline="30000" dirty="0" smtClean="0">
                <a:latin typeface="Open Sans"/>
                <a:cs typeface="Open Sans"/>
              </a:rPr>
              <a:t>TOOLS AND STRATEGIES FOR TRAINING MLPs/DNN</a:t>
            </a:r>
            <a:endParaRPr lang="en-GB" sz="3200" baseline="30000" dirty="0">
              <a:latin typeface="Open Sans"/>
              <a:cs typeface="Open Sans"/>
            </a:endParaRPr>
          </a:p>
        </p:txBody>
      </p:sp>
      <p:sp>
        <p:nvSpPr>
          <p:cNvPr id="2" name="TextBox 1"/>
          <p:cNvSpPr txBox="1"/>
          <p:nvPr/>
        </p:nvSpPr>
        <p:spPr>
          <a:xfrm>
            <a:off x="316089" y="857956"/>
            <a:ext cx="8252178" cy="40011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wrap="square" rtlCol="0">
            <a:spAutoFit/>
          </a:bodyPr>
          <a:lstStyle/>
          <a:p>
            <a:r>
              <a:rPr lang="en-US" sz="2000" dirty="0" smtClean="0"/>
              <a:t>Problems faced through training a DNN:</a:t>
            </a:r>
            <a:endParaRPr lang="en-US" sz="2000" dirty="0"/>
          </a:p>
        </p:txBody>
      </p:sp>
      <p:sp>
        <p:nvSpPr>
          <p:cNvPr id="4" name="TextBox 3"/>
          <p:cNvSpPr txBox="1"/>
          <p:nvPr/>
        </p:nvSpPr>
        <p:spPr>
          <a:xfrm>
            <a:off x="316089" y="1501422"/>
            <a:ext cx="8252178" cy="193899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wrap="square" rtlCol="0">
            <a:spAutoFit/>
          </a:bodyPr>
          <a:lstStyle/>
          <a:p>
            <a:pPr marL="342900" indent="-342900" algn="just">
              <a:buFont typeface="Arial" charset="0"/>
              <a:buChar char="•"/>
            </a:pPr>
            <a:r>
              <a:rPr lang="en-US" sz="2000" dirty="0" smtClean="0"/>
              <a:t>Vanishing gradients problem (or the related, exploding gradients problem) that makes lower layers very hard to train: backpropagation works by going from the output layer to the input layer. The gets smaller and smaller as the algorithm progresses down, as a result the gradient descent update leaves the lower layer connection weights unchanged and training never converges to a good solution.</a:t>
            </a:r>
            <a:endParaRPr lang="en-US" sz="2000" dirty="0"/>
          </a:p>
        </p:txBody>
      </p:sp>
      <p:sp>
        <p:nvSpPr>
          <p:cNvPr id="5" name="TextBox 4"/>
          <p:cNvSpPr txBox="1"/>
          <p:nvPr/>
        </p:nvSpPr>
        <p:spPr>
          <a:xfrm>
            <a:off x="316089" y="4235129"/>
            <a:ext cx="8252178" cy="40011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wrap="square" rtlCol="0">
            <a:spAutoFit/>
          </a:bodyPr>
          <a:lstStyle/>
          <a:p>
            <a:pPr marL="342900" indent="-342900">
              <a:buFont typeface="Arial" charset="0"/>
              <a:buChar char="•"/>
            </a:pPr>
            <a:r>
              <a:rPr lang="en-US" sz="2000" dirty="0" smtClean="0"/>
              <a:t>Training DNNs would be very slow with </a:t>
            </a:r>
            <a:r>
              <a:rPr lang="en-US" sz="2000" smtClean="0"/>
              <a:t>large networks</a:t>
            </a:r>
            <a:endParaRPr lang="en-US" sz="2000"/>
          </a:p>
        </p:txBody>
      </p:sp>
      <p:sp>
        <p:nvSpPr>
          <p:cNvPr id="6" name="TextBox 5"/>
          <p:cNvSpPr txBox="1"/>
          <p:nvPr/>
        </p:nvSpPr>
        <p:spPr>
          <a:xfrm>
            <a:off x="316089" y="5429955"/>
            <a:ext cx="8252178" cy="70788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wrap="square" rtlCol="0">
            <a:spAutoFit/>
          </a:bodyPr>
          <a:lstStyle/>
          <a:p>
            <a:pPr marL="342900" indent="-342900">
              <a:buFont typeface="Arial" charset="0"/>
              <a:buChar char="•"/>
            </a:pPr>
            <a:r>
              <a:rPr lang="en-US" sz="2000" dirty="0" smtClean="0"/>
              <a:t>A DNN with many parameters would severely risk overfitting the </a:t>
            </a:r>
            <a:r>
              <a:rPr lang="en-US" sz="2000" smtClean="0"/>
              <a:t>training set</a:t>
            </a:r>
            <a:endParaRPr lang="en-US" sz="2000"/>
          </a:p>
        </p:txBody>
      </p:sp>
      <p:sp>
        <p:nvSpPr>
          <p:cNvPr id="7" name="TextBox 6"/>
          <p:cNvSpPr txBox="1"/>
          <p:nvPr/>
        </p:nvSpPr>
        <p:spPr>
          <a:xfrm>
            <a:off x="1016002" y="3440414"/>
            <a:ext cx="7055556" cy="400110"/>
          </a:xfrm>
          <a:prstGeom prst="rect">
            <a:avLst/>
          </a:prstGeom>
          <a:solidFill>
            <a:srgbClr val="FF0000">
              <a:tint val="66000"/>
              <a:satMod val="160000"/>
            </a:srgbClr>
          </a:solidFill>
        </p:spPr>
        <p:txBody>
          <a:bodyPr wrap="square" rtlCol="0">
            <a:spAutoFit/>
          </a:bodyPr>
          <a:lstStyle/>
          <a:p>
            <a:pPr algn="ctr"/>
            <a:r>
              <a:rPr lang="en-US" sz="2000" dirty="0" smtClean="0"/>
              <a:t>Popular strategies to solve vanishing/exploding </a:t>
            </a:r>
            <a:r>
              <a:rPr lang="en-US" sz="2000" smtClean="0"/>
              <a:t>gradients problem</a:t>
            </a:r>
            <a:endParaRPr lang="en-US" sz="2000"/>
          </a:p>
        </p:txBody>
      </p:sp>
      <p:sp>
        <p:nvSpPr>
          <p:cNvPr id="9" name="TextBox 8"/>
          <p:cNvSpPr txBox="1"/>
          <p:nvPr/>
        </p:nvSpPr>
        <p:spPr>
          <a:xfrm>
            <a:off x="1648178" y="4635239"/>
            <a:ext cx="5554133" cy="400110"/>
          </a:xfrm>
          <a:prstGeom prst="rect">
            <a:avLst/>
          </a:prstGeom>
          <a:solidFill>
            <a:srgbClr val="FF0000">
              <a:tint val="66000"/>
              <a:satMod val="160000"/>
            </a:srgbClr>
          </a:solidFill>
        </p:spPr>
        <p:txBody>
          <a:bodyPr wrap="square" rtlCol="0">
            <a:spAutoFit/>
          </a:bodyPr>
          <a:lstStyle/>
          <a:p>
            <a:pPr algn="ctr"/>
            <a:r>
              <a:rPr lang="en-US" sz="2000" dirty="0" smtClean="0"/>
              <a:t>Faster optimizers that can speed up </a:t>
            </a:r>
            <a:r>
              <a:rPr lang="en-US" sz="2000" smtClean="0"/>
              <a:t>the training</a:t>
            </a:r>
            <a:endParaRPr lang="en-US" sz="2000"/>
          </a:p>
        </p:txBody>
      </p:sp>
    </p:spTree>
    <p:extLst>
      <p:ext uri="{BB962C8B-B14F-4D97-AF65-F5344CB8AC3E}">
        <p14:creationId xmlns:p14="http://schemas.microsoft.com/office/powerpoint/2010/main" val="7028828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3" name="TextBox 2"/>
          <p:cNvSpPr txBox="1"/>
          <p:nvPr/>
        </p:nvSpPr>
        <p:spPr>
          <a:xfrm>
            <a:off x="106512" y="184947"/>
            <a:ext cx="8322671" cy="451402"/>
          </a:xfrm>
          <a:prstGeom prst="rect">
            <a:avLst/>
          </a:prstGeom>
          <a:noFill/>
        </p:spPr>
        <p:txBody>
          <a:bodyPr wrap="square" lIns="121917" tIns="60958" rIns="121917" bIns="60958" rtlCol="0">
            <a:spAutoFit/>
          </a:bodyPr>
          <a:lstStyle/>
          <a:p>
            <a:r>
              <a:rPr lang="en-GB" sz="3200" baseline="30000" dirty="0" smtClean="0">
                <a:latin typeface="Open Sans"/>
                <a:cs typeface="Open Sans"/>
              </a:rPr>
              <a:t>TOOLS AND STRATEGIES FOR TRAINING MLPs/DNN</a:t>
            </a:r>
            <a:endParaRPr lang="en-GB" sz="3200" baseline="30000" dirty="0">
              <a:latin typeface="Open Sans"/>
              <a:cs typeface="Open Sans"/>
            </a:endParaRPr>
          </a:p>
        </p:txBody>
      </p:sp>
      <p:sp>
        <p:nvSpPr>
          <p:cNvPr id="2" name="TextBox 1"/>
          <p:cNvSpPr txBox="1"/>
          <p:nvPr/>
        </p:nvSpPr>
        <p:spPr>
          <a:xfrm>
            <a:off x="316089" y="857956"/>
            <a:ext cx="8252178" cy="40011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wrap="square" rtlCol="0">
            <a:spAutoFit/>
          </a:bodyPr>
          <a:lstStyle/>
          <a:p>
            <a:r>
              <a:rPr lang="en-US" sz="2000" dirty="0" smtClean="0"/>
              <a:t>Problems faced through training a DNN:</a:t>
            </a:r>
            <a:endParaRPr lang="en-US" sz="2000" dirty="0"/>
          </a:p>
        </p:txBody>
      </p:sp>
      <p:sp>
        <p:nvSpPr>
          <p:cNvPr id="4" name="TextBox 3"/>
          <p:cNvSpPr txBox="1"/>
          <p:nvPr/>
        </p:nvSpPr>
        <p:spPr>
          <a:xfrm>
            <a:off x="316089" y="1501422"/>
            <a:ext cx="8252178" cy="193899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wrap="square" rtlCol="0">
            <a:spAutoFit/>
          </a:bodyPr>
          <a:lstStyle/>
          <a:p>
            <a:pPr marL="342900" indent="-342900" algn="just">
              <a:buFont typeface="Arial" charset="0"/>
              <a:buChar char="•"/>
            </a:pPr>
            <a:r>
              <a:rPr lang="en-US" sz="2000" dirty="0" smtClean="0"/>
              <a:t>Vanishing gradients problem (or the related, exploding gradients problem) that makes lower layers very hard to train: backpropagation works by going from the output layer to the input layer. The gets smaller and smaller as the algorithm progresses down, as a result the gradient descent update leaves the lower layer connection weights unchanged and training never converges to a good solution.</a:t>
            </a:r>
            <a:endParaRPr lang="en-US" sz="2000" dirty="0"/>
          </a:p>
        </p:txBody>
      </p:sp>
      <p:sp>
        <p:nvSpPr>
          <p:cNvPr id="5" name="TextBox 4"/>
          <p:cNvSpPr txBox="1"/>
          <p:nvPr/>
        </p:nvSpPr>
        <p:spPr>
          <a:xfrm>
            <a:off x="316089" y="4235129"/>
            <a:ext cx="8252178" cy="40011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wrap="square" rtlCol="0">
            <a:spAutoFit/>
          </a:bodyPr>
          <a:lstStyle/>
          <a:p>
            <a:pPr marL="342900" indent="-342900">
              <a:buFont typeface="Arial" charset="0"/>
              <a:buChar char="•"/>
            </a:pPr>
            <a:r>
              <a:rPr lang="en-US" sz="2000" dirty="0" smtClean="0"/>
              <a:t>Training DNNs would be very slow with </a:t>
            </a:r>
            <a:r>
              <a:rPr lang="en-US" sz="2000" smtClean="0"/>
              <a:t>large networks</a:t>
            </a:r>
            <a:endParaRPr lang="en-US" sz="2000"/>
          </a:p>
        </p:txBody>
      </p:sp>
      <p:sp>
        <p:nvSpPr>
          <p:cNvPr id="6" name="TextBox 5"/>
          <p:cNvSpPr txBox="1"/>
          <p:nvPr/>
        </p:nvSpPr>
        <p:spPr>
          <a:xfrm>
            <a:off x="316089" y="5429955"/>
            <a:ext cx="8252178" cy="70788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wrap="square" rtlCol="0">
            <a:spAutoFit/>
          </a:bodyPr>
          <a:lstStyle/>
          <a:p>
            <a:pPr marL="342900" indent="-342900">
              <a:buFont typeface="Arial" charset="0"/>
              <a:buChar char="•"/>
            </a:pPr>
            <a:r>
              <a:rPr lang="en-US" sz="2000" dirty="0" smtClean="0"/>
              <a:t>A DNN with many parameters would severely risk overfitting the </a:t>
            </a:r>
            <a:r>
              <a:rPr lang="en-US" sz="2000" smtClean="0"/>
              <a:t>training set</a:t>
            </a:r>
            <a:endParaRPr lang="en-US" sz="2000"/>
          </a:p>
        </p:txBody>
      </p:sp>
      <p:sp>
        <p:nvSpPr>
          <p:cNvPr id="7" name="TextBox 6"/>
          <p:cNvSpPr txBox="1"/>
          <p:nvPr/>
        </p:nvSpPr>
        <p:spPr>
          <a:xfrm>
            <a:off x="1016002" y="3440414"/>
            <a:ext cx="7055556" cy="400110"/>
          </a:xfrm>
          <a:prstGeom prst="rect">
            <a:avLst/>
          </a:prstGeom>
          <a:solidFill>
            <a:srgbClr val="FF0000">
              <a:tint val="66000"/>
              <a:satMod val="160000"/>
            </a:srgbClr>
          </a:solidFill>
        </p:spPr>
        <p:txBody>
          <a:bodyPr wrap="square" rtlCol="0">
            <a:spAutoFit/>
          </a:bodyPr>
          <a:lstStyle/>
          <a:p>
            <a:pPr algn="ctr"/>
            <a:r>
              <a:rPr lang="en-US" sz="2000" dirty="0" smtClean="0"/>
              <a:t>Popular strategies to solve vanishing/exploding </a:t>
            </a:r>
            <a:r>
              <a:rPr lang="en-US" sz="2000" smtClean="0"/>
              <a:t>gradients problem</a:t>
            </a:r>
            <a:endParaRPr lang="en-US" sz="2000"/>
          </a:p>
        </p:txBody>
      </p:sp>
      <p:sp>
        <p:nvSpPr>
          <p:cNvPr id="9" name="TextBox 8"/>
          <p:cNvSpPr txBox="1"/>
          <p:nvPr/>
        </p:nvSpPr>
        <p:spPr>
          <a:xfrm>
            <a:off x="1648178" y="4635239"/>
            <a:ext cx="5554133" cy="400110"/>
          </a:xfrm>
          <a:prstGeom prst="rect">
            <a:avLst/>
          </a:prstGeom>
          <a:solidFill>
            <a:srgbClr val="FF0000">
              <a:tint val="66000"/>
              <a:satMod val="160000"/>
            </a:srgbClr>
          </a:solidFill>
        </p:spPr>
        <p:txBody>
          <a:bodyPr wrap="square" rtlCol="0">
            <a:spAutoFit/>
          </a:bodyPr>
          <a:lstStyle/>
          <a:p>
            <a:pPr algn="ctr"/>
            <a:r>
              <a:rPr lang="en-US" sz="2000" dirty="0" smtClean="0"/>
              <a:t>Faster optimizers that can speed up </a:t>
            </a:r>
            <a:r>
              <a:rPr lang="en-US" sz="2000" smtClean="0"/>
              <a:t>the training</a:t>
            </a:r>
            <a:endParaRPr lang="en-US" sz="2000"/>
          </a:p>
        </p:txBody>
      </p:sp>
      <p:sp>
        <p:nvSpPr>
          <p:cNvPr id="11" name="TextBox 10"/>
          <p:cNvSpPr txBox="1"/>
          <p:nvPr/>
        </p:nvSpPr>
        <p:spPr>
          <a:xfrm>
            <a:off x="1580443" y="6137841"/>
            <a:ext cx="5746045" cy="400110"/>
          </a:xfrm>
          <a:prstGeom prst="rect">
            <a:avLst/>
          </a:prstGeom>
          <a:solidFill>
            <a:srgbClr val="FF0000">
              <a:tint val="66000"/>
              <a:satMod val="160000"/>
            </a:srgbClr>
          </a:solidFill>
        </p:spPr>
        <p:txBody>
          <a:bodyPr wrap="square" rtlCol="0">
            <a:spAutoFit/>
          </a:bodyPr>
          <a:lstStyle/>
          <a:p>
            <a:pPr algn="ctr"/>
            <a:r>
              <a:rPr lang="en-US" sz="2000" dirty="0" smtClean="0"/>
              <a:t>Popular regularization techniques to </a:t>
            </a:r>
            <a:r>
              <a:rPr lang="en-US" sz="2000" smtClean="0"/>
              <a:t>avoid overfitting</a:t>
            </a:r>
            <a:endParaRPr lang="en-US" sz="2000"/>
          </a:p>
        </p:txBody>
      </p:sp>
    </p:spTree>
    <p:extLst>
      <p:ext uri="{BB962C8B-B14F-4D97-AF65-F5344CB8AC3E}">
        <p14:creationId xmlns:p14="http://schemas.microsoft.com/office/powerpoint/2010/main" val="20316003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5" name="TextBox 4"/>
          <p:cNvSpPr txBox="1"/>
          <p:nvPr/>
        </p:nvSpPr>
        <p:spPr>
          <a:xfrm>
            <a:off x="106512" y="184947"/>
            <a:ext cx="8322671" cy="451402"/>
          </a:xfrm>
          <a:prstGeom prst="rect">
            <a:avLst/>
          </a:prstGeom>
          <a:noFill/>
        </p:spPr>
        <p:txBody>
          <a:bodyPr wrap="square" lIns="121917" tIns="60958" rIns="121917" bIns="60958" rtlCol="0">
            <a:spAutoFit/>
          </a:bodyPr>
          <a:lstStyle/>
          <a:p>
            <a:r>
              <a:rPr lang="en-GB" sz="3200" baseline="30000" dirty="0" smtClean="0">
                <a:latin typeface="Open Sans"/>
                <a:cs typeface="Open Sans"/>
              </a:rPr>
              <a:t>TOOLS AND STRATEGIES FOR TRAINING MLPs/DNN</a:t>
            </a:r>
            <a:endParaRPr lang="en-GB" sz="3200" baseline="30000" dirty="0">
              <a:latin typeface="Open Sans"/>
              <a:cs typeface="Open Sans"/>
            </a:endParaRPr>
          </a:p>
        </p:txBody>
      </p:sp>
      <p:sp>
        <p:nvSpPr>
          <p:cNvPr id="2" name="TextBox 1"/>
          <p:cNvSpPr txBox="1"/>
          <p:nvPr/>
        </p:nvSpPr>
        <p:spPr>
          <a:xfrm>
            <a:off x="361243" y="857956"/>
            <a:ext cx="7732889" cy="461665"/>
          </a:xfrm>
          <a:prstGeom prst="rect">
            <a:avLst/>
          </a:prstGeom>
          <a:noFill/>
        </p:spPr>
        <p:txBody>
          <a:bodyPr wrap="square" rtlCol="0">
            <a:spAutoFit/>
          </a:bodyPr>
          <a:lstStyle/>
          <a:p>
            <a:r>
              <a:rPr lang="en-US" dirty="0" smtClean="0"/>
              <a:t>Strategies to solve </a:t>
            </a:r>
            <a:r>
              <a:rPr lang="en-US" smtClean="0"/>
              <a:t>vanishing/exploding gradients problems:</a:t>
            </a:r>
            <a:endParaRPr lang="en-US"/>
          </a:p>
        </p:txBody>
      </p:sp>
    </p:spTree>
    <p:extLst>
      <p:ext uri="{BB962C8B-B14F-4D97-AF65-F5344CB8AC3E}">
        <p14:creationId xmlns:p14="http://schemas.microsoft.com/office/powerpoint/2010/main" val="14298044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3" name="TextBox 2"/>
          <p:cNvSpPr txBox="1"/>
          <p:nvPr/>
        </p:nvSpPr>
        <p:spPr>
          <a:xfrm>
            <a:off x="106512" y="184947"/>
            <a:ext cx="8322671" cy="553994"/>
          </a:xfrm>
          <a:prstGeom prst="rect">
            <a:avLst/>
          </a:prstGeom>
          <a:noFill/>
        </p:spPr>
        <p:txBody>
          <a:bodyPr wrap="square" lIns="121917" tIns="60958" rIns="121917" bIns="60958" rtlCol="0">
            <a:spAutoFit/>
          </a:bodyPr>
          <a:lstStyle/>
          <a:p>
            <a:r>
              <a:rPr lang="en-GB" sz="4200" baseline="30000" dirty="0" smtClean="0">
                <a:latin typeface="Open Sans"/>
                <a:cs typeface="Open Sans"/>
              </a:rPr>
              <a:t>MULTI-LAYER PERCEPTONS</a:t>
            </a:r>
            <a:endParaRPr lang="en-GB" sz="4200" baseline="30000" dirty="0">
              <a:latin typeface="Open Sans"/>
              <a:cs typeface="Open Sans"/>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733" y="603504"/>
            <a:ext cx="2529084" cy="6119059"/>
          </a:xfrm>
          <a:prstGeom prst="rect">
            <a:avLst/>
          </a:prstGeom>
        </p:spPr>
      </p:pic>
      <p:cxnSp>
        <p:nvCxnSpPr>
          <p:cNvPr id="5" name="Straight Arrow Connector 4"/>
          <p:cNvCxnSpPr/>
          <p:nvPr/>
        </p:nvCxnSpPr>
        <p:spPr>
          <a:xfrm>
            <a:off x="3104817" y="6355644"/>
            <a:ext cx="69953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 name="Right Brace 5"/>
          <p:cNvSpPr/>
          <p:nvPr/>
        </p:nvSpPr>
        <p:spPr>
          <a:xfrm>
            <a:off x="3375378" y="1986844"/>
            <a:ext cx="428978" cy="379306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8" name="Straight Arrow Connector 7"/>
          <p:cNvCxnSpPr/>
          <p:nvPr/>
        </p:nvCxnSpPr>
        <p:spPr>
          <a:xfrm>
            <a:off x="3104817" y="1371600"/>
            <a:ext cx="69953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 name="TextBox 6"/>
          <p:cNvSpPr txBox="1"/>
          <p:nvPr/>
        </p:nvSpPr>
        <p:spPr>
          <a:xfrm>
            <a:off x="3951111" y="6096000"/>
            <a:ext cx="2167467" cy="46166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wrap="square" rtlCol="0">
            <a:spAutoFit/>
          </a:bodyPr>
          <a:lstStyle/>
          <a:p>
            <a:r>
              <a:rPr lang="en-US" smtClean="0"/>
              <a:t>One input layer</a:t>
            </a:r>
            <a:endParaRPr lang="en-US"/>
          </a:p>
        </p:txBody>
      </p:sp>
      <p:sp>
        <p:nvSpPr>
          <p:cNvPr id="11" name="TextBox 10"/>
          <p:cNvSpPr txBox="1"/>
          <p:nvPr/>
        </p:nvSpPr>
        <p:spPr>
          <a:xfrm>
            <a:off x="3883379" y="1123351"/>
            <a:ext cx="2314222" cy="46166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wrap="square" rtlCol="0">
            <a:spAutoFit/>
          </a:bodyPr>
          <a:lstStyle/>
          <a:p>
            <a:r>
              <a:rPr lang="en-US" smtClean="0"/>
              <a:t>One output </a:t>
            </a:r>
            <a:r>
              <a:rPr lang="en-US" dirty="0" smtClean="0"/>
              <a:t>layer</a:t>
            </a:r>
            <a:endParaRPr lang="en-US" dirty="0"/>
          </a:p>
        </p:txBody>
      </p:sp>
      <p:sp>
        <p:nvSpPr>
          <p:cNvPr id="12" name="TextBox 11"/>
          <p:cNvSpPr txBox="1"/>
          <p:nvPr/>
        </p:nvSpPr>
        <p:spPr>
          <a:xfrm>
            <a:off x="3951111" y="3474207"/>
            <a:ext cx="2167467" cy="83099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wrap="square" rtlCol="0">
            <a:spAutoFit/>
          </a:bodyPr>
          <a:lstStyle/>
          <a:p>
            <a:r>
              <a:rPr lang="en-US" dirty="0" smtClean="0"/>
              <a:t>One or </a:t>
            </a:r>
            <a:r>
              <a:rPr lang="en-US" smtClean="0"/>
              <a:t>more hidden layers</a:t>
            </a:r>
            <a:endParaRPr lang="en-US" dirty="0"/>
          </a:p>
        </p:txBody>
      </p:sp>
      <p:sp>
        <p:nvSpPr>
          <p:cNvPr id="9" name="TextBox 8"/>
          <p:cNvSpPr txBox="1"/>
          <p:nvPr/>
        </p:nvSpPr>
        <p:spPr>
          <a:xfrm>
            <a:off x="6118578" y="1609470"/>
            <a:ext cx="3025422" cy="1569660"/>
          </a:xfrm>
          <a:prstGeom prst="rect">
            <a:avLst/>
          </a:prstGeom>
          <a:noFill/>
        </p:spPr>
        <p:txBody>
          <a:bodyPr wrap="square" rtlCol="0">
            <a:spAutoFit/>
          </a:bodyPr>
          <a:lstStyle/>
          <a:p>
            <a:pPr algn="just"/>
            <a:r>
              <a:rPr lang="en-US" dirty="0" smtClean="0">
                <a:solidFill>
                  <a:srgbClr val="FF0000"/>
                </a:solidFill>
              </a:rPr>
              <a:t>*Deep neural network (DNN), when an ANN has two or more hidden layers </a:t>
            </a:r>
            <a:endParaRPr lang="en-US" dirty="0">
              <a:solidFill>
                <a:srgbClr val="FF0000"/>
              </a:solidFill>
            </a:endParaRPr>
          </a:p>
        </p:txBody>
      </p:sp>
    </p:spTree>
    <p:extLst>
      <p:ext uri="{BB962C8B-B14F-4D97-AF65-F5344CB8AC3E}">
        <p14:creationId xmlns:p14="http://schemas.microsoft.com/office/powerpoint/2010/main" val="20853277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5" name="TextBox 4"/>
          <p:cNvSpPr txBox="1"/>
          <p:nvPr/>
        </p:nvSpPr>
        <p:spPr>
          <a:xfrm>
            <a:off x="106512" y="184947"/>
            <a:ext cx="8322671" cy="451402"/>
          </a:xfrm>
          <a:prstGeom prst="rect">
            <a:avLst/>
          </a:prstGeom>
          <a:noFill/>
        </p:spPr>
        <p:txBody>
          <a:bodyPr wrap="square" lIns="121917" tIns="60958" rIns="121917" bIns="60958" rtlCol="0">
            <a:spAutoFit/>
          </a:bodyPr>
          <a:lstStyle/>
          <a:p>
            <a:r>
              <a:rPr lang="en-GB" sz="3200" baseline="30000" dirty="0" smtClean="0">
                <a:latin typeface="Open Sans"/>
                <a:cs typeface="Open Sans"/>
              </a:rPr>
              <a:t>TOOLS AND STRATEGIES FOR TRAINING MLPs/DNN</a:t>
            </a:r>
            <a:endParaRPr lang="en-GB" sz="3200" baseline="30000" dirty="0">
              <a:latin typeface="Open Sans"/>
              <a:cs typeface="Open Sans"/>
            </a:endParaRPr>
          </a:p>
        </p:txBody>
      </p:sp>
      <p:sp>
        <p:nvSpPr>
          <p:cNvPr id="2" name="TextBox 1"/>
          <p:cNvSpPr txBox="1"/>
          <p:nvPr/>
        </p:nvSpPr>
        <p:spPr>
          <a:xfrm>
            <a:off x="361243" y="857956"/>
            <a:ext cx="7732889" cy="461665"/>
          </a:xfrm>
          <a:prstGeom prst="rect">
            <a:avLst/>
          </a:prstGeom>
          <a:noFill/>
        </p:spPr>
        <p:txBody>
          <a:bodyPr wrap="square" rtlCol="0">
            <a:spAutoFit/>
          </a:bodyPr>
          <a:lstStyle/>
          <a:p>
            <a:r>
              <a:rPr lang="en-US" dirty="0" smtClean="0"/>
              <a:t>Strategies to solve </a:t>
            </a:r>
            <a:r>
              <a:rPr lang="en-US" smtClean="0"/>
              <a:t>vanishing/exploding gradients problems:</a:t>
            </a:r>
            <a:endParaRPr lang="en-US"/>
          </a:p>
        </p:txBody>
      </p:sp>
      <p:sp>
        <p:nvSpPr>
          <p:cNvPr id="6" name="TextBox 5"/>
          <p:cNvSpPr txBox="1"/>
          <p:nvPr/>
        </p:nvSpPr>
        <p:spPr>
          <a:xfrm>
            <a:off x="361243" y="1428338"/>
            <a:ext cx="5249334" cy="400110"/>
          </a:xfrm>
          <a:prstGeom prst="rect">
            <a:avLst/>
          </a:prstGeom>
          <a:noFill/>
        </p:spPr>
        <p:txBody>
          <a:bodyPr wrap="square" rtlCol="0">
            <a:spAutoFit/>
          </a:bodyPr>
          <a:lstStyle/>
          <a:p>
            <a:pPr marL="342900" indent="-342900">
              <a:buFont typeface="Arial" charset="0"/>
              <a:buChar char="•"/>
            </a:pPr>
            <a:r>
              <a:rPr lang="en-US" sz="2000" dirty="0" smtClean="0"/>
              <a:t>Input normalization (zero mean and unit </a:t>
            </a:r>
            <a:r>
              <a:rPr lang="en-US" sz="2000" dirty="0" err="1" smtClean="0"/>
              <a:t>std</a:t>
            </a:r>
            <a:r>
              <a:rPr lang="en-US" sz="2000" dirty="0" smtClean="0"/>
              <a:t>)</a:t>
            </a:r>
            <a:endParaRPr lang="en-US" sz="2000" dirty="0"/>
          </a:p>
        </p:txBody>
      </p:sp>
    </p:spTree>
    <p:extLst>
      <p:ext uri="{BB962C8B-B14F-4D97-AF65-F5344CB8AC3E}">
        <p14:creationId xmlns:p14="http://schemas.microsoft.com/office/powerpoint/2010/main" val="12071058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5" name="TextBox 4"/>
          <p:cNvSpPr txBox="1"/>
          <p:nvPr/>
        </p:nvSpPr>
        <p:spPr>
          <a:xfrm>
            <a:off x="106512" y="184947"/>
            <a:ext cx="8322671" cy="451402"/>
          </a:xfrm>
          <a:prstGeom prst="rect">
            <a:avLst/>
          </a:prstGeom>
          <a:noFill/>
        </p:spPr>
        <p:txBody>
          <a:bodyPr wrap="square" lIns="121917" tIns="60958" rIns="121917" bIns="60958" rtlCol="0">
            <a:spAutoFit/>
          </a:bodyPr>
          <a:lstStyle/>
          <a:p>
            <a:r>
              <a:rPr lang="en-GB" sz="3200" baseline="30000" dirty="0" smtClean="0">
                <a:latin typeface="Open Sans"/>
                <a:cs typeface="Open Sans"/>
              </a:rPr>
              <a:t>TOOLS AND STRATEGIES FOR TRAINING MLPs/DNN</a:t>
            </a:r>
            <a:endParaRPr lang="en-GB" sz="3200" baseline="30000" dirty="0">
              <a:latin typeface="Open Sans"/>
              <a:cs typeface="Open Sans"/>
            </a:endParaRPr>
          </a:p>
        </p:txBody>
      </p:sp>
      <p:sp>
        <p:nvSpPr>
          <p:cNvPr id="2" name="TextBox 1"/>
          <p:cNvSpPr txBox="1"/>
          <p:nvPr/>
        </p:nvSpPr>
        <p:spPr>
          <a:xfrm>
            <a:off x="361243" y="857956"/>
            <a:ext cx="7732889" cy="461665"/>
          </a:xfrm>
          <a:prstGeom prst="rect">
            <a:avLst/>
          </a:prstGeom>
          <a:noFill/>
        </p:spPr>
        <p:txBody>
          <a:bodyPr wrap="square" rtlCol="0">
            <a:spAutoFit/>
          </a:bodyPr>
          <a:lstStyle/>
          <a:p>
            <a:r>
              <a:rPr lang="en-US" dirty="0" smtClean="0"/>
              <a:t>Strategies to solve </a:t>
            </a:r>
            <a:r>
              <a:rPr lang="en-US" smtClean="0"/>
              <a:t>vanishing/exploding gradients problems:</a:t>
            </a:r>
            <a:endParaRPr lang="en-US"/>
          </a:p>
        </p:txBody>
      </p:sp>
      <p:sp>
        <p:nvSpPr>
          <p:cNvPr id="6" name="TextBox 5"/>
          <p:cNvSpPr txBox="1"/>
          <p:nvPr/>
        </p:nvSpPr>
        <p:spPr>
          <a:xfrm>
            <a:off x="361243" y="1428338"/>
            <a:ext cx="5249334" cy="400110"/>
          </a:xfrm>
          <a:prstGeom prst="rect">
            <a:avLst/>
          </a:prstGeom>
          <a:noFill/>
        </p:spPr>
        <p:txBody>
          <a:bodyPr wrap="square" rtlCol="0">
            <a:spAutoFit/>
          </a:bodyPr>
          <a:lstStyle/>
          <a:p>
            <a:pPr marL="342900" indent="-342900">
              <a:buFont typeface="Arial" charset="0"/>
              <a:buChar char="•"/>
            </a:pPr>
            <a:r>
              <a:rPr lang="en-US" sz="2000" dirty="0" smtClean="0"/>
              <a:t>Input normalization (zero mean and unit </a:t>
            </a:r>
            <a:r>
              <a:rPr lang="en-US" sz="2000" dirty="0" err="1" smtClean="0"/>
              <a:t>std</a:t>
            </a:r>
            <a:r>
              <a:rPr lang="en-US" sz="2000" dirty="0" smtClean="0"/>
              <a:t>)</a:t>
            </a:r>
            <a:endParaRPr lang="en-US" sz="2000" dirty="0"/>
          </a:p>
        </p:txBody>
      </p:sp>
      <p:sp>
        <p:nvSpPr>
          <p:cNvPr id="8" name="TextBox 7"/>
          <p:cNvSpPr txBox="1"/>
          <p:nvPr/>
        </p:nvSpPr>
        <p:spPr>
          <a:xfrm>
            <a:off x="361243" y="1937165"/>
            <a:ext cx="5249334" cy="400110"/>
          </a:xfrm>
          <a:prstGeom prst="rect">
            <a:avLst/>
          </a:prstGeom>
          <a:noFill/>
        </p:spPr>
        <p:txBody>
          <a:bodyPr wrap="square" rtlCol="0">
            <a:spAutoFit/>
          </a:bodyPr>
          <a:lstStyle/>
          <a:p>
            <a:pPr marL="342900" indent="-342900">
              <a:buFont typeface="Arial" charset="0"/>
              <a:buChar char="•"/>
            </a:pPr>
            <a:r>
              <a:rPr lang="en-US" sz="2000" dirty="0" smtClean="0"/>
              <a:t>Xavier/</a:t>
            </a:r>
            <a:r>
              <a:rPr lang="en-US" sz="2000" dirty="0" err="1" smtClean="0"/>
              <a:t>Glorot</a:t>
            </a:r>
            <a:r>
              <a:rPr lang="en-US" sz="2000" dirty="0" smtClean="0"/>
              <a:t> weight initialization</a:t>
            </a:r>
            <a:endParaRPr lang="en-US" sz="2000" dirty="0"/>
          </a:p>
        </p:txBody>
      </p:sp>
    </p:spTree>
    <p:extLst>
      <p:ext uri="{BB962C8B-B14F-4D97-AF65-F5344CB8AC3E}">
        <p14:creationId xmlns:p14="http://schemas.microsoft.com/office/powerpoint/2010/main" val="4280134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5" name="TextBox 4"/>
          <p:cNvSpPr txBox="1"/>
          <p:nvPr/>
        </p:nvSpPr>
        <p:spPr>
          <a:xfrm>
            <a:off x="106512" y="184947"/>
            <a:ext cx="8322671" cy="451402"/>
          </a:xfrm>
          <a:prstGeom prst="rect">
            <a:avLst/>
          </a:prstGeom>
          <a:noFill/>
        </p:spPr>
        <p:txBody>
          <a:bodyPr wrap="square" lIns="121917" tIns="60958" rIns="121917" bIns="60958" rtlCol="0">
            <a:spAutoFit/>
          </a:bodyPr>
          <a:lstStyle/>
          <a:p>
            <a:r>
              <a:rPr lang="en-GB" sz="3200" baseline="30000" dirty="0" smtClean="0">
                <a:latin typeface="Open Sans"/>
                <a:cs typeface="Open Sans"/>
              </a:rPr>
              <a:t>TOOLS AND STRATEGIES FOR TRAINING MLPs/DNN</a:t>
            </a:r>
            <a:endParaRPr lang="en-GB" sz="3200" baseline="30000" dirty="0">
              <a:latin typeface="Open Sans"/>
              <a:cs typeface="Open Sans"/>
            </a:endParaRPr>
          </a:p>
        </p:txBody>
      </p:sp>
      <p:sp>
        <p:nvSpPr>
          <p:cNvPr id="2" name="TextBox 1"/>
          <p:cNvSpPr txBox="1"/>
          <p:nvPr/>
        </p:nvSpPr>
        <p:spPr>
          <a:xfrm>
            <a:off x="361243" y="857956"/>
            <a:ext cx="7732889" cy="461665"/>
          </a:xfrm>
          <a:prstGeom prst="rect">
            <a:avLst/>
          </a:prstGeom>
          <a:noFill/>
        </p:spPr>
        <p:txBody>
          <a:bodyPr wrap="square" rtlCol="0">
            <a:spAutoFit/>
          </a:bodyPr>
          <a:lstStyle/>
          <a:p>
            <a:r>
              <a:rPr lang="en-US" dirty="0" smtClean="0"/>
              <a:t>Strategies to solve </a:t>
            </a:r>
            <a:r>
              <a:rPr lang="en-US" smtClean="0"/>
              <a:t>vanishing/exploding gradients problems:</a:t>
            </a:r>
            <a:endParaRPr lang="en-US"/>
          </a:p>
        </p:txBody>
      </p:sp>
      <p:sp>
        <p:nvSpPr>
          <p:cNvPr id="6" name="TextBox 5"/>
          <p:cNvSpPr txBox="1"/>
          <p:nvPr/>
        </p:nvSpPr>
        <p:spPr>
          <a:xfrm>
            <a:off x="361243" y="1428338"/>
            <a:ext cx="5249334" cy="400110"/>
          </a:xfrm>
          <a:prstGeom prst="rect">
            <a:avLst/>
          </a:prstGeom>
          <a:noFill/>
        </p:spPr>
        <p:txBody>
          <a:bodyPr wrap="square" rtlCol="0">
            <a:spAutoFit/>
          </a:bodyPr>
          <a:lstStyle/>
          <a:p>
            <a:pPr marL="342900" indent="-342900">
              <a:buFont typeface="Arial" charset="0"/>
              <a:buChar char="•"/>
            </a:pPr>
            <a:r>
              <a:rPr lang="en-US" sz="2000" dirty="0" smtClean="0"/>
              <a:t>Input normalization (zero mean and unit </a:t>
            </a:r>
            <a:r>
              <a:rPr lang="en-US" sz="2000" dirty="0" err="1" smtClean="0"/>
              <a:t>std</a:t>
            </a:r>
            <a:r>
              <a:rPr lang="en-US" sz="2000" dirty="0" smtClean="0"/>
              <a:t>)</a:t>
            </a:r>
            <a:endParaRPr lang="en-US" sz="2000" dirty="0"/>
          </a:p>
        </p:txBody>
      </p:sp>
      <p:sp>
        <p:nvSpPr>
          <p:cNvPr id="8" name="TextBox 7"/>
          <p:cNvSpPr txBox="1"/>
          <p:nvPr/>
        </p:nvSpPr>
        <p:spPr>
          <a:xfrm>
            <a:off x="361243" y="1937165"/>
            <a:ext cx="5249334" cy="400110"/>
          </a:xfrm>
          <a:prstGeom prst="rect">
            <a:avLst/>
          </a:prstGeom>
          <a:noFill/>
        </p:spPr>
        <p:txBody>
          <a:bodyPr wrap="square" rtlCol="0">
            <a:spAutoFit/>
          </a:bodyPr>
          <a:lstStyle/>
          <a:p>
            <a:pPr marL="342900" indent="-342900">
              <a:buFont typeface="Arial" charset="0"/>
              <a:buChar char="•"/>
            </a:pPr>
            <a:r>
              <a:rPr lang="en-US" sz="2000" dirty="0" smtClean="0"/>
              <a:t>Xavier/</a:t>
            </a:r>
            <a:r>
              <a:rPr lang="en-US" sz="2000" dirty="0" err="1" smtClean="0"/>
              <a:t>Glorot</a:t>
            </a:r>
            <a:r>
              <a:rPr lang="en-US" sz="2000" dirty="0" smtClean="0"/>
              <a:t> weight initialization</a:t>
            </a:r>
            <a:endParaRPr lang="en-US" sz="2000" dirty="0"/>
          </a:p>
        </p:txBody>
      </p:sp>
      <p:sp>
        <p:nvSpPr>
          <p:cNvPr id="9" name="TextBox 8"/>
          <p:cNvSpPr txBox="1"/>
          <p:nvPr/>
        </p:nvSpPr>
        <p:spPr>
          <a:xfrm>
            <a:off x="361243" y="2406776"/>
            <a:ext cx="4312357" cy="1015663"/>
          </a:xfrm>
          <a:prstGeom prst="rect">
            <a:avLst/>
          </a:prstGeom>
          <a:noFill/>
        </p:spPr>
        <p:txBody>
          <a:bodyPr wrap="square" rtlCol="0">
            <a:spAutoFit/>
          </a:bodyPr>
          <a:lstStyle/>
          <a:p>
            <a:pPr marL="342900" indent="-342900">
              <a:buFont typeface="Arial" charset="0"/>
              <a:buChar char="•"/>
            </a:pPr>
            <a:r>
              <a:rPr lang="en-US" sz="2000" dirty="0" err="1" smtClean="0"/>
              <a:t>Nonsaturating</a:t>
            </a:r>
            <a:r>
              <a:rPr lang="en-US" sz="2000" dirty="0" smtClean="0"/>
              <a:t> </a:t>
            </a:r>
            <a:r>
              <a:rPr lang="en-US" sz="2000" dirty="0"/>
              <a:t>a</a:t>
            </a:r>
            <a:r>
              <a:rPr lang="en-US" sz="2000" dirty="0" smtClean="0"/>
              <a:t>ctivation functions: Exponential Linear Unit (ELU)        Leaky </a:t>
            </a:r>
            <a:r>
              <a:rPr lang="en-US" sz="2000" dirty="0" err="1" smtClean="0"/>
              <a:t>ReLU</a:t>
            </a:r>
            <a:endParaRPr lang="en-US" sz="2000" dirty="0" smtClea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9111" y="2524057"/>
            <a:ext cx="2075744" cy="1307805"/>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0389" y="2543393"/>
            <a:ext cx="2058812" cy="1269131"/>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57469" y="1236917"/>
            <a:ext cx="2005055" cy="1262342"/>
          </a:xfrm>
          <a:prstGeom prst="rect">
            <a:avLst/>
          </a:prstGeom>
        </p:spPr>
      </p:pic>
    </p:spTree>
    <p:extLst>
      <p:ext uri="{BB962C8B-B14F-4D97-AF65-F5344CB8AC3E}">
        <p14:creationId xmlns:p14="http://schemas.microsoft.com/office/powerpoint/2010/main" val="9380125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5" name="TextBox 4"/>
          <p:cNvSpPr txBox="1"/>
          <p:nvPr/>
        </p:nvSpPr>
        <p:spPr>
          <a:xfrm>
            <a:off x="106512" y="184947"/>
            <a:ext cx="8322671" cy="451402"/>
          </a:xfrm>
          <a:prstGeom prst="rect">
            <a:avLst/>
          </a:prstGeom>
          <a:noFill/>
        </p:spPr>
        <p:txBody>
          <a:bodyPr wrap="square" lIns="121917" tIns="60958" rIns="121917" bIns="60958" rtlCol="0">
            <a:spAutoFit/>
          </a:bodyPr>
          <a:lstStyle/>
          <a:p>
            <a:r>
              <a:rPr lang="en-GB" sz="3200" baseline="30000" dirty="0" smtClean="0">
                <a:latin typeface="Open Sans"/>
                <a:cs typeface="Open Sans"/>
              </a:rPr>
              <a:t>TOOLS AND STRATEGIES FOR TRAINING MLPs/DNN</a:t>
            </a:r>
            <a:endParaRPr lang="en-GB" sz="3200" baseline="30000" dirty="0">
              <a:latin typeface="Open Sans"/>
              <a:cs typeface="Open Sans"/>
            </a:endParaRPr>
          </a:p>
        </p:txBody>
      </p:sp>
      <p:sp>
        <p:nvSpPr>
          <p:cNvPr id="2" name="TextBox 1"/>
          <p:cNvSpPr txBox="1"/>
          <p:nvPr/>
        </p:nvSpPr>
        <p:spPr>
          <a:xfrm>
            <a:off x="361243" y="857956"/>
            <a:ext cx="7732889" cy="461665"/>
          </a:xfrm>
          <a:prstGeom prst="rect">
            <a:avLst/>
          </a:prstGeom>
          <a:noFill/>
        </p:spPr>
        <p:txBody>
          <a:bodyPr wrap="square" rtlCol="0">
            <a:spAutoFit/>
          </a:bodyPr>
          <a:lstStyle/>
          <a:p>
            <a:r>
              <a:rPr lang="en-US" dirty="0" smtClean="0"/>
              <a:t>Strategies to solve </a:t>
            </a:r>
            <a:r>
              <a:rPr lang="en-US" smtClean="0"/>
              <a:t>vanishing/exploding gradients problems:</a:t>
            </a:r>
            <a:endParaRPr lang="en-US"/>
          </a:p>
        </p:txBody>
      </p:sp>
      <p:sp>
        <p:nvSpPr>
          <p:cNvPr id="6" name="TextBox 5"/>
          <p:cNvSpPr txBox="1"/>
          <p:nvPr/>
        </p:nvSpPr>
        <p:spPr>
          <a:xfrm>
            <a:off x="361243" y="1428338"/>
            <a:ext cx="5249334" cy="400110"/>
          </a:xfrm>
          <a:prstGeom prst="rect">
            <a:avLst/>
          </a:prstGeom>
          <a:noFill/>
        </p:spPr>
        <p:txBody>
          <a:bodyPr wrap="square" rtlCol="0">
            <a:spAutoFit/>
          </a:bodyPr>
          <a:lstStyle/>
          <a:p>
            <a:pPr marL="342900" indent="-342900">
              <a:buFont typeface="Arial" charset="0"/>
              <a:buChar char="•"/>
            </a:pPr>
            <a:r>
              <a:rPr lang="en-US" sz="2000" dirty="0" smtClean="0"/>
              <a:t>Input normalization (zero mean and unit </a:t>
            </a:r>
            <a:r>
              <a:rPr lang="en-US" sz="2000" dirty="0" err="1" smtClean="0"/>
              <a:t>std</a:t>
            </a:r>
            <a:r>
              <a:rPr lang="en-US" sz="2000" dirty="0" smtClean="0"/>
              <a:t>)</a:t>
            </a:r>
            <a:endParaRPr lang="en-US" sz="2000" dirty="0"/>
          </a:p>
        </p:txBody>
      </p:sp>
      <p:sp>
        <p:nvSpPr>
          <p:cNvPr id="8" name="TextBox 7"/>
          <p:cNvSpPr txBox="1"/>
          <p:nvPr/>
        </p:nvSpPr>
        <p:spPr>
          <a:xfrm>
            <a:off x="361243" y="1937165"/>
            <a:ext cx="5249334" cy="400110"/>
          </a:xfrm>
          <a:prstGeom prst="rect">
            <a:avLst/>
          </a:prstGeom>
          <a:noFill/>
        </p:spPr>
        <p:txBody>
          <a:bodyPr wrap="square" rtlCol="0">
            <a:spAutoFit/>
          </a:bodyPr>
          <a:lstStyle/>
          <a:p>
            <a:pPr marL="342900" indent="-342900">
              <a:buFont typeface="Arial" charset="0"/>
              <a:buChar char="•"/>
            </a:pPr>
            <a:r>
              <a:rPr lang="en-US" sz="2000" dirty="0" smtClean="0"/>
              <a:t>Xavier/</a:t>
            </a:r>
            <a:r>
              <a:rPr lang="en-US" sz="2000" dirty="0" err="1" smtClean="0"/>
              <a:t>Glorot</a:t>
            </a:r>
            <a:r>
              <a:rPr lang="en-US" sz="2000" dirty="0" smtClean="0"/>
              <a:t> weight initialization</a:t>
            </a:r>
            <a:endParaRPr lang="en-US" sz="2000" dirty="0"/>
          </a:p>
        </p:txBody>
      </p:sp>
      <p:sp>
        <p:nvSpPr>
          <p:cNvPr id="9" name="TextBox 8"/>
          <p:cNvSpPr txBox="1"/>
          <p:nvPr/>
        </p:nvSpPr>
        <p:spPr>
          <a:xfrm>
            <a:off x="361243" y="2406776"/>
            <a:ext cx="4312357" cy="1015663"/>
          </a:xfrm>
          <a:prstGeom prst="rect">
            <a:avLst/>
          </a:prstGeom>
          <a:noFill/>
        </p:spPr>
        <p:txBody>
          <a:bodyPr wrap="square" rtlCol="0">
            <a:spAutoFit/>
          </a:bodyPr>
          <a:lstStyle/>
          <a:p>
            <a:pPr marL="342900" indent="-342900">
              <a:buFont typeface="Arial" charset="0"/>
              <a:buChar char="•"/>
            </a:pPr>
            <a:r>
              <a:rPr lang="en-US" sz="2000" dirty="0" err="1" smtClean="0"/>
              <a:t>Nonsaturating</a:t>
            </a:r>
            <a:r>
              <a:rPr lang="en-US" sz="2000" dirty="0" smtClean="0"/>
              <a:t> </a:t>
            </a:r>
            <a:r>
              <a:rPr lang="en-US" sz="2000" dirty="0"/>
              <a:t>a</a:t>
            </a:r>
            <a:r>
              <a:rPr lang="en-US" sz="2000" dirty="0" smtClean="0"/>
              <a:t>ctivation functions: Exponential Linear Unit (ELU)        Leaky </a:t>
            </a:r>
            <a:r>
              <a:rPr lang="en-US" sz="2000" dirty="0" err="1" smtClean="0"/>
              <a:t>ReLU</a:t>
            </a:r>
            <a:endParaRPr lang="en-US" sz="2000" dirty="0" smtClean="0"/>
          </a:p>
        </p:txBody>
      </p:sp>
      <p:sp>
        <p:nvSpPr>
          <p:cNvPr id="7" name="TextBox 6"/>
          <p:cNvSpPr txBox="1"/>
          <p:nvPr/>
        </p:nvSpPr>
        <p:spPr>
          <a:xfrm>
            <a:off x="361243" y="3578578"/>
            <a:ext cx="3962400" cy="400110"/>
          </a:xfrm>
          <a:prstGeom prst="rect">
            <a:avLst/>
          </a:prstGeom>
          <a:noFill/>
        </p:spPr>
        <p:txBody>
          <a:bodyPr wrap="square" rtlCol="0">
            <a:spAutoFit/>
          </a:bodyPr>
          <a:lstStyle/>
          <a:p>
            <a:pPr marL="342900" indent="-342900">
              <a:buFont typeface="Arial" charset="0"/>
              <a:buChar char="•"/>
            </a:pPr>
            <a:r>
              <a:rPr lang="en-US" sz="2000" smtClean="0"/>
              <a:t>Batch Normalization: </a:t>
            </a:r>
            <a:endParaRPr lang="en-US" sz="2000"/>
          </a:p>
        </p:txBody>
      </p:sp>
      <p:sp>
        <p:nvSpPr>
          <p:cNvPr id="11" name="TextBox 10"/>
          <p:cNvSpPr txBox="1"/>
          <p:nvPr/>
        </p:nvSpPr>
        <p:spPr>
          <a:xfrm>
            <a:off x="790221" y="4030133"/>
            <a:ext cx="7638961" cy="707886"/>
          </a:xfrm>
          <a:prstGeom prst="rect">
            <a:avLst/>
          </a:prstGeom>
          <a:noFill/>
        </p:spPr>
        <p:txBody>
          <a:bodyPr wrap="square" rtlCol="0">
            <a:spAutoFit/>
          </a:bodyPr>
          <a:lstStyle/>
          <a:p>
            <a:pPr algn="just"/>
            <a:r>
              <a:rPr lang="en-US" sz="2000" dirty="0" smtClean="0"/>
              <a:t>Zero-</a:t>
            </a:r>
            <a:r>
              <a:rPr lang="en-US" sz="2000" dirty="0" err="1" smtClean="0"/>
              <a:t>centre</a:t>
            </a:r>
            <a:r>
              <a:rPr lang="en-US" sz="2000" dirty="0" smtClean="0"/>
              <a:t> and normalization of the inputs in each layer before activation function is computed</a:t>
            </a:r>
            <a:endParaRPr lang="en-US" sz="20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9111" y="2524057"/>
            <a:ext cx="2075744" cy="1307805"/>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0389" y="2543393"/>
            <a:ext cx="2058812" cy="1269131"/>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57469" y="1236917"/>
            <a:ext cx="2005055" cy="1262342"/>
          </a:xfrm>
          <a:prstGeom prst="rect">
            <a:avLst/>
          </a:prstGeom>
        </p:spPr>
      </p:pic>
    </p:spTree>
    <p:extLst>
      <p:ext uri="{BB962C8B-B14F-4D97-AF65-F5344CB8AC3E}">
        <p14:creationId xmlns:p14="http://schemas.microsoft.com/office/powerpoint/2010/main" val="9500846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5" name="TextBox 4"/>
          <p:cNvSpPr txBox="1"/>
          <p:nvPr/>
        </p:nvSpPr>
        <p:spPr>
          <a:xfrm>
            <a:off x="106512" y="184947"/>
            <a:ext cx="8322671" cy="451402"/>
          </a:xfrm>
          <a:prstGeom prst="rect">
            <a:avLst/>
          </a:prstGeom>
          <a:noFill/>
        </p:spPr>
        <p:txBody>
          <a:bodyPr wrap="square" lIns="121917" tIns="60958" rIns="121917" bIns="60958" rtlCol="0">
            <a:spAutoFit/>
          </a:bodyPr>
          <a:lstStyle/>
          <a:p>
            <a:r>
              <a:rPr lang="en-GB" sz="3200" baseline="30000" dirty="0" smtClean="0">
                <a:latin typeface="Open Sans"/>
                <a:cs typeface="Open Sans"/>
              </a:rPr>
              <a:t>TOOLS AND STRATEGIES FOR TRAINING MLPs/DNN</a:t>
            </a:r>
            <a:endParaRPr lang="en-GB" sz="3200" baseline="30000" dirty="0">
              <a:latin typeface="Open Sans"/>
              <a:cs typeface="Open Sans"/>
            </a:endParaRPr>
          </a:p>
        </p:txBody>
      </p:sp>
      <p:sp>
        <p:nvSpPr>
          <p:cNvPr id="2" name="TextBox 1"/>
          <p:cNvSpPr txBox="1"/>
          <p:nvPr/>
        </p:nvSpPr>
        <p:spPr>
          <a:xfrm>
            <a:off x="361243" y="857956"/>
            <a:ext cx="7732889" cy="461665"/>
          </a:xfrm>
          <a:prstGeom prst="rect">
            <a:avLst/>
          </a:prstGeom>
          <a:noFill/>
        </p:spPr>
        <p:txBody>
          <a:bodyPr wrap="square" rtlCol="0">
            <a:spAutoFit/>
          </a:bodyPr>
          <a:lstStyle/>
          <a:p>
            <a:r>
              <a:rPr lang="en-US" dirty="0" smtClean="0"/>
              <a:t>Strategies to solve </a:t>
            </a:r>
            <a:r>
              <a:rPr lang="en-US" smtClean="0"/>
              <a:t>vanishing/exploding gradients problems:</a:t>
            </a:r>
            <a:endParaRPr lang="en-US"/>
          </a:p>
        </p:txBody>
      </p:sp>
      <p:sp>
        <p:nvSpPr>
          <p:cNvPr id="6" name="TextBox 5"/>
          <p:cNvSpPr txBox="1"/>
          <p:nvPr/>
        </p:nvSpPr>
        <p:spPr>
          <a:xfrm>
            <a:off x="361243" y="1428338"/>
            <a:ext cx="5249334" cy="400110"/>
          </a:xfrm>
          <a:prstGeom prst="rect">
            <a:avLst/>
          </a:prstGeom>
          <a:noFill/>
        </p:spPr>
        <p:txBody>
          <a:bodyPr wrap="square" rtlCol="0">
            <a:spAutoFit/>
          </a:bodyPr>
          <a:lstStyle/>
          <a:p>
            <a:pPr marL="342900" indent="-342900">
              <a:buFont typeface="Arial" charset="0"/>
              <a:buChar char="•"/>
            </a:pPr>
            <a:r>
              <a:rPr lang="en-US" sz="2000" dirty="0" smtClean="0"/>
              <a:t>Input normalization (zero mean and unit </a:t>
            </a:r>
            <a:r>
              <a:rPr lang="en-US" sz="2000" dirty="0" err="1" smtClean="0"/>
              <a:t>std</a:t>
            </a:r>
            <a:r>
              <a:rPr lang="en-US" sz="2000" dirty="0" smtClean="0"/>
              <a:t>)</a:t>
            </a:r>
            <a:endParaRPr lang="en-US" sz="2000" dirty="0"/>
          </a:p>
        </p:txBody>
      </p:sp>
      <p:sp>
        <p:nvSpPr>
          <p:cNvPr id="8" name="TextBox 7"/>
          <p:cNvSpPr txBox="1"/>
          <p:nvPr/>
        </p:nvSpPr>
        <p:spPr>
          <a:xfrm>
            <a:off x="361243" y="1937165"/>
            <a:ext cx="5249334" cy="400110"/>
          </a:xfrm>
          <a:prstGeom prst="rect">
            <a:avLst/>
          </a:prstGeom>
          <a:noFill/>
        </p:spPr>
        <p:txBody>
          <a:bodyPr wrap="square" rtlCol="0">
            <a:spAutoFit/>
          </a:bodyPr>
          <a:lstStyle/>
          <a:p>
            <a:pPr marL="342900" indent="-342900">
              <a:buFont typeface="Arial" charset="0"/>
              <a:buChar char="•"/>
            </a:pPr>
            <a:r>
              <a:rPr lang="en-US" sz="2000" dirty="0" smtClean="0"/>
              <a:t>Xavier/</a:t>
            </a:r>
            <a:r>
              <a:rPr lang="en-US" sz="2000" dirty="0" err="1" smtClean="0"/>
              <a:t>Glorot</a:t>
            </a:r>
            <a:r>
              <a:rPr lang="en-US" sz="2000" dirty="0" smtClean="0"/>
              <a:t> weight initialization</a:t>
            </a:r>
            <a:endParaRPr lang="en-US" sz="2000" dirty="0"/>
          </a:p>
        </p:txBody>
      </p:sp>
      <p:sp>
        <p:nvSpPr>
          <p:cNvPr id="9" name="TextBox 8"/>
          <p:cNvSpPr txBox="1"/>
          <p:nvPr/>
        </p:nvSpPr>
        <p:spPr>
          <a:xfrm>
            <a:off x="361243" y="2406776"/>
            <a:ext cx="4312357" cy="1015663"/>
          </a:xfrm>
          <a:prstGeom prst="rect">
            <a:avLst/>
          </a:prstGeom>
          <a:noFill/>
        </p:spPr>
        <p:txBody>
          <a:bodyPr wrap="square" rtlCol="0">
            <a:spAutoFit/>
          </a:bodyPr>
          <a:lstStyle/>
          <a:p>
            <a:pPr marL="342900" indent="-342900">
              <a:buFont typeface="Arial" charset="0"/>
              <a:buChar char="•"/>
            </a:pPr>
            <a:r>
              <a:rPr lang="en-US" sz="2000" dirty="0" err="1" smtClean="0"/>
              <a:t>Nonsaturating</a:t>
            </a:r>
            <a:r>
              <a:rPr lang="en-US" sz="2000" dirty="0" smtClean="0"/>
              <a:t> </a:t>
            </a:r>
            <a:r>
              <a:rPr lang="en-US" sz="2000" dirty="0"/>
              <a:t>a</a:t>
            </a:r>
            <a:r>
              <a:rPr lang="en-US" sz="2000" dirty="0" smtClean="0"/>
              <a:t>ctivation functions: Exponential Linear Unit (ELU)        Leaky </a:t>
            </a:r>
            <a:r>
              <a:rPr lang="en-US" sz="2000" dirty="0" err="1" smtClean="0"/>
              <a:t>ReLU</a:t>
            </a:r>
            <a:endParaRPr lang="en-US" sz="2000" dirty="0" smtClean="0"/>
          </a:p>
        </p:txBody>
      </p:sp>
      <p:sp>
        <p:nvSpPr>
          <p:cNvPr id="7" name="TextBox 6"/>
          <p:cNvSpPr txBox="1"/>
          <p:nvPr/>
        </p:nvSpPr>
        <p:spPr>
          <a:xfrm>
            <a:off x="361243" y="3578578"/>
            <a:ext cx="3962400" cy="400110"/>
          </a:xfrm>
          <a:prstGeom prst="rect">
            <a:avLst/>
          </a:prstGeom>
          <a:noFill/>
        </p:spPr>
        <p:txBody>
          <a:bodyPr wrap="square" rtlCol="0">
            <a:spAutoFit/>
          </a:bodyPr>
          <a:lstStyle/>
          <a:p>
            <a:pPr marL="342900" indent="-342900">
              <a:buFont typeface="Arial" charset="0"/>
              <a:buChar char="•"/>
            </a:pPr>
            <a:r>
              <a:rPr lang="en-US" sz="2000" smtClean="0"/>
              <a:t>Batch Normalization: </a:t>
            </a:r>
            <a:endParaRPr lang="en-US" sz="2000"/>
          </a:p>
        </p:txBody>
      </p:sp>
      <p:sp>
        <p:nvSpPr>
          <p:cNvPr id="11" name="TextBox 10"/>
          <p:cNvSpPr txBox="1"/>
          <p:nvPr/>
        </p:nvSpPr>
        <p:spPr>
          <a:xfrm>
            <a:off x="790221" y="4030133"/>
            <a:ext cx="7638961" cy="707886"/>
          </a:xfrm>
          <a:prstGeom prst="rect">
            <a:avLst/>
          </a:prstGeom>
          <a:noFill/>
        </p:spPr>
        <p:txBody>
          <a:bodyPr wrap="square" rtlCol="0">
            <a:spAutoFit/>
          </a:bodyPr>
          <a:lstStyle/>
          <a:p>
            <a:pPr algn="just"/>
            <a:r>
              <a:rPr lang="en-US" sz="2000" dirty="0" smtClean="0"/>
              <a:t>Zero-</a:t>
            </a:r>
            <a:r>
              <a:rPr lang="en-US" sz="2000" dirty="0" err="1" smtClean="0"/>
              <a:t>centre</a:t>
            </a:r>
            <a:r>
              <a:rPr lang="en-US" sz="2000" dirty="0" smtClean="0"/>
              <a:t> and normalization of the inputs in each layer before activation function is computed</a:t>
            </a:r>
            <a:endParaRPr lang="en-US" sz="2000" dirty="0"/>
          </a:p>
        </p:txBody>
      </p:sp>
      <p:sp>
        <p:nvSpPr>
          <p:cNvPr id="12" name="TextBox 11"/>
          <p:cNvSpPr txBox="1"/>
          <p:nvPr/>
        </p:nvSpPr>
        <p:spPr>
          <a:xfrm>
            <a:off x="361243" y="5047787"/>
            <a:ext cx="3691466" cy="400110"/>
          </a:xfrm>
          <a:prstGeom prst="rect">
            <a:avLst/>
          </a:prstGeom>
          <a:noFill/>
        </p:spPr>
        <p:txBody>
          <a:bodyPr wrap="square" rtlCol="0">
            <a:spAutoFit/>
          </a:bodyPr>
          <a:lstStyle/>
          <a:p>
            <a:pPr marL="342900" indent="-342900">
              <a:buFont typeface="Arial" charset="0"/>
              <a:buChar char="•"/>
            </a:pPr>
            <a:r>
              <a:rPr lang="en-US" sz="2000" smtClean="0"/>
              <a:t>Gradient clipping:</a:t>
            </a:r>
            <a:endParaRPr lang="en-US" sz="2000"/>
          </a:p>
        </p:txBody>
      </p:sp>
      <p:sp>
        <p:nvSpPr>
          <p:cNvPr id="13" name="TextBox 12"/>
          <p:cNvSpPr txBox="1"/>
          <p:nvPr/>
        </p:nvSpPr>
        <p:spPr>
          <a:xfrm>
            <a:off x="790220" y="5531556"/>
            <a:ext cx="6773335" cy="707886"/>
          </a:xfrm>
          <a:prstGeom prst="rect">
            <a:avLst/>
          </a:prstGeom>
          <a:noFill/>
        </p:spPr>
        <p:txBody>
          <a:bodyPr wrap="square" rtlCol="0">
            <a:spAutoFit/>
          </a:bodyPr>
          <a:lstStyle/>
          <a:p>
            <a:r>
              <a:rPr lang="en-US" sz="2000" dirty="0" smtClean="0"/>
              <a:t>Used for exploding gradients</a:t>
            </a:r>
          </a:p>
          <a:p>
            <a:r>
              <a:rPr lang="en-US" sz="2000" dirty="0" smtClean="0"/>
              <a:t>Rescale gradients to prevent they exceed a maximum threshold</a:t>
            </a:r>
            <a:endParaRPr lang="en-US" sz="20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9111" y="2524057"/>
            <a:ext cx="2075744" cy="1307805"/>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0389" y="2543393"/>
            <a:ext cx="2058812" cy="1269131"/>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57469" y="1236917"/>
            <a:ext cx="2005055" cy="1262342"/>
          </a:xfrm>
          <a:prstGeom prst="rect">
            <a:avLst/>
          </a:prstGeom>
        </p:spPr>
      </p:pic>
    </p:spTree>
    <p:extLst>
      <p:ext uri="{BB962C8B-B14F-4D97-AF65-F5344CB8AC3E}">
        <p14:creationId xmlns:p14="http://schemas.microsoft.com/office/powerpoint/2010/main" val="1925079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4" name="TextBox 3"/>
          <p:cNvSpPr txBox="1"/>
          <p:nvPr/>
        </p:nvSpPr>
        <p:spPr>
          <a:xfrm>
            <a:off x="106512" y="184947"/>
            <a:ext cx="8322671" cy="451402"/>
          </a:xfrm>
          <a:prstGeom prst="rect">
            <a:avLst/>
          </a:prstGeom>
          <a:noFill/>
        </p:spPr>
        <p:txBody>
          <a:bodyPr wrap="square" lIns="121917" tIns="60958" rIns="121917" bIns="60958" rtlCol="0">
            <a:spAutoFit/>
          </a:bodyPr>
          <a:lstStyle/>
          <a:p>
            <a:r>
              <a:rPr lang="en-GB" sz="3200" baseline="30000" dirty="0" smtClean="0">
                <a:latin typeface="Open Sans"/>
                <a:cs typeface="Open Sans"/>
              </a:rPr>
              <a:t>TOOLS AND STRATEGIES FOR TRAINING MLPs/DNN</a:t>
            </a:r>
            <a:endParaRPr lang="en-GB" sz="3200" baseline="30000" dirty="0">
              <a:latin typeface="Open Sans"/>
              <a:cs typeface="Open Sans"/>
            </a:endParaRPr>
          </a:p>
        </p:txBody>
      </p:sp>
      <p:sp>
        <p:nvSpPr>
          <p:cNvPr id="2" name="TextBox 1"/>
          <p:cNvSpPr txBox="1"/>
          <p:nvPr/>
        </p:nvSpPr>
        <p:spPr>
          <a:xfrm>
            <a:off x="553155" y="1546578"/>
            <a:ext cx="4470401" cy="3046988"/>
          </a:xfrm>
          <a:prstGeom prst="rect">
            <a:avLst/>
          </a:prstGeom>
          <a:noFill/>
        </p:spPr>
        <p:txBody>
          <a:bodyPr wrap="square" rtlCol="0">
            <a:spAutoFit/>
          </a:bodyPr>
          <a:lstStyle/>
          <a:p>
            <a:r>
              <a:rPr lang="en-US" b="1" dirty="0" smtClean="0"/>
              <a:t>Faster optimizers:</a:t>
            </a:r>
          </a:p>
          <a:p>
            <a:pPr marL="342900" indent="-342900">
              <a:buFont typeface="Arial" charset="0"/>
              <a:buChar char="•"/>
            </a:pPr>
            <a:r>
              <a:rPr lang="en-US" dirty="0" smtClean="0"/>
              <a:t>Momentum optimization</a:t>
            </a:r>
          </a:p>
          <a:p>
            <a:pPr marL="342900" indent="-342900">
              <a:buFont typeface="Arial" charset="0"/>
              <a:buChar char="•"/>
            </a:pPr>
            <a:r>
              <a:rPr lang="en-US" dirty="0" err="1" smtClean="0"/>
              <a:t>Nesterov</a:t>
            </a:r>
            <a:r>
              <a:rPr lang="en-US" dirty="0" smtClean="0"/>
              <a:t> Accelerated Gradient</a:t>
            </a:r>
          </a:p>
          <a:p>
            <a:pPr marL="342900" indent="-342900">
              <a:buFont typeface="Arial" charset="0"/>
              <a:buChar char="•"/>
            </a:pPr>
            <a:r>
              <a:rPr lang="en-US" dirty="0" err="1" smtClean="0"/>
              <a:t>AdaGrad</a:t>
            </a:r>
            <a:endParaRPr lang="en-US" dirty="0" smtClean="0"/>
          </a:p>
          <a:p>
            <a:pPr marL="342900" indent="-342900">
              <a:buFont typeface="Arial" charset="0"/>
              <a:buChar char="•"/>
            </a:pPr>
            <a:r>
              <a:rPr lang="en-US" dirty="0" err="1" smtClean="0"/>
              <a:t>RMSProp</a:t>
            </a:r>
            <a:endParaRPr lang="en-US" dirty="0" smtClean="0"/>
          </a:p>
          <a:p>
            <a:pPr marL="342900" indent="-342900">
              <a:buFont typeface="Arial" charset="0"/>
              <a:buChar char="•"/>
            </a:pPr>
            <a:r>
              <a:rPr lang="en-US" dirty="0" smtClean="0"/>
              <a:t>Adam Optimization</a:t>
            </a:r>
          </a:p>
          <a:p>
            <a:pPr marL="342900" indent="-342900">
              <a:buFont typeface="Arial" charset="0"/>
              <a:buChar char="•"/>
            </a:pPr>
            <a:r>
              <a:rPr lang="en-US" dirty="0" smtClean="0"/>
              <a:t>Learning Rate Scheduling</a:t>
            </a:r>
          </a:p>
          <a:p>
            <a:pPr marL="342900" indent="-342900">
              <a:buFont typeface="Arial" charset="0"/>
              <a:buChar char="•"/>
            </a:pPr>
            <a:endParaRPr lang="en-US" dirty="0"/>
          </a:p>
        </p:txBody>
      </p:sp>
    </p:spTree>
    <p:extLst>
      <p:ext uri="{BB962C8B-B14F-4D97-AF65-F5344CB8AC3E}">
        <p14:creationId xmlns:p14="http://schemas.microsoft.com/office/powerpoint/2010/main" val="3116773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4" name="TextBox 3"/>
          <p:cNvSpPr txBox="1"/>
          <p:nvPr/>
        </p:nvSpPr>
        <p:spPr>
          <a:xfrm>
            <a:off x="106512" y="184947"/>
            <a:ext cx="8322671" cy="451402"/>
          </a:xfrm>
          <a:prstGeom prst="rect">
            <a:avLst/>
          </a:prstGeom>
          <a:noFill/>
        </p:spPr>
        <p:txBody>
          <a:bodyPr wrap="square" lIns="121917" tIns="60958" rIns="121917" bIns="60958" rtlCol="0">
            <a:spAutoFit/>
          </a:bodyPr>
          <a:lstStyle/>
          <a:p>
            <a:r>
              <a:rPr lang="en-GB" sz="3200" baseline="30000" dirty="0" smtClean="0">
                <a:latin typeface="Open Sans"/>
                <a:cs typeface="Open Sans"/>
              </a:rPr>
              <a:t>TOOLS AND STRATEGIES FOR TRAINING MLPs/DNN</a:t>
            </a:r>
            <a:endParaRPr lang="en-GB" sz="3200" baseline="30000" dirty="0">
              <a:latin typeface="Open Sans"/>
              <a:cs typeface="Open Sans"/>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5466" y="914400"/>
            <a:ext cx="3832239" cy="2738598"/>
          </a:xfrm>
          <a:prstGeom prst="rect">
            <a:avLst/>
          </a:prstGeom>
        </p:spPr>
      </p:pic>
      <mc:AlternateContent xmlns:mc="http://schemas.openxmlformats.org/markup-compatibility/2006" xmlns:a14="http://schemas.microsoft.com/office/drawing/2010/main">
        <mc:Choice Requires="a14">
          <p:sp>
            <p:nvSpPr>
              <p:cNvPr id="2" name="TextBox 1"/>
              <p:cNvSpPr txBox="1"/>
              <p:nvPr/>
            </p:nvSpPr>
            <p:spPr>
              <a:xfrm>
                <a:off x="406400" y="914400"/>
                <a:ext cx="5339645" cy="2677656"/>
              </a:xfrm>
              <a:prstGeom prst="rect">
                <a:avLst/>
              </a:prstGeom>
              <a:noFill/>
            </p:spPr>
            <p:txBody>
              <a:bodyPr wrap="square" rtlCol="0">
                <a:spAutoFit/>
              </a:bodyPr>
              <a:lstStyle/>
              <a:p>
                <a:r>
                  <a:rPr lang="en-US" b="1" dirty="0" smtClean="0"/>
                  <a:t>Avoid overfitting through regularization:</a:t>
                </a:r>
              </a:p>
              <a:p>
                <a:pPr marL="342900" indent="-342900">
                  <a:buFont typeface="Arial" charset="0"/>
                  <a:buChar char="•"/>
                </a:pPr>
                <a:r>
                  <a:rPr lang="en-US" dirty="0" smtClean="0"/>
                  <a:t>Early Stopping</a:t>
                </a:r>
              </a:p>
              <a:p>
                <a:pPr marL="342900" indent="-342900">
                  <a:buFont typeface="Arial" charset="0"/>
                  <a:buChar char="•"/>
                </a:pPr>
                <a14:m>
                  <m:oMath xmlns:m="http://schemas.openxmlformats.org/officeDocument/2006/math">
                    <m:sSub>
                      <m:sSubPr>
                        <m:ctrlPr>
                          <a:rPr lang="en-AU" b="0" i="1" smtClean="0">
                            <a:latin typeface="Cambria Math" charset="0"/>
                          </a:rPr>
                        </m:ctrlPr>
                      </m:sSubPr>
                      <m:e>
                        <m:r>
                          <a:rPr lang="en-AU" b="0" i="1" smtClean="0">
                            <a:latin typeface="Cambria Math" charset="0"/>
                          </a:rPr>
                          <m:t>𝑙</m:t>
                        </m:r>
                      </m:e>
                      <m:sub>
                        <m:r>
                          <a:rPr lang="en-AU" b="0" i="1" smtClean="0">
                            <a:latin typeface="Cambria Math" charset="0"/>
                          </a:rPr>
                          <m:t>1</m:t>
                        </m:r>
                      </m:sub>
                    </m:sSub>
                  </m:oMath>
                </a14:m>
                <a:r>
                  <a:rPr lang="en-US" dirty="0" smtClean="0"/>
                  <a:t>and </a:t>
                </a:r>
                <a14:m>
                  <m:oMath xmlns:m="http://schemas.openxmlformats.org/officeDocument/2006/math">
                    <m:sSub>
                      <m:sSubPr>
                        <m:ctrlPr>
                          <a:rPr lang="en-AU" b="0" i="1" smtClean="0">
                            <a:latin typeface="Cambria Math" charset="0"/>
                          </a:rPr>
                        </m:ctrlPr>
                      </m:sSubPr>
                      <m:e>
                        <m:r>
                          <a:rPr lang="en-AU" b="0" i="1" smtClean="0">
                            <a:latin typeface="Cambria Math" charset="0"/>
                          </a:rPr>
                          <m:t>𝑙</m:t>
                        </m:r>
                      </m:e>
                      <m:sub>
                        <m:r>
                          <a:rPr lang="en-AU" b="0" i="1" smtClean="0">
                            <a:latin typeface="Cambria Math" charset="0"/>
                          </a:rPr>
                          <m:t>2</m:t>
                        </m:r>
                      </m:sub>
                    </m:sSub>
                  </m:oMath>
                </a14:m>
                <a:r>
                  <a:rPr lang="en-US" dirty="0" smtClean="0"/>
                  <a:t> Regularization</a:t>
                </a:r>
              </a:p>
              <a:p>
                <a:pPr marL="342900" indent="-342900">
                  <a:buFont typeface="Arial" charset="0"/>
                  <a:buChar char="•"/>
                </a:pPr>
                <a:r>
                  <a:rPr lang="en-US" dirty="0" smtClean="0"/>
                  <a:t>Dropout</a:t>
                </a:r>
              </a:p>
              <a:p>
                <a:pPr marL="342900" indent="-342900">
                  <a:buFont typeface="Arial" charset="0"/>
                  <a:buChar char="•"/>
                </a:pPr>
                <a:r>
                  <a:rPr lang="en-US" dirty="0" smtClean="0"/>
                  <a:t>Max-norm Regularization</a:t>
                </a:r>
              </a:p>
              <a:p>
                <a:pPr marL="342900" indent="-342900">
                  <a:buFont typeface="Arial" charset="0"/>
                  <a:buChar char="•"/>
                </a:pPr>
                <a:r>
                  <a:rPr lang="en-US" dirty="0" smtClean="0"/>
                  <a:t>Data Augmentation</a:t>
                </a:r>
              </a:p>
              <a:p>
                <a:pPr marL="342900" indent="-342900">
                  <a:buFont typeface="Arial" charset="0"/>
                  <a:buChar char="•"/>
                </a:pPr>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406400" y="914400"/>
                <a:ext cx="5339645" cy="2677656"/>
              </a:xfrm>
              <a:prstGeom prst="rect">
                <a:avLst/>
              </a:prstGeom>
              <a:blipFill rotWithShape="0">
                <a:blip r:embed="rId5"/>
                <a:stretch>
                  <a:fillRect l="-1826" t="-1822" r="-571"/>
                </a:stretch>
              </a:blipFill>
            </p:spPr>
            <p:txBody>
              <a:bodyPr/>
              <a:lstStyle/>
              <a:p>
                <a:r>
                  <a:rPr lang="en-US">
                    <a:noFill/>
                  </a:rPr>
                  <a:t> </a:t>
                </a:r>
              </a:p>
            </p:txBody>
          </p:sp>
        </mc:Fallback>
      </mc:AlternateContent>
    </p:spTree>
    <p:extLst>
      <p:ext uri="{BB962C8B-B14F-4D97-AF65-F5344CB8AC3E}">
        <p14:creationId xmlns:p14="http://schemas.microsoft.com/office/powerpoint/2010/main" val="5757232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4" name="TextBox 3"/>
          <p:cNvSpPr txBox="1"/>
          <p:nvPr/>
        </p:nvSpPr>
        <p:spPr>
          <a:xfrm>
            <a:off x="106512" y="184947"/>
            <a:ext cx="8322671" cy="451402"/>
          </a:xfrm>
          <a:prstGeom prst="rect">
            <a:avLst/>
          </a:prstGeom>
          <a:noFill/>
        </p:spPr>
        <p:txBody>
          <a:bodyPr wrap="square" lIns="121917" tIns="60958" rIns="121917" bIns="60958" rtlCol="0">
            <a:spAutoFit/>
          </a:bodyPr>
          <a:lstStyle/>
          <a:p>
            <a:r>
              <a:rPr lang="en-GB" sz="3200" baseline="30000" dirty="0" smtClean="0">
                <a:latin typeface="Open Sans"/>
                <a:cs typeface="Open Sans"/>
              </a:rPr>
              <a:t>TOOLS AND STRATEGIES FOR TRAINING MLPs/DNN</a:t>
            </a:r>
            <a:endParaRPr lang="en-GB" sz="3200" baseline="30000" dirty="0">
              <a:latin typeface="Open Sans"/>
              <a:cs typeface="Open Sans"/>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5466" y="914400"/>
            <a:ext cx="3832239" cy="2738598"/>
          </a:xfrm>
          <a:prstGeom prst="rect">
            <a:avLst/>
          </a:prstGeom>
        </p:spPr>
      </p:pic>
      <mc:AlternateContent xmlns:mc="http://schemas.openxmlformats.org/markup-compatibility/2006" xmlns:a14="http://schemas.microsoft.com/office/drawing/2010/main">
        <mc:Choice Requires="a14">
          <p:sp>
            <p:nvSpPr>
              <p:cNvPr id="2" name="TextBox 1"/>
              <p:cNvSpPr txBox="1"/>
              <p:nvPr/>
            </p:nvSpPr>
            <p:spPr>
              <a:xfrm>
                <a:off x="406400" y="914400"/>
                <a:ext cx="5339645" cy="2677656"/>
              </a:xfrm>
              <a:prstGeom prst="rect">
                <a:avLst/>
              </a:prstGeom>
              <a:noFill/>
            </p:spPr>
            <p:txBody>
              <a:bodyPr wrap="square" rtlCol="0">
                <a:spAutoFit/>
              </a:bodyPr>
              <a:lstStyle/>
              <a:p>
                <a:r>
                  <a:rPr lang="en-US" b="1" dirty="0" smtClean="0"/>
                  <a:t>Avoid overfitting through regularization:</a:t>
                </a:r>
              </a:p>
              <a:p>
                <a:pPr marL="342900" indent="-342900">
                  <a:buFont typeface="Arial" charset="0"/>
                  <a:buChar char="•"/>
                </a:pPr>
                <a:r>
                  <a:rPr lang="en-US" dirty="0" smtClean="0"/>
                  <a:t>Early Stopping</a:t>
                </a:r>
              </a:p>
              <a:p>
                <a:pPr marL="342900" indent="-342900">
                  <a:buFont typeface="Arial" charset="0"/>
                  <a:buChar char="•"/>
                </a:pPr>
                <a14:m>
                  <m:oMath xmlns:m="http://schemas.openxmlformats.org/officeDocument/2006/math">
                    <m:sSub>
                      <m:sSubPr>
                        <m:ctrlPr>
                          <a:rPr lang="en-AU" b="0" i="1" smtClean="0">
                            <a:latin typeface="Cambria Math" charset="0"/>
                          </a:rPr>
                        </m:ctrlPr>
                      </m:sSubPr>
                      <m:e>
                        <m:r>
                          <a:rPr lang="en-AU" b="0" i="1" smtClean="0">
                            <a:latin typeface="Cambria Math" charset="0"/>
                          </a:rPr>
                          <m:t>𝑙</m:t>
                        </m:r>
                      </m:e>
                      <m:sub>
                        <m:r>
                          <a:rPr lang="en-AU" b="0" i="1" smtClean="0">
                            <a:latin typeface="Cambria Math" charset="0"/>
                          </a:rPr>
                          <m:t>1</m:t>
                        </m:r>
                      </m:sub>
                    </m:sSub>
                  </m:oMath>
                </a14:m>
                <a:r>
                  <a:rPr lang="en-US" dirty="0" smtClean="0"/>
                  <a:t>and </a:t>
                </a:r>
                <a14:m>
                  <m:oMath xmlns:m="http://schemas.openxmlformats.org/officeDocument/2006/math">
                    <m:sSub>
                      <m:sSubPr>
                        <m:ctrlPr>
                          <a:rPr lang="en-AU" b="0" i="1" smtClean="0">
                            <a:latin typeface="Cambria Math" charset="0"/>
                          </a:rPr>
                        </m:ctrlPr>
                      </m:sSubPr>
                      <m:e>
                        <m:r>
                          <a:rPr lang="en-AU" b="0" i="1" smtClean="0">
                            <a:latin typeface="Cambria Math" charset="0"/>
                          </a:rPr>
                          <m:t>𝑙</m:t>
                        </m:r>
                      </m:e>
                      <m:sub>
                        <m:r>
                          <a:rPr lang="en-AU" b="0" i="1" smtClean="0">
                            <a:latin typeface="Cambria Math" charset="0"/>
                          </a:rPr>
                          <m:t>2</m:t>
                        </m:r>
                      </m:sub>
                    </m:sSub>
                  </m:oMath>
                </a14:m>
                <a:r>
                  <a:rPr lang="en-US" dirty="0" smtClean="0"/>
                  <a:t> Regularization</a:t>
                </a:r>
              </a:p>
              <a:p>
                <a:pPr marL="342900" indent="-342900">
                  <a:buFont typeface="Arial" charset="0"/>
                  <a:buChar char="•"/>
                </a:pPr>
                <a:r>
                  <a:rPr lang="en-US" dirty="0" smtClean="0"/>
                  <a:t>Dropout</a:t>
                </a:r>
              </a:p>
              <a:p>
                <a:pPr marL="342900" indent="-342900">
                  <a:buFont typeface="Arial" charset="0"/>
                  <a:buChar char="•"/>
                </a:pPr>
                <a:r>
                  <a:rPr lang="en-US" dirty="0" smtClean="0"/>
                  <a:t>Max-norm Regularization</a:t>
                </a:r>
              </a:p>
              <a:p>
                <a:pPr marL="342900" indent="-342900">
                  <a:buFont typeface="Arial" charset="0"/>
                  <a:buChar char="•"/>
                </a:pPr>
                <a:r>
                  <a:rPr lang="en-US" dirty="0" smtClean="0"/>
                  <a:t>Data Augmentation</a:t>
                </a:r>
              </a:p>
              <a:p>
                <a:pPr marL="342900" indent="-342900">
                  <a:buFont typeface="Arial" charset="0"/>
                  <a:buChar char="•"/>
                </a:pPr>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406400" y="914400"/>
                <a:ext cx="5339645" cy="2677656"/>
              </a:xfrm>
              <a:prstGeom prst="rect">
                <a:avLst/>
              </a:prstGeom>
              <a:blipFill rotWithShape="0">
                <a:blip r:embed="rId5"/>
                <a:stretch>
                  <a:fillRect l="-1826" t="-1822" r="-571"/>
                </a:stretch>
              </a:blipFill>
            </p:spPr>
            <p:txBody>
              <a:bodyPr/>
              <a:lstStyle/>
              <a:p>
                <a:r>
                  <a:rPr lang="en-US">
                    <a:noFill/>
                  </a:rPr>
                  <a:t> </a:t>
                </a:r>
              </a:p>
            </p:txBody>
          </p:sp>
        </mc:Fallback>
      </mc:AlternateContent>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3776" y="3652998"/>
            <a:ext cx="8037689" cy="3109316"/>
          </a:xfrm>
          <a:prstGeom prst="rect">
            <a:avLst/>
          </a:prstGeom>
        </p:spPr>
      </p:pic>
      <p:sp>
        <p:nvSpPr>
          <p:cNvPr id="6" name="TextBox 5"/>
          <p:cNvSpPr txBox="1"/>
          <p:nvPr/>
        </p:nvSpPr>
        <p:spPr>
          <a:xfrm>
            <a:off x="2020711" y="3770489"/>
            <a:ext cx="4707467" cy="461665"/>
          </a:xfrm>
          <a:prstGeom prst="rect">
            <a:avLst/>
          </a:prstGeom>
          <a:solidFill>
            <a:schemeClr val="bg1"/>
          </a:solidFill>
        </p:spPr>
        <p:txBody>
          <a:bodyPr wrap="square" rtlCol="0">
            <a:spAutoFit/>
          </a:bodyPr>
          <a:lstStyle/>
          <a:p>
            <a:pPr algn="ctr"/>
            <a:r>
              <a:rPr lang="en-US" dirty="0" smtClean="0"/>
              <a:t>Default DNN configuration</a:t>
            </a:r>
            <a:endParaRPr lang="en-US" dirty="0"/>
          </a:p>
        </p:txBody>
      </p:sp>
    </p:spTree>
    <p:extLst>
      <p:ext uri="{BB962C8B-B14F-4D97-AF65-F5344CB8AC3E}">
        <p14:creationId xmlns:p14="http://schemas.microsoft.com/office/powerpoint/2010/main" val="21161285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3" name="TextBox 2"/>
          <p:cNvSpPr txBox="1"/>
          <p:nvPr/>
        </p:nvSpPr>
        <p:spPr>
          <a:xfrm>
            <a:off x="106512" y="184947"/>
            <a:ext cx="8322671" cy="574512"/>
          </a:xfrm>
          <a:prstGeom prst="rect">
            <a:avLst/>
          </a:prstGeom>
          <a:noFill/>
        </p:spPr>
        <p:txBody>
          <a:bodyPr wrap="square" lIns="121917" tIns="60958" rIns="121917" bIns="60958" rtlCol="0">
            <a:spAutoFit/>
          </a:bodyPr>
          <a:lstStyle/>
          <a:p>
            <a:r>
              <a:rPr lang="en-GB" sz="4200" baseline="30000" dirty="0" smtClean="0">
                <a:latin typeface="Open Sans"/>
                <a:cs typeface="Open Sans"/>
              </a:rPr>
              <a:t>MLPs </a:t>
            </a:r>
            <a:r>
              <a:rPr lang="en-GB" sz="4400" baseline="30000" dirty="0" smtClean="0">
                <a:latin typeface="Open Sans"/>
                <a:cs typeface="Open Sans"/>
              </a:rPr>
              <a:t>HYPERPARAMETERS</a:t>
            </a:r>
            <a:endParaRPr lang="en-GB" sz="4400" baseline="30000" dirty="0">
              <a:latin typeface="Open Sans"/>
              <a:cs typeface="Open Sans"/>
            </a:endParaRPr>
          </a:p>
        </p:txBody>
      </p:sp>
      <p:sp>
        <p:nvSpPr>
          <p:cNvPr id="2" name="TextBox 1"/>
          <p:cNvSpPr txBox="1"/>
          <p:nvPr/>
        </p:nvSpPr>
        <p:spPr>
          <a:xfrm>
            <a:off x="327378" y="759459"/>
            <a:ext cx="8398933" cy="369332"/>
          </a:xfrm>
          <a:prstGeom prst="rect">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13500000" scaled="1"/>
            <a:tileRect/>
          </a:gradFill>
        </p:spPr>
        <p:txBody>
          <a:bodyPr wrap="square" rtlCol="0">
            <a:spAutoFit/>
          </a:bodyPr>
          <a:lstStyle/>
          <a:p>
            <a:r>
              <a:rPr lang="en-US" sz="1800" dirty="0" smtClean="0"/>
              <a:t>Scientists struggle training a MLPs as there are many </a:t>
            </a:r>
            <a:r>
              <a:rPr lang="en-US" sz="1800" dirty="0" err="1" smtClean="0"/>
              <a:t>hyperparameters</a:t>
            </a:r>
            <a:r>
              <a:rPr lang="en-US" sz="1800" dirty="0" smtClean="0"/>
              <a:t> to tune:</a:t>
            </a:r>
            <a:endParaRPr lang="en-US" sz="1800" dirty="0"/>
          </a:p>
        </p:txBody>
      </p:sp>
    </p:spTree>
    <p:extLst>
      <p:ext uri="{BB962C8B-B14F-4D97-AF65-F5344CB8AC3E}">
        <p14:creationId xmlns:p14="http://schemas.microsoft.com/office/powerpoint/2010/main" val="1346442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3" name="TextBox 2"/>
          <p:cNvSpPr txBox="1"/>
          <p:nvPr/>
        </p:nvSpPr>
        <p:spPr>
          <a:xfrm>
            <a:off x="106512" y="184947"/>
            <a:ext cx="8322671" cy="574512"/>
          </a:xfrm>
          <a:prstGeom prst="rect">
            <a:avLst/>
          </a:prstGeom>
          <a:noFill/>
        </p:spPr>
        <p:txBody>
          <a:bodyPr wrap="square" lIns="121917" tIns="60958" rIns="121917" bIns="60958" rtlCol="0">
            <a:spAutoFit/>
          </a:bodyPr>
          <a:lstStyle/>
          <a:p>
            <a:r>
              <a:rPr lang="en-GB" sz="4200" baseline="30000" dirty="0" smtClean="0">
                <a:latin typeface="Open Sans"/>
                <a:cs typeface="Open Sans"/>
              </a:rPr>
              <a:t>MLPs </a:t>
            </a:r>
            <a:r>
              <a:rPr lang="en-GB" sz="4400" baseline="30000" dirty="0" smtClean="0">
                <a:latin typeface="Open Sans"/>
                <a:cs typeface="Open Sans"/>
              </a:rPr>
              <a:t>HYPERPARAMETERS</a:t>
            </a:r>
            <a:endParaRPr lang="en-GB" sz="4400" baseline="30000" dirty="0">
              <a:latin typeface="Open Sans"/>
              <a:cs typeface="Open Sans"/>
            </a:endParaRPr>
          </a:p>
        </p:txBody>
      </p:sp>
      <p:sp>
        <p:nvSpPr>
          <p:cNvPr id="2" name="TextBox 1"/>
          <p:cNvSpPr txBox="1"/>
          <p:nvPr/>
        </p:nvSpPr>
        <p:spPr>
          <a:xfrm>
            <a:off x="327378" y="759459"/>
            <a:ext cx="8398933" cy="369332"/>
          </a:xfrm>
          <a:prstGeom prst="rect">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13500000" scaled="1"/>
            <a:tileRect/>
          </a:gradFill>
        </p:spPr>
        <p:txBody>
          <a:bodyPr wrap="square" rtlCol="0">
            <a:spAutoFit/>
          </a:bodyPr>
          <a:lstStyle/>
          <a:p>
            <a:r>
              <a:rPr lang="en-US" sz="1800" dirty="0" smtClean="0"/>
              <a:t>Scientists struggle training a MLPs as there are many </a:t>
            </a:r>
            <a:r>
              <a:rPr lang="en-US" sz="1800" dirty="0" err="1" smtClean="0"/>
              <a:t>hyperparameters</a:t>
            </a:r>
            <a:r>
              <a:rPr lang="en-US" sz="1800" dirty="0" smtClean="0"/>
              <a:t> to tune:</a:t>
            </a:r>
            <a:endParaRPr lang="en-US" sz="1800" dirty="0"/>
          </a:p>
        </p:txBody>
      </p:sp>
      <p:sp>
        <p:nvSpPr>
          <p:cNvPr id="4" name="TextBox 3"/>
          <p:cNvSpPr txBox="1"/>
          <p:nvPr/>
        </p:nvSpPr>
        <p:spPr>
          <a:xfrm>
            <a:off x="327378" y="1286933"/>
            <a:ext cx="8398933" cy="1477328"/>
          </a:xfrm>
          <a:prstGeom prst="rect">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13500000" scaled="1"/>
            <a:tileRect/>
          </a:gradFill>
        </p:spPr>
        <p:txBody>
          <a:bodyPr wrap="square" rtlCol="0">
            <a:spAutoFit/>
          </a:bodyPr>
          <a:lstStyle/>
          <a:p>
            <a:pPr marL="342900" marR="0" lvl="0" indent="-342900" algn="just" defTabSz="914400" eaLnBrk="1" fontAlgn="auto" latinLnBrk="0" hangingPunct="1">
              <a:lnSpc>
                <a:spcPct val="100000"/>
              </a:lnSpc>
              <a:spcBef>
                <a:spcPts val="0"/>
              </a:spcBef>
              <a:spcAft>
                <a:spcPts val="0"/>
              </a:spcAft>
              <a:buClrTx/>
              <a:buSzTx/>
              <a:buFont typeface="Arial" charset="0"/>
              <a:buChar char="•"/>
              <a:tabLst/>
              <a:defRPr/>
            </a:pPr>
            <a:r>
              <a:rPr lang="en-US" sz="1800" dirty="0" smtClean="0"/>
              <a:t>Number of hidden layers: for many problems, one or two hidden layers are sufficient. For more complex problems, we can gradually increase the number of hidden layers until we start overfitting the training set. Very complex problems (large image classification or speech recognition), require dozens of layers and they need huge amount of training set. </a:t>
            </a:r>
            <a:r>
              <a:rPr lang="en-US" sz="1800" dirty="0" smtClean="0">
                <a:solidFill>
                  <a:srgbClr val="FF0000"/>
                </a:solidFill>
              </a:rPr>
              <a:t>(Hierarchical Structure)</a:t>
            </a:r>
            <a:endParaRPr lang="en-US" sz="1800" dirty="0">
              <a:solidFill>
                <a:srgbClr val="FF0000"/>
              </a:solidFill>
            </a:endParaRPr>
          </a:p>
        </p:txBody>
      </p:sp>
    </p:spTree>
    <p:extLst>
      <p:ext uri="{BB962C8B-B14F-4D97-AF65-F5344CB8AC3E}">
        <p14:creationId xmlns:p14="http://schemas.microsoft.com/office/powerpoint/2010/main" val="13227658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3" name="TextBox 2"/>
          <p:cNvSpPr txBox="1"/>
          <p:nvPr/>
        </p:nvSpPr>
        <p:spPr>
          <a:xfrm>
            <a:off x="106512" y="184947"/>
            <a:ext cx="8322671" cy="574512"/>
          </a:xfrm>
          <a:prstGeom prst="rect">
            <a:avLst/>
          </a:prstGeom>
          <a:noFill/>
        </p:spPr>
        <p:txBody>
          <a:bodyPr wrap="square" lIns="121917" tIns="60958" rIns="121917" bIns="60958" rtlCol="0">
            <a:spAutoFit/>
          </a:bodyPr>
          <a:lstStyle/>
          <a:p>
            <a:r>
              <a:rPr lang="en-GB" sz="4200" baseline="30000" dirty="0" smtClean="0">
                <a:latin typeface="Open Sans"/>
                <a:cs typeface="Open Sans"/>
              </a:rPr>
              <a:t>MLPs </a:t>
            </a:r>
            <a:r>
              <a:rPr lang="en-GB" sz="4400" baseline="30000" dirty="0" smtClean="0">
                <a:latin typeface="Open Sans"/>
                <a:cs typeface="Open Sans"/>
              </a:rPr>
              <a:t>HYPERPARAMETERS</a:t>
            </a:r>
            <a:endParaRPr lang="en-GB" sz="4400" baseline="30000" dirty="0">
              <a:latin typeface="Open Sans"/>
              <a:cs typeface="Open Sans"/>
            </a:endParaRPr>
          </a:p>
        </p:txBody>
      </p:sp>
      <p:sp>
        <p:nvSpPr>
          <p:cNvPr id="2" name="TextBox 1"/>
          <p:cNvSpPr txBox="1"/>
          <p:nvPr/>
        </p:nvSpPr>
        <p:spPr>
          <a:xfrm>
            <a:off x="327378" y="759459"/>
            <a:ext cx="8398933" cy="369332"/>
          </a:xfrm>
          <a:prstGeom prst="rect">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13500000" scaled="1"/>
            <a:tileRect/>
          </a:gradFill>
        </p:spPr>
        <p:txBody>
          <a:bodyPr wrap="square" rtlCol="0">
            <a:spAutoFit/>
          </a:bodyPr>
          <a:lstStyle/>
          <a:p>
            <a:r>
              <a:rPr lang="en-US" sz="1800" dirty="0" smtClean="0"/>
              <a:t>Scientists struggle training a MLPs as there are many </a:t>
            </a:r>
            <a:r>
              <a:rPr lang="en-US" sz="1800" dirty="0" err="1" smtClean="0"/>
              <a:t>hyperparameters</a:t>
            </a:r>
            <a:r>
              <a:rPr lang="en-US" sz="1800" dirty="0" smtClean="0"/>
              <a:t> to tune:</a:t>
            </a:r>
            <a:endParaRPr lang="en-US" sz="1800" dirty="0"/>
          </a:p>
        </p:txBody>
      </p:sp>
      <p:sp>
        <p:nvSpPr>
          <p:cNvPr id="4" name="TextBox 3"/>
          <p:cNvSpPr txBox="1"/>
          <p:nvPr/>
        </p:nvSpPr>
        <p:spPr>
          <a:xfrm>
            <a:off x="327378" y="1286933"/>
            <a:ext cx="8398933" cy="1477328"/>
          </a:xfrm>
          <a:prstGeom prst="rect">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13500000" scaled="1"/>
            <a:tileRect/>
          </a:gradFill>
        </p:spPr>
        <p:txBody>
          <a:bodyPr wrap="square" rtlCol="0">
            <a:spAutoFit/>
          </a:bodyPr>
          <a:lstStyle/>
          <a:p>
            <a:pPr marL="342900" marR="0" lvl="0" indent="-342900" algn="just" defTabSz="914400" eaLnBrk="1" fontAlgn="auto" latinLnBrk="0" hangingPunct="1">
              <a:lnSpc>
                <a:spcPct val="100000"/>
              </a:lnSpc>
              <a:spcBef>
                <a:spcPts val="0"/>
              </a:spcBef>
              <a:spcAft>
                <a:spcPts val="0"/>
              </a:spcAft>
              <a:buClrTx/>
              <a:buSzTx/>
              <a:buFont typeface="Arial" charset="0"/>
              <a:buChar char="•"/>
              <a:tabLst/>
              <a:defRPr/>
            </a:pPr>
            <a:r>
              <a:rPr lang="en-US" sz="1800" dirty="0" smtClean="0"/>
              <a:t>Number of hidden layers: for many problems, one or two hidden layers are sufficient. For more complex problems, we can gradually increase the number of hidden layers until we start overfitting the training set. Very complex problems (large image classification or speech recognition), require dozens of layers and they need huge amount of training set. </a:t>
            </a:r>
            <a:r>
              <a:rPr lang="en-US" sz="1800" dirty="0" smtClean="0">
                <a:solidFill>
                  <a:srgbClr val="FF0000"/>
                </a:solidFill>
              </a:rPr>
              <a:t>(Hierarchical Structure)</a:t>
            </a:r>
            <a:endParaRPr lang="en-US" sz="1800" dirty="0">
              <a:solidFill>
                <a:srgbClr val="FF0000"/>
              </a:solidFill>
            </a:endParaRPr>
          </a:p>
        </p:txBody>
      </p:sp>
      <p:sp>
        <p:nvSpPr>
          <p:cNvPr id="6" name="TextBox 5"/>
          <p:cNvSpPr txBox="1"/>
          <p:nvPr/>
        </p:nvSpPr>
        <p:spPr>
          <a:xfrm>
            <a:off x="327374" y="2919032"/>
            <a:ext cx="8398933" cy="1477328"/>
          </a:xfrm>
          <a:prstGeom prst="rect">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13500000" scaled="1"/>
            <a:tileRect/>
          </a:gradFill>
        </p:spPr>
        <p:txBody>
          <a:bodyPr wrap="square" rtlCol="0">
            <a:spAutoFit/>
          </a:bodyPr>
          <a:lstStyle/>
          <a:p>
            <a:pPr marL="342900" marR="0" lvl="0" indent="-342900" algn="just" defTabSz="914400" eaLnBrk="1" fontAlgn="auto" latinLnBrk="0" hangingPunct="1">
              <a:lnSpc>
                <a:spcPct val="100000"/>
              </a:lnSpc>
              <a:spcBef>
                <a:spcPts val="0"/>
              </a:spcBef>
              <a:spcAft>
                <a:spcPts val="0"/>
              </a:spcAft>
              <a:buClrTx/>
              <a:buSzTx/>
              <a:buFont typeface="Arial" charset="0"/>
              <a:buChar char="•"/>
              <a:tabLst/>
              <a:defRPr/>
            </a:pPr>
            <a:r>
              <a:rPr lang="en-US" sz="1800" dirty="0" smtClean="0"/>
              <a:t>Number of neurons per hidden layer: number of neurons in the input and output layers is determined by your task. A common practice is to size the number of neurons in hidden layers to form a funnel (fewer and fewer neurons at each higher layer). A simpler approach is to pick a model with more layers and neurons than actually need, then use regularization (e.g. dropout) to prevent overfitting.</a:t>
            </a:r>
            <a:endParaRPr lang="en-US" sz="1800" dirty="0"/>
          </a:p>
        </p:txBody>
      </p:sp>
    </p:spTree>
    <p:extLst>
      <p:ext uri="{BB962C8B-B14F-4D97-AF65-F5344CB8AC3E}">
        <p14:creationId xmlns:p14="http://schemas.microsoft.com/office/powerpoint/2010/main" val="16991736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3" name="TextBox 2"/>
          <p:cNvSpPr txBox="1"/>
          <p:nvPr/>
        </p:nvSpPr>
        <p:spPr>
          <a:xfrm>
            <a:off x="106512" y="184947"/>
            <a:ext cx="8322671" cy="574512"/>
          </a:xfrm>
          <a:prstGeom prst="rect">
            <a:avLst/>
          </a:prstGeom>
          <a:noFill/>
        </p:spPr>
        <p:txBody>
          <a:bodyPr wrap="square" lIns="121917" tIns="60958" rIns="121917" bIns="60958" rtlCol="0">
            <a:spAutoFit/>
          </a:bodyPr>
          <a:lstStyle/>
          <a:p>
            <a:r>
              <a:rPr lang="en-GB" sz="4200" baseline="30000" dirty="0" smtClean="0">
                <a:latin typeface="Open Sans"/>
                <a:cs typeface="Open Sans"/>
              </a:rPr>
              <a:t>MLPs </a:t>
            </a:r>
            <a:r>
              <a:rPr lang="en-GB" sz="4400" baseline="30000" dirty="0" smtClean="0">
                <a:latin typeface="Open Sans"/>
                <a:cs typeface="Open Sans"/>
              </a:rPr>
              <a:t>HYPERPARAMETERS</a:t>
            </a:r>
            <a:endParaRPr lang="en-GB" sz="4400" baseline="30000" dirty="0">
              <a:latin typeface="Open Sans"/>
              <a:cs typeface="Open Sans"/>
            </a:endParaRPr>
          </a:p>
        </p:txBody>
      </p:sp>
      <p:sp>
        <p:nvSpPr>
          <p:cNvPr id="2" name="TextBox 1"/>
          <p:cNvSpPr txBox="1"/>
          <p:nvPr/>
        </p:nvSpPr>
        <p:spPr>
          <a:xfrm>
            <a:off x="327378" y="759459"/>
            <a:ext cx="8398933" cy="369332"/>
          </a:xfrm>
          <a:prstGeom prst="rect">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13500000" scaled="1"/>
            <a:tileRect/>
          </a:gradFill>
        </p:spPr>
        <p:txBody>
          <a:bodyPr wrap="square" rtlCol="0">
            <a:spAutoFit/>
          </a:bodyPr>
          <a:lstStyle/>
          <a:p>
            <a:r>
              <a:rPr lang="en-US" sz="1800" dirty="0" smtClean="0"/>
              <a:t>Scientists struggle training a MLPs as there are many </a:t>
            </a:r>
            <a:r>
              <a:rPr lang="en-US" sz="1800" dirty="0" err="1" smtClean="0"/>
              <a:t>hyperparameters</a:t>
            </a:r>
            <a:r>
              <a:rPr lang="en-US" sz="1800" dirty="0" smtClean="0"/>
              <a:t> to tune:</a:t>
            </a:r>
            <a:endParaRPr lang="en-US" sz="1800" dirty="0"/>
          </a:p>
        </p:txBody>
      </p:sp>
      <p:sp>
        <p:nvSpPr>
          <p:cNvPr id="4" name="TextBox 3"/>
          <p:cNvSpPr txBox="1"/>
          <p:nvPr/>
        </p:nvSpPr>
        <p:spPr>
          <a:xfrm>
            <a:off x="327378" y="1286933"/>
            <a:ext cx="8398933" cy="1477328"/>
          </a:xfrm>
          <a:prstGeom prst="rect">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13500000" scaled="1"/>
            <a:tileRect/>
          </a:gradFill>
        </p:spPr>
        <p:txBody>
          <a:bodyPr wrap="square" rtlCol="0">
            <a:spAutoFit/>
          </a:bodyPr>
          <a:lstStyle/>
          <a:p>
            <a:pPr marL="342900" marR="0" lvl="0" indent="-342900" algn="just" defTabSz="914400" eaLnBrk="1" fontAlgn="auto" latinLnBrk="0" hangingPunct="1">
              <a:lnSpc>
                <a:spcPct val="100000"/>
              </a:lnSpc>
              <a:spcBef>
                <a:spcPts val="0"/>
              </a:spcBef>
              <a:spcAft>
                <a:spcPts val="0"/>
              </a:spcAft>
              <a:buClrTx/>
              <a:buSzTx/>
              <a:buFont typeface="Arial" charset="0"/>
              <a:buChar char="•"/>
              <a:tabLst/>
              <a:defRPr/>
            </a:pPr>
            <a:r>
              <a:rPr lang="en-US" sz="1800" dirty="0" smtClean="0"/>
              <a:t>Number of hidden layers: for many problems, one or two hidden layers are sufficient. For more complex problems, we can gradually increase the number of hidden layers until we start overfitting the training set. Very complex problems (large image classification or speech recognition), require dozens of layers and they need huge amount of training set. </a:t>
            </a:r>
            <a:r>
              <a:rPr lang="en-US" sz="1800" dirty="0" smtClean="0">
                <a:solidFill>
                  <a:srgbClr val="FF0000"/>
                </a:solidFill>
              </a:rPr>
              <a:t>(Hierarchical Structure)</a:t>
            </a:r>
            <a:endParaRPr lang="en-US" sz="1800" dirty="0">
              <a:solidFill>
                <a:srgbClr val="FF0000"/>
              </a:solidFill>
            </a:endParaRPr>
          </a:p>
        </p:txBody>
      </p:sp>
      <p:sp>
        <p:nvSpPr>
          <p:cNvPr id="6" name="TextBox 5"/>
          <p:cNvSpPr txBox="1"/>
          <p:nvPr/>
        </p:nvSpPr>
        <p:spPr>
          <a:xfrm>
            <a:off x="327374" y="2919032"/>
            <a:ext cx="8398933" cy="1477328"/>
          </a:xfrm>
          <a:prstGeom prst="rect">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13500000" scaled="1"/>
            <a:tileRect/>
          </a:gradFill>
        </p:spPr>
        <p:txBody>
          <a:bodyPr wrap="square" rtlCol="0">
            <a:spAutoFit/>
          </a:bodyPr>
          <a:lstStyle/>
          <a:p>
            <a:pPr marL="342900" marR="0" lvl="0" indent="-342900" algn="just" defTabSz="914400" eaLnBrk="1" fontAlgn="auto" latinLnBrk="0" hangingPunct="1">
              <a:lnSpc>
                <a:spcPct val="100000"/>
              </a:lnSpc>
              <a:spcBef>
                <a:spcPts val="0"/>
              </a:spcBef>
              <a:spcAft>
                <a:spcPts val="0"/>
              </a:spcAft>
              <a:buClrTx/>
              <a:buSzTx/>
              <a:buFont typeface="Arial" charset="0"/>
              <a:buChar char="•"/>
              <a:tabLst/>
              <a:defRPr/>
            </a:pPr>
            <a:r>
              <a:rPr lang="en-US" sz="1800" dirty="0" smtClean="0"/>
              <a:t>Number of neurons per hidden layer: number of neurons in the input and output layers is determined by your task. A common practice is to size the number of neurons in hidden layers to form a funnel (fewer and fewer neurons at each higher layer). A simpler approach is to pick a model with more layers and neurons than actually need, then use regularization (e.g. dropout) to prevent overfitting.</a:t>
            </a:r>
            <a:endParaRPr lang="en-US" sz="1800" dirty="0"/>
          </a:p>
        </p:txBody>
      </p:sp>
      <p:sp>
        <p:nvSpPr>
          <p:cNvPr id="7" name="TextBox 6"/>
          <p:cNvSpPr txBox="1"/>
          <p:nvPr/>
        </p:nvSpPr>
        <p:spPr>
          <a:xfrm>
            <a:off x="327375" y="4591109"/>
            <a:ext cx="8398933" cy="1200329"/>
          </a:xfrm>
          <a:prstGeom prst="rect">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13500000" scaled="1"/>
            <a:tileRect/>
          </a:gradFill>
        </p:spPr>
        <p:txBody>
          <a:bodyPr wrap="square" rtlCol="0">
            <a:spAutoFit/>
          </a:bodyPr>
          <a:lstStyle/>
          <a:p>
            <a:pPr marL="342900" marR="0" lvl="0" indent="-342900" algn="just" defTabSz="914400" eaLnBrk="1" fontAlgn="auto" latinLnBrk="0" hangingPunct="1">
              <a:lnSpc>
                <a:spcPct val="100000"/>
              </a:lnSpc>
              <a:spcBef>
                <a:spcPts val="0"/>
              </a:spcBef>
              <a:spcAft>
                <a:spcPts val="0"/>
              </a:spcAft>
              <a:buClrTx/>
              <a:buSzTx/>
              <a:buFont typeface="Arial" charset="0"/>
              <a:buChar char="•"/>
              <a:tabLst/>
              <a:defRPr/>
            </a:pPr>
            <a:r>
              <a:rPr lang="en-US" sz="1800" dirty="0" smtClean="0"/>
              <a:t>Activation functions: </a:t>
            </a:r>
            <a:r>
              <a:rPr lang="en-US" sz="1800" dirty="0" err="1" smtClean="0"/>
              <a:t>ReLU</a:t>
            </a:r>
            <a:r>
              <a:rPr lang="en-US" sz="1800" dirty="0" smtClean="0"/>
              <a:t> in hidden layers is a bit faster to compute than other activation functions, and Gradient Descent does not get stuck as much on local minima. For output layer: </a:t>
            </a:r>
            <a:r>
              <a:rPr lang="en-US" sz="1800" dirty="0" err="1" smtClean="0"/>
              <a:t>Softmax</a:t>
            </a:r>
            <a:r>
              <a:rPr lang="en-US" sz="1800" dirty="0" smtClean="0"/>
              <a:t> is generally a good choice for classification, for regression you can use no activation function at all.</a:t>
            </a:r>
            <a:endParaRPr lang="en-US" sz="1800" dirty="0"/>
          </a:p>
        </p:txBody>
      </p:sp>
    </p:spTree>
    <p:extLst>
      <p:ext uri="{BB962C8B-B14F-4D97-AF65-F5344CB8AC3E}">
        <p14:creationId xmlns:p14="http://schemas.microsoft.com/office/powerpoint/2010/main" val="967852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3" name="TextBox 2"/>
          <p:cNvSpPr txBox="1"/>
          <p:nvPr/>
        </p:nvSpPr>
        <p:spPr>
          <a:xfrm>
            <a:off x="106512" y="184947"/>
            <a:ext cx="8322671" cy="574512"/>
          </a:xfrm>
          <a:prstGeom prst="rect">
            <a:avLst/>
          </a:prstGeom>
          <a:noFill/>
        </p:spPr>
        <p:txBody>
          <a:bodyPr wrap="square" lIns="121917" tIns="60958" rIns="121917" bIns="60958" rtlCol="0">
            <a:spAutoFit/>
          </a:bodyPr>
          <a:lstStyle/>
          <a:p>
            <a:r>
              <a:rPr lang="en-GB" sz="4200" baseline="30000" dirty="0" smtClean="0">
                <a:latin typeface="Open Sans"/>
                <a:cs typeface="Open Sans"/>
              </a:rPr>
              <a:t>MLPs </a:t>
            </a:r>
            <a:r>
              <a:rPr lang="en-GB" sz="4400" baseline="30000" dirty="0" smtClean="0">
                <a:latin typeface="Open Sans"/>
                <a:cs typeface="Open Sans"/>
              </a:rPr>
              <a:t>HYPERPARAMETERS</a:t>
            </a:r>
            <a:endParaRPr lang="en-GB" sz="4400" baseline="30000" dirty="0">
              <a:latin typeface="Open Sans"/>
              <a:cs typeface="Open Sans"/>
            </a:endParaRPr>
          </a:p>
        </p:txBody>
      </p:sp>
      <p:sp>
        <p:nvSpPr>
          <p:cNvPr id="2" name="TextBox 1"/>
          <p:cNvSpPr txBox="1"/>
          <p:nvPr/>
        </p:nvSpPr>
        <p:spPr>
          <a:xfrm>
            <a:off x="327378" y="759459"/>
            <a:ext cx="8398933" cy="369332"/>
          </a:xfrm>
          <a:prstGeom prst="rect">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13500000" scaled="1"/>
            <a:tileRect/>
          </a:gradFill>
        </p:spPr>
        <p:txBody>
          <a:bodyPr wrap="square" rtlCol="0">
            <a:spAutoFit/>
          </a:bodyPr>
          <a:lstStyle/>
          <a:p>
            <a:r>
              <a:rPr lang="en-US" sz="1800" dirty="0" smtClean="0"/>
              <a:t>Scientists struggle training a MLPs as there are many </a:t>
            </a:r>
            <a:r>
              <a:rPr lang="en-US" sz="1800" dirty="0" err="1" smtClean="0"/>
              <a:t>hyperparameters</a:t>
            </a:r>
            <a:r>
              <a:rPr lang="en-US" sz="1800" dirty="0" smtClean="0"/>
              <a:t> to tune:</a:t>
            </a:r>
            <a:endParaRPr lang="en-US" sz="1800" dirty="0"/>
          </a:p>
        </p:txBody>
      </p:sp>
      <p:sp>
        <p:nvSpPr>
          <p:cNvPr id="4" name="TextBox 3"/>
          <p:cNvSpPr txBox="1"/>
          <p:nvPr/>
        </p:nvSpPr>
        <p:spPr>
          <a:xfrm>
            <a:off x="327378" y="1286933"/>
            <a:ext cx="8398933" cy="1477328"/>
          </a:xfrm>
          <a:prstGeom prst="rect">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13500000" scaled="1"/>
            <a:tileRect/>
          </a:gradFill>
        </p:spPr>
        <p:txBody>
          <a:bodyPr wrap="square" rtlCol="0">
            <a:spAutoFit/>
          </a:bodyPr>
          <a:lstStyle/>
          <a:p>
            <a:pPr marL="342900" marR="0" lvl="0" indent="-342900" algn="just" defTabSz="914400" eaLnBrk="1" fontAlgn="auto" latinLnBrk="0" hangingPunct="1">
              <a:lnSpc>
                <a:spcPct val="100000"/>
              </a:lnSpc>
              <a:spcBef>
                <a:spcPts val="0"/>
              </a:spcBef>
              <a:spcAft>
                <a:spcPts val="0"/>
              </a:spcAft>
              <a:buClrTx/>
              <a:buSzTx/>
              <a:buFont typeface="Arial" charset="0"/>
              <a:buChar char="•"/>
              <a:tabLst/>
              <a:defRPr/>
            </a:pPr>
            <a:r>
              <a:rPr lang="en-US" sz="1800" dirty="0" smtClean="0"/>
              <a:t>Number of hidden layers: for many problems, one or two hidden layers are sufficient. For more complex problems, we can gradually increase the number of hidden layers until we start overfitting the training set. Very complex problems (large image classification or speech recognition), require dozens of layers and they need huge amount of training set. </a:t>
            </a:r>
            <a:r>
              <a:rPr lang="en-US" sz="1800" dirty="0" smtClean="0">
                <a:solidFill>
                  <a:srgbClr val="FF0000"/>
                </a:solidFill>
              </a:rPr>
              <a:t>(Hierarchical Structure)</a:t>
            </a:r>
            <a:endParaRPr lang="en-US" sz="1800" dirty="0">
              <a:solidFill>
                <a:srgbClr val="FF0000"/>
              </a:solidFill>
            </a:endParaRPr>
          </a:p>
        </p:txBody>
      </p:sp>
      <p:sp>
        <p:nvSpPr>
          <p:cNvPr id="6" name="TextBox 5"/>
          <p:cNvSpPr txBox="1"/>
          <p:nvPr/>
        </p:nvSpPr>
        <p:spPr>
          <a:xfrm>
            <a:off x="327374" y="2919032"/>
            <a:ext cx="8398933" cy="1477328"/>
          </a:xfrm>
          <a:prstGeom prst="rect">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13500000" scaled="1"/>
            <a:tileRect/>
          </a:gradFill>
        </p:spPr>
        <p:txBody>
          <a:bodyPr wrap="square" rtlCol="0">
            <a:spAutoFit/>
          </a:bodyPr>
          <a:lstStyle/>
          <a:p>
            <a:pPr marL="342900" marR="0" lvl="0" indent="-342900" algn="just" defTabSz="914400" eaLnBrk="1" fontAlgn="auto" latinLnBrk="0" hangingPunct="1">
              <a:lnSpc>
                <a:spcPct val="100000"/>
              </a:lnSpc>
              <a:spcBef>
                <a:spcPts val="0"/>
              </a:spcBef>
              <a:spcAft>
                <a:spcPts val="0"/>
              </a:spcAft>
              <a:buClrTx/>
              <a:buSzTx/>
              <a:buFont typeface="Arial" charset="0"/>
              <a:buChar char="•"/>
              <a:tabLst/>
              <a:defRPr/>
            </a:pPr>
            <a:r>
              <a:rPr lang="en-US" sz="1800" dirty="0" smtClean="0"/>
              <a:t>Number of neurons per hidden layer: number of neurons in the input and output layers is determined by your task. A common practice is to size the number of neurons in hidden layers to form a funnel (fewer and fewer neurons at each higher layer). A simpler approach is to pick a model with more layers and neurons than actually need, then use regularization (e.g. dropout) to prevent overfitting.</a:t>
            </a:r>
            <a:endParaRPr lang="en-US" sz="1800" dirty="0"/>
          </a:p>
        </p:txBody>
      </p:sp>
      <p:sp>
        <p:nvSpPr>
          <p:cNvPr id="7" name="TextBox 6"/>
          <p:cNvSpPr txBox="1"/>
          <p:nvPr/>
        </p:nvSpPr>
        <p:spPr>
          <a:xfrm>
            <a:off x="327375" y="4591109"/>
            <a:ext cx="8398933" cy="1200329"/>
          </a:xfrm>
          <a:prstGeom prst="rect">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13500000" scaled="1"/>
            <a:tileRect/>
          </a:gradFill>
        </p:spPr>
        <p:txBody>
          <a:bodyPr wrap="square" rtlCol="0">
            <a:spAutoFit/>
          </a:bodyPr>
          <a:lstStyle/>
          <a:p>
            <a:pPr marL="342900" marR="0" lvl="0" indent="-342900" algn="just" defTabSz="914400" eaLnBrk="1" fontAlgn="auto" latinLnBrk="0" hangingPunct="1">
              <a:lnSpc>
                <a:spcPct val="100000"/>
              </a:lnSpc>
              <a:spcBef>
                <a:spcPts val="0"/>
              </a:spcBef>
              <a:spcAft>
                <a:spcPts val="0"/>
              </a:spcAft>
              <a:buClrTx/>
              <a:buSzTx/>
              <a:buFont typeface="Arial" charset="0"/>
              <a:buChar char="•"/>
              <a:tabLst/>
              <a:defRPr/>
            </a:pPr>
            <a:r>
              <a:rPr lang="en-US" sz="1800" dirty="0" smtClean="0"/>
              <a:t>Activation functions: </a:t>
            </a:r>
            <a:r>
              <a:rPr lang="en-US" sz="1800" dirty="0" err="1" smtClean="0"/>
              <a:t>ReLU</a:t>
            </a:r>
            <a:r>
              <a:rPr lang="en-US" sz="1800" dirty="0" smtClean="0"/>
              <a:t> in hidden layers is a bit faster to compute than other activation functions, and Gradient Descent does not get stuck as much on local minima. For output layer: </a:t>
            </a:r>
            <a:r>
              <a:rPr lang="en-US" sz="1800" dirty="0" err="1" smtClean="0"/>
              <a:t>Softmax</a:t>
            </a:r>
            <a:r>
              <a:rPr lang="en-US" sz="1800" dirty="0" smtClean="0"/>
              <a:t> is generally a good choice for classification, for regression you can use no activation function at all.</a:t>
            </a:r>
            <a:endParaRPr lang="en-US" sz="1800" dirty="0"/>
          </a:p>
        </p:txBody>
      </p:sp>
      <p:sp>
        <p:nvSpPr>
          <p:cNvPr id="8" name="TextBox 7"/>
          <p:cNvSpPr txBox="1"/>
          <p:nvPr/>
        </p:nvSpPr>
        <p:spPr>
          <a:xfrm>
            <a:off x="327376" y="5993844"/>
            <a:ext cx="8398933" cy="369332"/>
          </a:xfrm>
          <a:prstGeom prst="rect">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13500000" scaled="1"/>
            <a:tileRect/>
          </a:gradFill>
        </p:spPr>
        <p:txBody>
          <a:bodyPr wrap="square" rtlCol="0">
            <a:spAutoFit/>
          </a:bodyPr>
          <a:lstStyle/>
          <a:p>
            <a:pPr marL="342900" marR="0" lvl="0" indent="-342900" algn="just" defTabSz="914400" eaLnBrk="1" fontAlgn="auto" latinLnBrk="0" hangingPunct="1">
              <a:lnSpc>
                <a:spcPct val="100000"/>
              </a:lnSpc>
              <a:spcBef>
                <a:spcPts val="0"/>
              </a:spcBef>
              <a:spcAft>
                <a:spcPts val="0"/>
              </a:spcAft>
              <a:buClrTx/>
              <a:buSzTx/>
              <a:buFont typeface="Arial" charset="0"/>
              <a:buChar char="•"/>
              <a:tabLst/>
              <a:defRPr/>
            </a:pPr>
            <a:r>
              <a:rPr lang="en-US" sz="1800" dirty="0" smtClean="0"/>
              <a:t>Weight initialization logic</a:t>
            </a:r>
            <a:endParaRPr lang="en-US" sz="1800" dirty="0"/>
          </a:p>
        </p:txBody>
      </p:sp>
    </p:spTree>
    <p:extLst>
      <p:ext uri="{BB962C8B-B14F-4D97-AF65-F5344CB8AC3E}">
        <p14:creationId xmlns:p14="http://schemas.microsoft.com/office/powerpoint/2010/main" val="21209878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3" name="TextBox 2"/>
          <p:cNvSpPr txBox="1"/>
          <p:nvPr/>
        </p:nvSpPr>
        <p:spPr>
          <a:xfrm>
            <a:off x="106512" y="184947"/>
            <a:ext cx="8322671" cy="574512"/>
          </a:xfrm>
          <a:prstGeom prst="rect">
            <a:avLst/>
          </a:prstGeom>
          <a:noFill/>
        </p:spPr>
        <p:txBody>
          <a:bodyPr wrap="square" lIns="121917" tIns="60958" rIns="121917" bIns="60958" rtlCol="0">
            <a:spAutoFit/>
          </a:bodyPr>
          <a:lstStyle/>
          <a:p>
            <a:r>
              <a:rPr lang="en-GB" sz="4200" baseline="30000" dirty="0" smtClean="0">
                <a:latin typeface="Open Sans"/>
                <a:cs typeface="Open Sans"/>
              </a:rPr>
              <a:t>MLPs </a:t>
            </a:r>
            <a:r>
              <a:rPr lang="en-GB" sz="4400" baseline="30000" dirty="0" smtClean="0">
                <a:latin typeface="Open Sans"/>
                <a:cs typeface="Open Sans"/>
              </a:rPr>
              <a:t>HYPERPARAMETERS</a:t>
            </a:r>
            <a:endParaRPr lang="en-GB" sz="4400" baseline="30000" dirty="0">
              <a:latin typeface="Open Sans"/>
              <a:cs typeface="Open Sans"/>
            </a:endParaRPr>
          </a:p>
        </p:txBody>
      </p:sp>
      <p:sp>
        <p:nvSpPr>
          <p:cNvPr id="2" name="TextBox 1"/>
          <p:cNvSpPr txBox="1"/>
          <p:nvPr/>
        </p:nvSpPr>
        <p:spPr>
          <a:xfrm>
            <a:off x="327378" y="759459"/>
            <a:ext cx="8398933" cy="369332"/>
          </a:xfrm>
          <a:prstGeom prst="rect">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13500000" scaled="1"/>
            <a:tileRect/>
          </a:gradFill>
        </p:spPr>
        <p:txBody>
          <a:bodyPr wrap="square" rtlCol="0">
            <a:spAutoFit/>
          </a:bodyPr>
          <a:lstStyle/>
          <a:p>
            <a:r>
              <a:rPr lang="en-US" sz="1800" dirty="0" smtClean="0"/>
              <a:t>Scientists struggle training a MLPs as there are many </a:t>
            </a:r>
            <a:r>
              <a:rPr lang="en-US" sz="1800" dirty="0" err="1" smtClean="0"/>
              <a:t>hyperparameters</a:t>
            </a:r>
            <a:r>
              <a:rPr lang="en-US" sz="1800" dirty="0" smtClean="0"/>
              <a:t> to tune:</a:t>
            </a:r>
            <a:endParaRPr lang="en-US" sz="1800" dirty="0"/>
          </a:p>
        </p:txBody>
      </p:sp>
      <p:sp>
        <p:nvSpPr>
          <p:cNvPr id="4" name="TextBox 3"/>
          <p:cNvSpPr txBox="1"/>
          <p:nvPr/>
        </p:nvSpPr>
        <p:spPr>
          <a:xfrm>
            <a:off x="327378" y="1286933"/>
            <a:ext cx="8398933" cy="1477328"/>
          </a:xfrm>
          <a:prstGeom prst="rect">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13500000" scaled="1"/>
            <a:tileRect/>
          </a:gradFill>
        </p:spPr>
        <p:txBody>
          <a:bodyPr wrap="square" rtlCol="0">
            <a:spAutoFit/>
          </a:bodyPr>
          <a:lstStyle/>
          <a:p>
            <a:pPr marL="342900" marR="0" lvl="0" indent="-342900" algn="just" defTabSz="914400" eaLnBrk="1" fontAlgn="auto" latinLnBrk="0" hangingPunct="1">
              <a:lnSpc>
                <a:spcPct val="100000"/>
              </a:lnSpc>
              <a:spcBef>
                <a:spcPts val="0"/>
              </a:spcBef>
              <a:spcAft>
                <a:spcPts val="0"/>
              </a:spcAft>
              <a:buClrTx/>
              <a:buSzTx/>
              <a:buFont typeface="Arial" charset="0"/>
              <a:buChar char="•"/>
              <a:tabLst/>
              <a:defRPr/>
            </a:pPr>
            <a:r>
              <a:rPr lang="en-US" sz="1800" dirty="0" smtClean="0"/>
              <a:t>Number of hidden layers: for many problems, one or two hidden layers are sufficient. For more complex problems, we can gradually increase the number of hidden layers until we start overfitting the training set. Very complex problems (large image classification or speech recognition), require dozens of layers and they need huge amount of training set. </a:t>
            </a:r>
            <a:r>
              <a:rPr lang="en-US" sz="1800" dirty="0" smtClean="0">
                <a:solidFill>
                  <a:srgbClr val="FF0000"/>
                </a:solidFill>
              </a:rPr>
              <a:t>(Hierarchical Structure)</a:t>
            </a:r>
            <a:endParaRPr lang="en-US" sz="1800" dirty="0">
              <a:solidFill>
                <a:srgbClr val="FF0000"/>
              </a:solidFill>
            </a:endParaRPr>
          </a:p>
        </p:txBody>
      </p:sp>
      <p:sp>
        <p:nvSpPr>
          <p:cNvPr id="6" name="TextBox 5"/>
          <p:cNvSpPr txBox="1"/>
          <p:nvPr/>
        </p:nvSpPr>
        <p:spPr>
          <a:xfrm>
            <a:off x="327374" y="2919032"/>
            <a:ext cx="8398933" cy="1477328"/>
          </a:xfrm>
          <a:prstGeom prst="rect">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13500000" scaled="1"/>
            <a:tileRect/>
          </a:gradFill>
        </p:spPr>
        <p:txBody>
          <a:bodyPr wrap="square" rtlCol="0">
            <a:spAutoFit/>
          </a:bodyPr>
          <a:lstStyle/>
          <a:p>
            <a:pPr marL="342900" marR="0" lvl="0" indent="-342900" algn="just" defTabSz="914400" eaLnBrk="1" fontAlgn="auto" latinLnBrk="0" hangingPunct="1">
              <a:lnSpc>
                <a:spcPct val="100000"/>
              </a:lnSpc>
              <a:spcBef>
                <a:spcPts val="0"/>
              </a:spcBef>
              <a:spcAft>
                <a:spcPts val="0"/>
              </a:spcAft>
              <a:buClrTx/>
              <a:buSzTx/>
              <a:buFont typeface="Arial" charset="0"/>
              <a:buChar char="•"/>
              <a:tabLst/>
              <a:defRPr/>
            </a:pPr>
            <a:r>
              <a:rPr lang="en-US" sz="1800" dirty="0" smtClean="0"/>
              <a:t>Number of neurons per hidden layer: number of neurons in the input and output layers is determined by your task. A common practice is to size the number of neurons in hidden layers to form a funnel (fewer and fewer neurons at each higher layer). A simpler approach is to pick a model with more layers and neurons than actually need, then use regularization (e.g. dropout) to prevent overfitting.</a:t>
            </a:r>
            <a:endParaRPr lang="en-US" sz="1800" dirty="0"/>
          </a:p>
        </p:txBody>
      </p:sp>
      <p:sp>
        <p:nvSpPr>
          <p:cNvPr id="7" name="TextBox 6"/>
          <p:cNvSpPr txBox="1"/>
          <p:nvPr/>
        </p:nvSpPr>
        <p:spPr>
          <a:xfrm>
            <a:off x="327375" y="4591109"/>
            <a:ext cx="8398933" cy="1200329"/>
          </a:xfrm>
          <a:prstGeom prst="rect">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13500000" scaled="1"/>
            <a:tileRect/>
          </a:gradFill>
        </p:spPr>
        <p:txBody>
          <a:bodyPr wrap="square" rtlCol="0">
            <a:spAutoFit/>
          </a:bodyPr>
          <a:lstStyle/>
          <a:p>
            <a:pPr marL="342900" marR="0" lvl="0" indent="-342900" algn="just" defTabSz="914400" eaLnBrk="1" fontAlgn="auto" latinLnBrk="0" hangingPunct="1">
              <a:lnSpc>
                <a:spcPct val="100000"/>
              </a:lnSpc>
              <a:spcBef>
                <a:spcPts val="0"/>
              </a:spcBef>
              <a:spcAft>
                <a:spcPts val="0"/>
              </a:spcAft>
              <a:buClrTx/>
              <a:buSzTx/>
              <a:buFont typeface="Arial" charset="0"/>
              <a:buChar char="•"/>
              <a:tabLst/>
              <a:defRPr/>
            </a:pPr>
            <a:r>
              <a:rPr lang="en-US" sz="1800" dirty="0" smtClean="0"/>
              <a:t>Activation functions: </a:t>
            </a:r>
            <a:r>
              <a:rPr lang="en-US" sz="1800" dirty="0" err="1" smtClean="0"/>
              <a:t>ReLU</a:t>
            </a:r>
            <a:r>
              <a:rPr lang="en-US" sz="1800" dirty="0" smtClean="0"/>
              <a:t> in hidden layers is a bit faster to compute than other activation functions, and Gradient Descent does not get stuck as much on local minima. For output layer: </a:t>
            </a:r>
            <a:r>
              <a:rPr lang="en-US" sz="1800" dirty="0" err="1" smtClean="0"/>
              <a:t>Softmax</a:t>
            </a:r>
            <a:r>
              <a:rPr lang="en-US" sz="1800" dirty="0" smtClean="0"/>
              <a:t> is generally a good choice for classification, for regression you can use no activation function at all.</a:t>
            </a:r>
            <a:endParaRPr lang="en-US" sz="1800" dirty="0"/>
          </a:p>
        </p:txBody>
      </p:sp>
      <p:sp>
        <p:nvSpPr>
          <p:cNvPr id="8" name="TextBox 7"/>
          <p:cNvSpPr txBox="1"/>
          <p:nvPr/>
        </p:nvSpPr>
        <p:spPr>
          <a:xfrm>
            <a:off x="327376" y="5993844"/>
            <a:ext cx="8398933" cy="369332"/>
          </a:xfrm>
          <a:prstGeom prst="rect">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13500000" scaled="1"/>
            <a:tileRect/>
          </a:gradFill>
        </p:spPr>
        <p:txBody>
          <a:bodyPr wrap="square" rtlCol="0">
            <a:spAutoFit/>
          </a:bodyPr>
          <a:lstStyle/>
          <a:p>
            <a:pPr marL="342900" marR="0" lvl="0" indent="-342900" algn="just" defTabSz="914400" eaLnBrk="1" fontAlgn="auto" latinLnBrk="0" hangingPunct="1">
              <a:lnSpc>
                <a:spcPct val="100000"/>
              </a:lnSpc>
              <a:spcBef>
                <a:spcPts val="0"/>
              </a:spcBef>
              <a:spcAft>
                <a:spcPts val="0"/>
              </a:spcAft>
              <a:buClrTx/>
              <a:buSzTx/>
              <a:buFont typeface="Arial" charset="0"/>
              <a:buChar char="•"/>
              <a:tabLst/>
              <a:defRPr/>
            </a:pPr>
            <a:r>
              <a:rPr lang="en-US" sz="1800" dirty="0" smtClean="0"/>
              <a:t>Weight initialization logic</a:t>
            </a:r>
            <a:endParaRPr lang="en-US" sz="1800" dirty="0"/>
          </a:p>
        </p:txBody>
      </p:sp>
      <p:sp>
        <p:nvSpPr>
          <p:cNvPr id="5" name="TextBox 4"/>
          <p:cNvSpPr txBox="1"/>
          <p:nvPr/>
        </p:nvSpPr>
        <p:spPr>
          <a:xfrm>
            <a:off x="349952" y="6457244"/>
            <a:ext cx="8398933" cy="369332"/>
          </a:xfrm>
          <a:prstGeom prst="rect">
            <a:avLst/>
          </a:prstGeom>
          <a:noFill/>
        </p:spPr>
        <p:txBody>
          <a:bodyPr wrap="square" rtlCol="0">
            <a:spAutoFit/>
          </a:bodyPr>
          <a:lstStyle/>
          <a:p>
            <a:r>
              <a:rPr lang="en-US" sz="1800" smtClean="0">
                <a:solidFill>
                  <a:srgbClr val="FF0000"/>
                </a:solidFill>
              </a:rPr>
              <a:t>* In </a:t>
            </a:r>
            <a:r>
              <a:rPr lang="en-US" sz="1800" dirty="0" smtClean="0">
                <a:solidFill>
                  <a:srgbClr val="FF0000"/>
                </a:solidFill>
              </a:rPr>
              <a:t>theory, we could use cross-validation but it costs a lot of time </a:t>
            </a:r>
            <a:r>
              <a:rPr lang="en-US" sz="1800" smtClean="0">
                <a:solidFill>
                  <a:srgbClr val="FF0000"/>
                </a:solidFill>
              </a:rPr>
              <a:t>and computations</a:t>
            </a:r>
            <a:endParaRPr lang="en-US" sz="1800">
              <a:solidFill>
                <a:srgbClr val="FF0000"/>
              </a:solidFill>
            </a:endParaRPr>
          </a:p>
        </p:txBody>
      </p:sp>
    </p:spTree>
    <p:extLst>
      <p:ext uri="{BB962C8B-B14F-4D97-AF65-F5344CB8AC3E}">
        <p14:creationId xmlns:p14="http://schemas.microsoft.com/office/powerpoint/2010/main" val="1532410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3" name="TextBox 2"/>
          <p:cNvSpPr txBox="1"/>
          <p:nvPr/>
        </p:nvSpPr>
        <p:spPr>
          <a:xfrm>
            <a:off x="106512" y="184947"/>
            <a:ext cx="8322671" cy="492438"/>
          </a:xfrm>
          <a:prstGeom prst="rect">
            <a:avLst/>
          </a:prstGeom>
          <a:noFill/>
        </p:spPr>
        <p:txBody>
          <a:bodyPr wrap="square" lIns="121917" tIns="60958" rIns="121917" bIns="60958" rtlCol="0">
            <a:spAutoFit/>
          </a:bodyPr>
          <a:lstStyle/>
          <a:p>
            <a:r>
              <a:rPr lang="en-GB" sz="3600" baseline="30000" smtClean="0">
                <a:latin typeface="Open Sans"/>
                <a:cs typeface="Open Sans"/>
              </a:rPr>
              <a:t>BACK PROPAGATION TRAINING ALGORITHM</a:t>
            </a:r>
            <a:endParaRPr lang="en-GB" sz="3600" baseline="30000" dirty="0">
              <a:latin typeface="Open Sans"/>
              <a:cs typeface="Open Sans"/>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7505" y="1409020"/>
            <a:ext cx="4352306" cy="3840313"/>
          </a:xfrm>
          <a:prstGeom prst="rect">
            <a:avLst/>
          </a:prstGeom>
        </p:spPr>
      </p:pic>
    </p:spTree>
    <p:extLst>
      <p:ext uri="{BB962C8B-B14F-4D97-AF65-F5344CB8AC3E}">
        <p14:creationId xmlns:p14="http://schemas.microsoft.com/office/powerpoint/2010/main" val="145292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31677</TotalTime>
  <Words>2056</Words>
  <Application>Microsoft Macintosh PowerPoint</Application>
  <PresentationFormat>On-screen Show (4:3)</PresentationFormat>
  <Paragraphs>162</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Calibri</vt:lpstr>
      <vt:lpstr>Cambria Math</vt:lpstr>
      <vt:lpstr>Open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Erwin Ludwig</dc:creator>
  <cp:lastModifiedBy>Debora</cp:lastModifiedBy>
  <cp:revision>301</cp:revision>
  <dcterms:created xsi:type="dcterms:W3CDTF">2017-11-17T07:04:42Z</dcterms:created>
  <dcterms:modified xsi:type="dcterms:W3CDTF">2018-10-29T22:28:34Z</dcterms:modified>
</cp:coreProperties>
</file>