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55E"/>
    <a:srgbClr val="E5F7E9"/>
    <a:srgbClr val="B9E9C4"/>
    <a:srgbClr val="DE7878"/>
    <a:srgbClr val="64CE7D"/>
    <a:srgbClr val="87D99B"/>
    <a:srgbClr val="7DAB92"/>
    <a:srgbClr val="D0F0D8"/>
    <a:srgbClr val="DCF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500" y="26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7D955-4F93-9622-0C74-17697BE72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FC4C5E-E3DE-C396-200D-BF04C0174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A830BD-C9A9-E74A-9820-7CE47F3F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2EA3EB-3E1D-EDCD-F7A4-3F910EC8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89BB72-E470-41B4-E2E8-817A4696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115AE-2306-AB87-692C-08DD7DC8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7E13F9-506E-3143-32A0-6674A7C16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14CECE-AE60-B4E3-27E8-F21AA8088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64123D-61A2-4327-945A-CE8AD915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0EC2C7-6513-10F7-72EB-0ACE8158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65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CF4528-7EDF-9ECE-BF9F-921451CC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D4160F-D7C7-02E0-AFA4-7C772DA8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CB39C-DFDA-36A3-1D3F-F63871C6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C0C081-3EA4-228E-D2FC-21F9EBFB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9AC5DA-8BD8-DCBA-B1D3-87EA6E0C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719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8B31A-67BA-41B7-FFF2-CF0F8DE6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F99F80-4431-DECE-8E57-024F6FD6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C7C999-3178-9379-C495-8CC4B2E9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BA37E-8A90-0735-28B5-117B6E3C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6ADE28-D12D-44BC-2BA8-E6CD6E41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90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FD2CE-5EC5-F8C6-5C86-FCA4D864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6D8785-A371-F906-8DA0-92F63D293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DEA4E2-8188-50DC-B873-8DEF14E3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36F85E-8F32-9F23-B46C-F4A3EAD8D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E204E-0425-3F23-43BB-12403BCC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68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9967A-BEBC-EB32-F9D2-0197768D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384185-B38F-CE49-2F62-33D04D6C3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77A6A-1D9E-82B4-428A-925ACA830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80F966-7C59-78C7-C1F2-D96F31BD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7171B9-BD45-6F1D-6531-7CC51DB5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2F00E0-B954-853E-908D-E8D7F22B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82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25D55-D162-2E10-8EDD-F81A284E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F3A68D-95AE-FECC-EA56-0B639396B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4B2992-C4CB-0FF2-1403-AFF0A1FE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35A1781-5EDE-C88E-96D5-E699B2CF6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C2C4431-05BB-4141-CE24-B0AEB9038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CFA7F7A-BFDA-FCF6-26D2-4317CA0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9DA54C-DC77-C592-DAA8-F572886B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A9AF60B-DA8D-5797-2A75-7FA4E99F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75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9E2976-2124-D1B2-F61E-FC27C75D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66E081F-545E-99F8-D3DD-4CCF661F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85164C-3160-029E-AB1D-AD69846B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8402804-41C2-CED8-A954-E579029C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79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2689BA-D856-B743-DAD1-4CC1E38C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0708184-0B46-3462-C7EB-CA03DA2C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5AEF02-FB15-B775-DCCA-D5692B25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86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24041-5518-90DD-481C-95989F84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F4B6C3-38D8-387C-8169-52A8DDB1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4C3881-1ADB-6567-5DDB-FCAEB9408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2067E8-99D2-F3B6-FBFA-6E5BA64C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58BC7A-97BC-9541-F158-4D6CA99D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E9C67A-AA6B-DAAA-366A-11466CE1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45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39A10-3B71-C998-C545-D7F50049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C1CA3B2-0E31-95B5-C6B1-A83FF52AE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0005B3-B6FD-5A93-CC98-4FBE6016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855317-4C38-B437-66E1-0C104B7F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230E-E380-4FAC-BB70-D9CEFE11D5B1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80BC66-88C5-A39A-43DB-B57A84CC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9BE6BB-731C-4279-997B-CE2B0F5C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1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C55C72-60CD-0B33-EAD4-AAF27EDE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B75A92-C225-429F-C7E3-A0560F24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EBEF87-3EBB-CBCB-506E-895B01BAC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0230E-E380-4FAC-BB70-D9CEFE11D5B1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496CE0-72FE-DFEF-567E-1281668B8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FAFF47-D53A-4F40-6520-63653080C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61CD4-B2B5-4931-B236-58A0FF3152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28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475031-524C-06A8-9789-2D06EAD5F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28119"/>
              </p:ext>
            </p:extLst>
          </p:nvPr>
        </p:nvGraphicFramePr>
        <p:xfrm>
          <a:off x="2066653" y="0"/>
          <a:ext cx="6132664" cy="4818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318">
                  <a:extLst>
                    <a:ext uri="{9D8B030D-6E8A-4147-A177-3AD203B41FA5}">
                      <a16:colId xmlns:a16="http://schemas.microsoft.com/office/drawing/2014/main" val="1752004294"/>
                    </a:ext>
                  </a:extLst>
                </a:gridCol>
                <a:gridCol w="2590173">
                  <a:extLst>
                    <a:ext uri="{9D8B030D-6E8A-4147-A177-3AD203B41FA5}">
                      <a16:colId xmlns:a16="http://schemas.microsoft.com/office/drawing/2014/main" val="503823810"/>
                    </a:ext>
                  </a:extLst>
                </a:gridCol>
                <a:gridCol w="2590173">
                  <a:extLst>
                    <a:ext uri="{9D8B030D-6E8A-4147-A177-3AD203B41FA5}">
                      <a16:colId xmlns:a16="http://schemas.microsoft.com/office/drawing/2014/main" val="2047972461"/>
                    </a:ext>
                  </a:extLst>
                </a:gridCol>
              </a:tblGrid>
              <a:tr h="9637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比特幣(交易所)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電子現金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971801"/>
                  </a:ext>
                </a:extLst>
              </a:tr>
              <a:tr h="9637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zh-TW" sz="1200">
                          <a:effectLst/>
                        </a:rPr>
                        <a:t>去中心化</a:t>
                      </a:r>
                      <a:endParaRPr lang="zh-TW" sz="12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是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否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59851"/>
                  </a:ext>
                </a:extLst>
              </a:tr>
              <a:tr h="9637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zh-TW" sz="1200">
                          <a:effectLst/>
                        </a:rPr>
                        <a:t>匿名性</a:t>
                      </a:r>
                      <a:endParaRPr lang="zh-TW" sz="12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半匿名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假名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67956"/>
                  </a:ext>
                </a:extLst>
              </a:tr>
              <a:tr h="9637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zh-TW" sz="1200">
                          <a:effectLst/>
                        </a:rPr>
                        <a:t>交易速度</a:t>
                      </a:r>
                      <a:endParaRPr lang="zh-TW" sz="12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>
                          <a:effectLst/>
                        </a:rPr>
                        <a:t>不固定</a:t>
                      </a:r>
                      <a:endParaRPr lang="zh-TW" sz="12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不固定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887592"/>
                  </a:ext>
                </a:extLst>
              </a:tr>
              <a:tr h="963704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交易費用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各交易所價格不同</a:t>
                      </a:r>
                      <a:endParaRPr lang="zh-TW" sz="12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zh-TW" sz="1200" dirty="0">
                          <a:effectLst/>
                        </a:rPr>
                        <a:t>固定</a:t>
                      </a:r>
                    </a:p>
                  </a:txBody>
                  <a:tcPr marL="67863" marR="67863" marT="67863" marB="678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120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1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AFA295D3-F3C7-0C00-2807-0650CA194BBA}"/>
              </a:ext>
            </a:extLst>
          </p:cNvPr>
          <p:cNvSpPr/>
          <p:nvPr/>
        </p:nvSpPr>
        <p:spPr>
          <a:xfrm>
            <a:off x="866275" y="861305"/>
            <a:ext cx="10459450" cy="5465780"/>
          </a:xfrm>
          <a:prstGeom prst="roundRect">
            <a:avLst>
              <a:gd name="adj" fmla="val 6007"/>
            </a:avLst>
          </a:prstGeom>
          <a:solidFill>
            <a:srgbClr val="E5F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E85F0A29-0927-DFFB-591A-1694963669EE}"/>
              </a:ext>
            </a:extLst>
          </p:cNvPr>
          <p:cNvSpPr/>
          <p:nvPr/>
        </p:nvSpPr>
        <p:spPr>
          <a:xfrm>
            <a:off x="866275" y="861305"/>
            <a:ext cx="10459450" cy="2042316"/>
          </a:xfrm>
          <a:custGeom>
            <a:avLst/>
            <a:gdLst>
              <a:gd name="connsiteX0" fmla="*/ 328329 w 10459450"/>
              <a:gd name="connsiteY0" fmla="*/ 0 h 2042316"/>
              <a:gd name="connsiteX1" fmla="*/ 10131121 w 10459450"/>
              <a:gd name="connsiteY1" fmla="*/ 0 h 2042316"/>
              <a:gd name="connsiteX2" fmla="*/ 10459450 w 10459450"/>
              <a:gd name="connsiteY2" fmla="*/ 328329 h 2042316"/>
              <a:gd name="connsiteX3" fmla="*/ 10459450 w 10459450"/>
              <a:gd name="connsiteY3" fmla="*/ 1160000 h 2042316"/>
              <a:gd name="connsiteX4" fmla="*/ 10459450 w 10459450"/>
              <a:gd name="connsiteY4" fmla="*/ 1609180 h 2042316"/>
              <a:gd name="connsiteX5" fmla="*/ 10459450 w 10459450"/>
              <a:gd name="connsiteY5" fmla="*/ 2042316 h 2042316"/>
              <a:gd name="connsiteX6" fmla="*/ 0 w 10459450"/>
              <a:gd name="connsiteY6" fmla="*/ 2042316 h 2042316"/>
              <a:gd name="connsiteX7" fmla="*/ 0 w 10459450"/>
              <a:gd name="connsiteY7" fmla="*/ 1609180 h 2042316"/>
              <a:gd name="connsiteX8" fmla="*/ 0 w 10459450"/>
              <a:gd name="connsiteY8" fmla="*/ 1160000 h 2042316"/>
              <a:gd name="connsiteX9" fmla="*/ 0 w 10459450"/>
              <a:gd name="connsiteY9" fmla="*/ 328329 h 2042316"/>
              <a:gd name="connsiteX10" fmla="*/ 328329 w 10459450"/>
              <a:gd name="connsiteY10" fmla="*/ 0 h 2042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450" h="2042316">
                <a:moveTo>
                  <a:pt x="328329" y="0"/>
                </a:moveTo>
                <a:lnTo>
                  <a:pt x="10131121" y="0"/>
                </a:lnTo>
                <a:cubicBezTo>
                  <a:pt x="10312452" y="0"/>
                  <a:pt x="10459450" y="146998"/>
                  <a:pt x="10459450" y="328329"/>
                </a:cubicBezTo>
                <a:lnTo>
                  <a:pt x="10459450" y="1160000"/>
                </a:lnTo>
                <a:lnTo>
                  <a:pt x="10459450" y="1609180"/>
                </a:lnTo>
                <a:lnTo>
                  <a:pt x="10459450" y="2042316"/>
                </a:lnTo>
                <a:lnTo>
                  <a:pt x="0" y="2042316"/>
                </a:lnTo>
                <a:lnTo>
                  <a:pt x="0" y="1609180"/>
                </a:lnTo>
                <a:lnTo>
                  <a:pt x="0" y="1160000"/>
                </a:lnTo>
                <a:lnTo>
                  <a:pt x="0" y="328329"/>
                </a:lnTo>
                <a:cubicBezTo>
                  <a:pt x="0" y="146998"/>
                  <a:pt x="146998" y="0"/>
                  <a:pt x="328329" y="0"/>
                </a:cubicBezTo>
                <a:close/>
              </a:path>
            </a:pathLst>
          </a:custGeom>
          <a:solidFill>
            <a:srgbClr val="B9E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9A558F8-4EA5-9A5E-B64A-642C13E88743}"/>
              </a:ext>
            </a:extLst>
          </p:cNvPr>
          <p:cNvSpPr/>
          <p:nvPr/>
        </p:nvSpPr>
        <p:spPr>
          <a:xfrm>
            <a:off x="1363580" y="1842357"/>
            <a:ext cx="4491787" cy="4189473"/>
          </a:xfrm>
          <a:prstGeom prst="roundRect">
            <a:avLst>
              <a:gd name="adj" fmla="val 133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090F2F7-929A-7BEB-30C3-CC8E8C7873F2}"/>
              </a:ext>
            </a:extLst>
          </p:cNvPr>
          <p:cNvSpPr/>
          <p:nvPr/>
        </p:nvSpPr>
        <p:spPr>
          <a:xfrm>
            <a:off x="6336633" y="1842357"/>
            <a:ext cx="4491787" cy="4189473"/>
          </a:xfrm>
          <a:prstGeom prst="roundRect">
            <a:avLst>
              <a:gd name="adj" fmla="val 133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5AF340B-C8AF-775E-364D-0B6783A85BF0}"/>
              </a:ext>
            </a:extLst>
          </p:cNvPr>
          <p:cNvSpPr/>
          <p:nvPr/>
        </p:nvSpPr>
        <p:spPr>
          <a:xfrm>
            <a:off x="1662363" y="2123974"/>
            <a:ext cx="1898984" cy="571101"/>
          </a:xfrm>
          <a:prstGeom prst="roundRect">
            <a:avLst>
              <a:gd name="adj" fmla="val 50000"/>
            </a:avLst>
          </a:prstGeom>
          <a:solidFill>
            <a:srgbClr val="B9E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彼特幣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83374CC-316C-8EF2-6054-93DD3050A781}"/>
              </a:ext>
            </a:extLst>
          </p:cNvPr>
          <p:cNvSpPr/>
          <p:nvPr/>
        </p:nvSpPr>
        <p:spPr>
          <a:xfrm>
            <a:off x="8630653" y="2123973"/>
            <a:ext cx="1898984" cy="571101"/>
          </a:xfrm>
          <a:prstGeom prst="roundRect">
            <a:avLst>
              <a:gd name="adj" fmla="val 50000"/>
            </a:avLst>
          </a:prstGeom>
          <a:solidFill>
            <a:srgbClr val="B9E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E-cash</a:t>
            </a:r>
            <a:endParaRPr lang="zh-TW" altLang="en-US" sz="2400" dirty="0">
              <a:solidFill>
                <a:srgbClr val="4B755E"/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ECF703-0CE3-CC09-BFCB-CCF1835F175E}"/>
              </a:ext>
            </a:extLst>
          </p:cNvPr>
          <p:cNvSpPr txBox="1"/>
          <p:nvPr/>
        </p:nvSpPr>
        <p:spPr>
          <a:xfrm>
            <a:off x="1633335" y="3119918"/>
            <a:ext cx="136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去中心化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7227F23-D263-0A44-D3EB-C476E1FE1B6F}"/>
              </a:ext>
            </a:extLst>
          </p:cNvPr>
          <p:cNvSpPr txBox="1"/>
          <p:nvPr/>
        </p:nvSpPr>
        <p:spPr>
          <a:xfrm>
            <a:off x="1633335" y="3810986"/>
            <a:ext cx="2329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匿名性：半匿名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E4CCDEF-96D8-3A2C-356B-7EE58D8C5BEE}"/>
              </a:ext>
            </a:extLst>
          </p:cNvPr>
          <p:cNvSpPr txBox="1"/>
          <p:nvPr/>
        </p:nvSpPr>
        <p:spPr>
          <a:xfrm>
            <a:off x="1633335" y="4502054"/>
            <a:ext cx="205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交易速度：不固定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30F1F30-9B49-60B0-CE07-4B90FCDC2E4C}"/>
              </a:ext>
            </a:extLst>
          </p:cNvPr>
          <p:cNvSpPr txBox="1"/>
          <p:nvPr/>
        </p:nvSpPr>
        <p:spPr>
          <a:xfrm>
            <a:off x="1633335" y="5193123"/>
            <a:ext cx="334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交易費用：各交易所價格不同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C1C9C75-34B2-468A-8D86-430A4343CC15}"/>
              </a:ext>
            </a:extLst>
          </p:cNvPr>
          <p:cNvSpPr txBox="1"/>
          <p:nvPr/>
        </p:nvSpPr>
        <p:spPr>
          <a:xfrm>
            <a:off x="9192078" y="3119918"/>
            <a:ext cx="1366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去中心化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2282DFE-F572-CA86-C1FA-2C321AEBC972}"/>
              </a:ext>
            </a:extLst>
          </p:cNvPr>
          <p:cNvSpPr txBox="1"/>
          <p:nvPr/>
        </p:nvSpPr>
        <p:spPr>
          <a:xfrm>
            <a:off x="8868230" y="3810986"/>
            <a:ext cx="169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假名：匿名性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1FAB6E1-C23D-C8E2-90DA-5350147A424B}"/>
              </a:ext>
            </a:extLst>
          </p:cNvPr>
          <p:cNvSpPr txBox="1"/>
          <p:nvPr/>
        </p:nvSpPr>
        <p:spPr>
          <a:xfrm>
            <a:off x="8026400" y="4502054"/>
            <a:ext cx="253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不固定：交易速度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6079ABC-349D-34F3-5E7D-0F22A4A8047F}"/>
              </a:ext>
            </a:extLst>
          </p:cNvPr>
          <p:cNvSpPr txBox="1"/>
          <p:nvPr/>
        </p:nvSpPr>
        <p:spPr>
          <a:xfrm>
            <a:off x="8345714" y="5193123"/>
            <a:ext cx="221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固定：交易費用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328F8A8-BD56-B6EE-F638-D3F55CCF7191}"/>
              </a:ext>
            </a:extLst>
          </p:cNvPr>
          <p:cNvSpPr txBox="1"/>
          <p:nvPr/>
        </p:nvSpPr>
        <p:spPr>
          <a:xfrm>
            <a:off x="2757694" y="2976692"/>
            <a:ext cx="37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64CE7D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✔</a:t>
            </a:r>
            <a:endParaRPr lang="zh-TW" altLang="en-US" sz="3200" dirty="0">
              <a:solidFill>
                <a:srgbClr val="64CE7D"/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4CAC1BA-9FF2-9E2A-6826-3373CBC0C401}"/>
              </a:ext>
            </a:extLst>
          </p:cNvPr>
          <p:cNvSpPr txBox="1"/>
          <p:nvPr/>
        </p:nvSpPr>
        <p:spPr>
          <a:xfrm>
            <a:off x="9003525" y="3020234"/>
            <a:ext cx="37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DE7878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✖</a:t>
            </a:r>
            <a:endParaRPr lang="zh-TW" altLang="en-US" sz="3200" dirty="0">
              <a:solidFill>
                <a:srgbClr val="DE7878"/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99268C0E-E6A7-E8CB-F599-9CD1CD4AE012}"/>
              </a:ext>
            </a:extLst>
          </p:cNvPr>
          <p:cNvSpPr/>
          <p:nvPr/>
        </p:nvSpPr>
        <p:spPr>
          <a:xfrm>
            <a:off x="5509260" y="3350353"/>
            <a:ext cx="1173480" cy="1173480"/>
          </a:xfrm>
          <a:prstGeom prst="ellipse">
            <a:avLst/>
          </a:prstGeom>
          <a:solidFill>
            <a:srgbClr val="E5F7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3A0CC6B5-9536-9B30-1CE6-9E27CC9252F4}"/>
              </a:ext>
            </a:extLst>
          </p:cNvPr>
          <p:cNvSpPr/>
          <p:nvPr/>
        </p:nvSpPr>
        <p:spPr>
          <a:xfrm>
            <a:off x="5628917" y="3470010"/>
            <a:ext cx="934166" cy="934166"/>
          </a:xfrm>
          <a:prstGeom prst="ellipse">
            <a:avLst/>
          </a:prstGeom>
          <a:solidFill>
            <a:srgbClr val="B9E9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vs.</a:t>
            </a:r>
            <a:endParaRPr lang="zh-TW" altLang="en-US" sz="3200" dirty="0">
              <a:solidFill>
                <a:srgbClr val="4B755E"/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4CC274C6-14A5-93DB-1BCA-59C368C48980}"/>
              </a:ext>
            </a:extLst>
          </p:cNvPr>
          <p:cNvSpPr txBox="1"/>
          <p:nvPr/>
        </p:nvSpPr>
        <p:spPr>
          <a:xfrm>
            <a:off x="2756341" y="1138086"/>
            <a:ext cx="6606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彼特幣（交易所）與 </a:t>
            </a:r>
            <a:r>
              <a:rPr lang="en-US" altLang="zh-TW" sz="2800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E-cash </a:t>
            </a:r>
            <a:r>
              <a:rPr lang="zh-TW" altLang="en-US" sz="2800" dirty="0">
                <a:solidFill>
                  <a:srgbClr val="4B755E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之特性比較</a:t>
            </a:r>
          </a:p>
        </p:txBody>
      </p:sp>
    </p:spTree>
    <p:extLst>
      <p:ext uri="{BB962C8B-B14F-4D97-AF65-F5344CB8AC3E}">
        <p14:creationId xmlns:p14="http://schemas.microsoft.com/office/powerpoint/2010/main" val="146223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85</Words>
  <Application>Microsoft Office PowerPoint</Application>
  <PresentationFormat>寬螢幕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源石黑體 B</vt:lpstr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晟銘 黃</dc:creator>
  <cp:lastModifiedBy>晟銘 黃</cp:lastModifiedBy>
  <cp:revision>1</cp:revision>
  <dcterms:created xsi:type="dcterms:W3CDTF">2024-04-09T15:17:15Z</dcterms:created>
  <dcterms:modified xsi:type="dcterms:W3CDTF">2024-04-09T15:44:31Z</dcterms:modified>
</cp:coreProperties>
</file>