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 E"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58"/>
    <p:restoredTop sz="78482"/>
  </p:normalViewPr>
  <p:slideViewPr>
    <p:cSldViewPr snapToGrid="0" snapToObjects="1">
      <p:cViewPr varScale="1">
        <p:scale>
          <a:sx n="90" d="100"/>
          <a:sy n="90" d="100"/>
        </p:scale>
        <p:origin x="-1528" y="-1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7-17T18:51:16.205" idx="5">
    <p:pos x="3981" y="3654"/>
    <p:text>Mouse trajectory movement may be difficult to analyze. Is it possible to use a measure that is simpler or more quantitative? (For instance "estimated hesitation" or "time to completion")</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6-07-17T18:24:29.532" idx="1">
    <p:pos x="3093" y="2436"/>
    <p:text>Careful with sampling bias here as users of MTurk may not be likely to represent the general population.</p:text>
  </p:cm>
  <p:cm authorId="0" dt="2016-07-17T18:48:33.344" idx="4">
    <p:pos x="7076" y="3511"/>
    <p:text>How are personality traits measured? Are they categorical or numerical? Is this actually two datasets? If so, be careful on how you combine or compare them.</p:text>
  </p:cm>
  <p:cm authorId="0" dt="2016-07-17T18:51:48.492" idx="6">
    <p:pos x="10" y="10"/>
    <p:text>While I haven't seen the data for this project, it seems more relevant to the content we've covered thus far in the course.</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6-07-17T18:45:43.033" idx="2">
    <p:pos x="10" y="10"/>
    <p:text>This is a very advanced project for this course, though it would certainly be a worthwhile challenge if you're willing to put forward the effort. 
Have you thought about various strategy for approaching this problem? 
I'm not sure exactly what the nature of your dataset is. However, the challenge in analyzing medical data, especially for the brain, is that the data is often massive (for instance, imaging data such as MRI can consist of millions of features), noisy and difficult to distinguish and isolate signals and features of interest.
While we haven't discussed method for analyzing datasets such as medical imaging/sensing in this class, I do have some background in this subject and would be happy to provide some resources if you're interested.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0C95A-ADF1-0B4F-9380-D3586B386B07}" type="datetimeFigureOut">
              <a:rPr lang="en-US" smtClean="0"/>
              <a:t>17/07/16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BAD35D-4DF3-CE4C-B1D0-427C6A3229F6}" type="slidenum">
              <a:rPr lang="en-US" smtClean="0"/>
              <a:t>‹#›</a:t>
            </a:fld>
            <a:endParaRPr lang="en-US"/>
          </a:p>
        </p:txBody>
      </p:sp>
    </p:spTree>
    <p:extLst>
      <p:ext uri="{BB962C8B-B14F-4D97-AF65-F5344CB8AC3E}">
        <p14:creationId xmlns:p14="http://schemas.microsoft.com/office/powerpoint/2010/main" val="1609840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How does relationship closeness influence money allocation with a close partner? </a:t>
            </a:r>
          </a:p>
          <a:p>
            <a:endParaRPr lang="en-US" dirty="0"/>
          </a:p>
        </p:txBody>
      </p:sp>
      <p:sp>
        <p:nvSpPr>
          <p:cNvPr id="4" name="Slide Number Placeholder 3"/>
          <p:cNvSpPr>
            <a:spLocks noGrp="1"/>
          </p:cNvSpPr>
          <p:nvPr>
            <p:ph type="sldNum" sz="quarter" idx="10"/>
          </p:nvPr>
        </p:nvSpPr>
        <p:spPr/>
        <p:txBody>
          <a:bodyPr/>
          <a:lstStyle/>
          <a:p>
            <a:fld id="{B2BAD35D-4DF3-CE4C-B1D0-427C6A3229F6}" type="slidenum">
              <a:rPr lang="en-US" smtClean="0"/>
              <a:t>2</a:t>
            </a:fld>
            <a:endParaRPr lang="en-US"/>
          </a:p>
        </p:txBody>
      </p:sp>
    </p:spTree>
    <p:extLst>
      <p:ext uri="{BB962C8B-B14F-4D97-AF65-F5344CB8AC3E}">
        <p14:creationId xmlns:p14="http://schemas.microsoft.com/office/powerpoint/2010/main" val="496607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Predicting preferred personality traits in female dating partners based on personality traits (self-confidence and dominance) of male participants. </a:t>
            </a:r>
          </a:p>
          <a:p>
            <a:endParaRPr lang="en-US" dirty="0" smtClean="0"/>
          </a:p>
          <a:p>
            <a:r>
              <a:rPr lang="en-US" dirty="0" smtClean="0"/>
              <a:t>Traits assessed: (attractiveness, dominance, self-confidence, self-esteem, warmth, trustworthiness and vitality) </a:t>
            </a:r>
            <a:endParaRPr lang="en-US" dirty="0"/>
          </a:p>
        </p:txBody>
      </p:sp>
      <p:sp>
        <p:nvSpPr>
          <p:cNvPr id="4" name="Slide Number Placeholder 3"/>
          <p:cNvSpPr>
            <a:spLocks noGrp="1"/>
          </p:cNvSpPr>
          <p:nvPr>
            <p:ph type="sldNum" sz="quarter" idx="10"/>
          </p:nvPr>
        </p:nvSpPr>
        <p:spPr/>
        <p:txBody>
          <a:bodyPr/>
          <a:lstStyle/>
          <a:p>
            <a:fld id="{B2BAD35D-4DF3-CE4C-B1D0-427C6A3229F6}" type="slidenum">
              <a:rPr lang="en-US" smtClean="0"/>
              <a:t>3</a:t>
            </a:fld>
            <a:endParaRPr lang="en-US"/>
          </a:p>
        </p:txBody>
      </p:sp>
    </p:spTree>
    <p:extLst>
      <p:ext uri="{BB962C8B-B14F-4D97-AF65-F5344CB8AC3E}">
        <p14:creationId xmlns:p14="http://schemas.microsoft.com/office/powerpoint/2010/main" val="445386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8D2FCA-D8A5-FC4E-9E0E-BCC7F93DB423}" type="datetimeFigureOut">
              <a:rPr lang="en-US" smtClean="0"/>
              <a:t>17/07/16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B0EC9-E937-0E46-B0CF-FBBA0026061E}" type="slidenum">
              <a:rPr lang="en-US" smtClean="0"/>
              <a:t>‹#›</a:t>
            </a:fld>
            <a:endParaRPr lang="en-US"/>
          </a:p>
        </p:txBody>
      </p:sp>
    </p:spTree>
    <p:extLst>
      <p:ext uri="{BB962C8B-B14F-4D97-AF65-F5344CB8AC3E}">
        <p14:creationId xmlns:p14="http://schemas.microsoft.com/office/powerpoint/2010/main" val="119895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8D2FCA-D8A5-FC4E-9E0E-BCC7F93DB423}" type="datetimeFigureOut">
              <a:rPr lang="en-US" smtClean="0"/>
              <a:t>17/07/16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B0EC9-E937-0E46-B0CF-FBBA0026061E}" type="slidenum">
              <a:rPr lang="en-US" smtClean="0"/>
              <a:t>‹#›</a:t>
            </a:fld>
            <a:endParaRPr lang="en-US"/>
          </a:p>
        </p:txBody>
      </p:sp>
    </p:spTree>
    <p:extLst>
      <p:ext uri="{BB962C8B-B14F-4D97-AF65-F5344CB8AC3E}">
        <p14:creationId xmlns:p14="http://schemas.microsoft.com/office/powerpoint/2010/main" val="1856241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8D2FCA-D8A5-FC4E-9E0E-BCC7F93DB423}" type="datetimeFigureOut">
              <a:rPr lang="en-US" smtClean="0"/>
              <a:t>17/07/16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B0EC9-E937-0E46-B0CF-FBBA0026061E}" type="slidenum">
              <a:rPr lang="en-US" smtClean="0"/>
              <a:t>‹#›</a:t>
            </a:fld>
            <a:endParaRPr lang="en-US"/>
          </a:p>
        </p:txBody>
      </p:sp>
    </p:spTree>
    <p:extLst>
      <p:ext uri="{BB962C8B-B14F-4D97-AF65-F5344CB8AC3E}">
        <p14:creationId xmlns:p14="http://schemas.microsoft.com/office/powerpoint/2010/main" val="1353446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8D2FCA-D8A5-FC4E-9E0E-BCC7F93DB423}" type="datetimeFigureOut">
              <a:rPr lang="en-US" smtClean="0"/>
              <a:t>17/07/16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B0EC9-E937-0E46-B0CF-FBBA0026061E}" type="slidenum">
              <a:rPr lang="en-US" smtClean="0"/>
              <a:t>‹#›</a:t>
            </a:fld>
            <a:endParaRPr lang="en-US"/>
          </a:p>
        </p:txBody>
      </p:sp>
    </p:spTree>
    <p:extLst>
      <p:ext uri="{BB962C8B-B14F-4D97-AF65-F5344CB8AC3E}">
        <p14:creationId xmlns:p14="http://schemas.microsoft.com/office/powerpoint/2010/main" val="2000874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8D2FCA-D8A5-FC4E-9E0E-BCC7F93DB423}" type="datetimeFigureOut">
              <a:rPr lang="en-US" smtClean="0"/>
              <a:t>17/07/16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B0EC9-E937-0E46-B0CF-FBBA0026061E}" type="slidenum">
              <a:rPr lang="en-US" smtClean="0"/>
              <a:t>‹#›</a:t>
            </a:fld>
            <a:endParaRPr lang="en-US"/>
          </a:p>
        </p:txBody>
      </p:sp>
    </p:spTree>
    <p:extLst>
      <p:ext uri="{BB962C8B-B14F-4D97-AF65-F5344CB8AC3E}">
        <p14:creationId xmlns:p14="http://schemas.microsoft.com/office/powerpoint/2010/main" val="154157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8D2FCA-D8A5-FC4E-9E0E-BCC7F93DB423}" type="datetimeFigureOut">
              <a:rPr lang="en-US" smtClean="0"/>
              <a:t>17/07/16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B0EC9-E937-0E46-B0CF-FBBA0026061E}" type="slidenum">
              <a:rPr lang="en-US" smtClean="0"/>
              <a:t>‹#›</a:t>
            </a:fld>
            <a:endParaRPr lang="en-US"/>
          </a:p>
        </p:txBody>
      </p:sp>
    </p:spTree>
    <p:extLst>
      <p:ext uri="{BB962C8B-B14F-4D97-AF65-F5344CB8AC3E}">
        <p14:creationId xmlns:p14="http://schemas.microsoft.com/office/powerpoint/2010/main" val="1053908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8D2FCA-D8A5-FC4E-9E0E-BCC7F93DB423}" type="datetimeFigureOut">
              <a:rPr lang="en-US" smtClean="0"/>
              <a:t>17/07/16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0B0EC9-E937-0E46-B0CF-FBBA0026061E}" type="slidenum">
              <a:rPr lang="en-US" smtClean="0"/>
              <a:t>‹#›</a:t>
            </a:fld>
            <a:endParaRPr lang="en-US"/>
          </a:p>
        </p:txBody>
      </p:sp>
    </p:spTree>
    <p:extLst>
      <p:ext uri="{BB962C8B-B14F-4D97-AF65-F5344CB8AC3E}">
        <p14:creationId xmlns:p14="http://schemas.microsoft.com/office/powerpoint/2010/main" val="589223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8D2FCA-D8A5-FC4E-9E0E-BCC7F93DB423}" type="datetimeFigureOut">
              <a:rPr lang="en-US" smtClean="0"/>
              <a:t>17/07/16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0B0EC9-E937-0E46-B0CF-FBBA0026061E}" type="slidenum">
              <a:rPr lang="en-US" smtClean="0"/>
              <a:t>‹#›</a:t>
            </a:fld>
            <a:endParaRPr lang="en-US"/>
          </a:p>
        </p:txBody>
      </p:sp>
    </p:spTree>
    <p:extLst>
      <p:ext uri="{BB962C8B-B14F-4D97-AF65-F5344CB8AC3E}">
        <p14:creationId xmlns:p14="http://schemas.microsoft.com/office/powerpoint/2010/main" val="1037680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8D2FCA-D8A5-FC4E-9E0E-BCC7F93DB423}" type="datetimeFigureOut">
              <a:rPr lang="en-US" smtClean="0"/>
              <a:t>17/07/16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0B0EC9-E937-0E46-B0CF-FBBA0026061E}" type="slidenum">
              <a:rPr lang="en-US" smtClean="0"/>
              <a:t>‹#›</a:t>
            </a:fld>
            <a:endParaRPr lang="en-US"/>
          </a:p>
        </p:txBody>
      </p:sp>
    </p:spTree>
    <p:extLst>
      <p:ext uri="{BB962C8B-B14F-4D97-AF65-F5344CB8AC3E}">
        <p14:creationId xmlns:p14="http://schemas.microsoft.com/office/powerpoint/2010/main" val="573684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8D2FCA-D8A5-FC4E-9E0E-BCC7F93DB423}" type="datetimeFigureOut">
              <a:rPr lang="en-US" smtClean="0"/>
              <a:t>17/07/16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B0EC9-E937-0E46-B0CF-FBBA0026061E}" type="slidenum">
              <a:rPr lang="en-US" smtClean="0"/>
              <a:t>‹#›</a:t>
            </a:fld>
            <a:endParaRPr lang="en-US"/>
          </a:p>
        </p:txBody>
      </p:sp>
    </p:spTree>
    <p:extLst>
      <p:ext uri="{BB962C8B-B14F-4D97-AF65-F5344CB8AC3E}">
        <p14:creationId xmlns:p14="http://schemas.microsoft.com/office/powerpoint/2010/main" val="1862510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8D2FCA-D8A5-FC4E-9E0E-BCC7F93DB423}" type="datetimeFigureOut">
              <a:rPr lang="en-US" smtClean="0"/>
              <a:t>17/07/16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B0EC9-E937-0E46-B0CF-FBBA0026061E}" type="slidenum">
              <a:rPr lang="en-US" smtClean="0"/>
              <a:t>‹#›</a:t>
            </a:fld>
            <a:endParaRPr lang="en-US"/>
          </a:p>
        </p:txBody>
      </p:sp>
    </p:spTree>
    <p:extLst>
      <p:ext uri="{BB962C8B-B14F-4D97-AF65-F5344CB8AC3E}">
        <p14:creationId xmlns:p14="http://schemas.microsoft.com/office/powerpoint/2010/main" val="14876456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8D2FCA-D8A5-FC4E-9E0E-BCC7F93DB423}" type="datetimeFigureOut">
              <a:rPr lang="en-US" smtClean="0"/>
              <a:t>17/07/16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0B0EC9-E937-0E46-B0CF-FBBA0026061E}" type="slidenum">
              <a:rPr lang="en-US" smtClean="0"/>
              <a:t>‹#›</a:t>
            </a:fld>
            <a:endParaRPr lang="en-US"/>
          </a:p>
        </p:txBody>
      </p:sp>
    </p:spTree>
    <p:extLst>
      <p:ext uri="{BB962C8B-B14F-4D97-AF65-F5344CB8AC3E}">
        <p14:creationId xmlns:p14="http://schemas.microsoft.com/office/powerpoint/2010/main" val="22431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Lightning Talk</a:t>
            </a:r>
            <a:endParaRPr lang="en-US" dirty="0"/>
          </a:p>
        </p:txBody>
      </p:sp>
      <p:sp>
        <p:nvSpPr>
          <p:cNvPr id="3" name="Subtitle 2"/>
          <p:cNvSpPr>
            <a:spLocks noGrp="1"/>
          </p:cNvSpPr>
          <p:nvPr>
            <p:ph type="subTitle" idx="1"/>
          </p:nvPr>
        </p:nvSpPr>
        <p:spPr/>
        <p:txBody>
          <a:bodyPr/>
          <a:lstStyle/>
          <a:p>
            <a:r>
              <a:rPr lang="en-US" dirty="0" err="1" smtClean="0"/>
              <a:t>Carlina</a:t>
            </a:r>
            <a:r>
              <a:rPr lang="en-US" dirty="0" smtClean="0"/>
              <a:t> Conrad</a:t>
            </a:r>
            <a:endParaRPr lang="en-US" dirty="0"/>
          </a:p>
        </p:txBody>
      </p:sp>
    </p:spTree>
    <p:extLst>
      <p:ext uri="{BB962C8B-B14F-4D97-AF65-F5344CB8AC3E}">
        <p14:creationId xmlns:p14="http://schemas.microsoft.com/office/powerpoint/2010/main" val="948246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1 - </a:t>
            </a:r>
            <a:endParaRPr lang="en-US" dirty="0"/>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dirty="0" smtClean="0"/>
              <a:t>Problem</a:t>
            </a:r>
            <a:r>
              <a:rPr lang="en-US" dirty="0" smtClean="0"/>
              <a:t>: Gap in research on how relationship quality and closeness influences money allocation with close partners.</a:t>
            </a:r>
          </a:p>
          <a:p>
            <a:pPr marL="0" marR="0" lvl="0" indent="0" defTabSz="914400" eaLnBrk="1" fontAlgn="auto" latinLnBrk="0" hangingPunct="1">
              <a:lnSpc>
                <a:spcPct val="100000"/>
              </a:lnSpc>
              <a:spcBef>
                <a:spcPts val="0"/>
              </a:spcBef>
              <a:spcAft>
                <a:spcPts val="0"/>
              </a:spcAft>
              <a:buClrTx/>
              <a:buSzTx/>
              <a:buFontTx/>
              <a:buNone/>
              <a:tabLst/>
              <a:defRPr/>
            </a:pPr>
            <a:r>
              <a:rPr lang="en-US" b="1" dirty="0" smtClean="0"/>
              <a:t>Goal: </a:t>
            </a:r>
            <a:r>
              <a:rPr lang="en-US" dirty="0" smtClean="0"/>
              <a:t>Predict money allocation with a close partner based on relationship closeness.</a:t>
            </a:r>
            <a:endParaRPr lang="en-US" b="1"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b="1" dirty="0" smtClean="0"/>
              <a:t>Data</a:t>
            </a:r>
            <a:r>
              <a:rPr lang="en-US" dirty="0" smtClean="0"/>
              <a:t>: Data taken from experiment conducted with Qi Xu in Patrick </a:t>
            </a:r>
            <a:r>
              <a:rPr lang="en-US" dirty="0" err="1" smtClean="0"/>
              <a:t>Shrout’s</a:t>
            </a:r>
            <a:r>
              <a:rPr lang="en-US" dirty="0" smtClean="0"/>
              <a:t> lab at NYU (around 600 participants). </a:t>
            </a:r>
            <a:r>
              <a:rPr lang="en-US" dirty="0" err="1" smtClean="0"/>
              <a:t>MouseTracker</a:t>
            </a:r>
            <a:r>
              <a:rPr lang="en-US" dirty="0" smtClean="0"/>
              <a:t> Study recording mouse trajectory movement when making decision between altruistic vs selfish money allocation decisions that they are given. </a:t>
            </a:r>
            <a:r>
              <a:rPr lang="en-US" b="1" dirty="0" smtClean="0"/>
              <a:t>Hypotheses</a:t>
            </a:r>
            <a:r>
              <a:rPr lang="en-US" dirty="0" smtClean="0"/>
              <a:t>: People are more likely to be selfish, however, with an increase in relationship closeness  there will be an increase in deviation towards to more altruistic option. </a:t>
            </a:r>
            <a:endParaRPr lang="en-US" dirty="0"/>
          </a:p>
        </p:txBody>
      </p:sp>
    </p:spTree>
    <p:extLst>
      <p:ext uri="{BB962C8B-B14F-4D97-AF65-F5344CB8AC3E}">
        <p14:creationId xmlns:p14="http://schemas.microsoft.com/office/powerpoint/2010/main" val="1249024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2 -</a:t>
            </a:r>
            <a:endParaRPr lang="en-US" dirty="0"/>
          </a:p>
        </p:txBody>
      </p:sp>
      <p:sp>
        <p:nvSpPr>
          <p:cNvPr id="3" name="Content Placeholder 2"/>
          <p:cNvSpPr>
            <a:spLocks noGrp="1"/>
          </p:cNvSpPr>
          <p:nvPr>
            <p:ph idx="1"/>
          </p:nvPr>
        </p:nvSpPr>
        <p:spPr>
          <a:xfrm>
            <a:off x="838200" y="1690688"/>
            <a:ext cx="10515600" cy="4805363"/>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dirty="0" smtClean="0"/>
              <a:t>Problem</a:t>
            </a:r>
            <a:r>
              <a:rPr lang="en-US" dirty="0" smtClean="0"/>
              <a:t>: Gap in research on how personality traits influence preferred choice of personality traits in dating partners. </a:t>
            </a:r>
          </a:p>
          <a:p>
            <a:pPr marL="0" lvl="0" indent="0">
              <a:lnSpc>
                <a:spcPct val="100000"/>
              </a:lnSpc>
              <a:spcBef>
                <a:spcPts val="0"/>
              </a:spcBef>
              <a:buNone/>
            </a:pPr>
            <a:r>
              <a:rPr lang="en-US" b="1" dirty="0" smtClean="0"/>
              <a:t>Goal: </a:t>
            </a:r>
            <a:r>
              <a:rPr lang="en-US" dirty="0" smtClean="0"/>
              <a:t>To predict preferred personality traits of female dating partners based on personality traits (self-confidence and dominance) of male participants. </a:t>
            </a:r>
            <a:endParaRPr lang="en-US" b="1"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b="1" dirty="0" smtClean="0"/>
              <a:t>Data</a:t>
            </a:r>
            <a:r>
              <a:rPr lang="en-US" dirty="0" smtClean="0"/>
              <a:t>: Study done on </a:t>
            </a:r>
            <a:r>
              <a:rPr lang="en-US" dirty="0" err="1" smtClean="0"/>
              <a:t>MTurk</a:t>
            </a:r>
            <a:r>
              <a:rPr lang="en-US" dirty="0" smtClean="0"/>
              <a:t>, assessing preference of specific traits in dating partners whilst also assessing the personality traits of men (focusing on dominance, self-esteem and self-confidence). Study will be conducted for my Master’s Thesis. </a:t>
            </a:r>
          </a:p>
          <a:p>
            <a:pPr marL="0" indent="0">
              <a:lnSpc>
                <a:spcPct val="100000"/>
              </a:lnSpc>
              <a:spcBef>
                <a:spcPts val="0"/>
              </a:spcBef>
              <a:buNone/>
            </a:pPr>
            <a:r>
              <a:rPr lang="en-US" b="1" dirty="0" smtClean="0"/>
              <a:t>Hypotheses</a:t>
            </a:r>
            <a:r>
              <a:rPr lang="en-US" dirty="0" smtClean="0"/>
              <a:t>: Higher self-confidence and dominance in men will predict preferred levels of dominance and self-confidence in women.</a:t>
            </a:r>
            <a:endParaRPr lang="en-US" dirty="0"/>
          </a:p>
        </p:txBody>
      </p:sp>
    </p:spTree>
    <p:extLst>
      <p:ext uri="{BB962C8B-B14F-4D97-AF65-F5344CB8AC3E}">
        <p14:creationId xmlns:p14="http://schemas.microsoft.com/office/powerpoint/2010/main" val="23464423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3 -</a:t>
            </a:r>
            <a:endParaRPr lang="en-US" dirty="0"/>
          </a:p>
        </p:txBody>
      </p:sp>
      <p:sp>
        <p:nvSpPr>
          <p:cNvPr id="3" name="Content Placeholder 2"/>
          <p:cNvSpPr>
            <a:spLocks noGrp="1"/>
          </p:cNvSpPr>
          <p:nvPr>
            <p:ph idx="1"/>
          </p:nvPr>
        </p:nvSpPr>
        <p:spPr>
          <a:xfrm>
            <a:off x="838200" y="1825624"/>
            <a:ext cx="10515600" cy="4522421"/>
          </a:xfrm>
        </p:spPr>
        <p:txBody>
          <a:bodyPr>
            <a:normAutofit fontScale="92500" lnSpcReduction="10000"/>
          </a:bodyPr>
          <a:lstStyle/>
          <a:p>
            <a:pPr marL="0" indent="0">
              <a:lnSpc>
                <a:spcPct val="100000"/>
              </a:lnSpc>
              <a:spcBef>
                <a:spcPts val="0"/>
              </a:spcBef>
              <a:buNone/>
            </a:pPr>
            <a:r>
              <a:rPr lang="en-US" b="1" dirty="0" smtClean="0"/>
              <a:t>Problem</a:t>
            </a:r>
            <a:r>
              <a:rPr lang="en-US" dirty="0" smtClean="0"/>
              <a:t>: Gap in research on how the brain is involved during racial bias. Racial bias huge issue especially in the U.S, thus understanding the underlying neural basis could be a big step.</a:t>
            </a:r>
          </a:p>
          <a:p>
            <a:pPr marL="0" indent="0">
              <a:lnSpc>
                <a:spcPct val="100000"/>
              </a:lnSpc>
              <a:spcBef>
                <a:spcPts val="0"/>
              </a:spcBef>
              <a:buNone/>
            </a:pPr>
            <a:r>
              <a:rPr lang="en-US" b="1" dirty="0" smtClean="0"/>
              <a:t>Goal: </a:t>
            </a:r>
            <a:r>
              <a:rPr lang="en-US" dirty="0" smtClean="0"/>
              <a:t>Predicting brain activity in the anterior cingulate cortex (involved in control and decision making) during the weapon bias effect (falsely identifying an object as a weapon due to race bias). </a:t>
            </a:r>
          </a:p>
          <a:p>
            <a:pPr marL="0" lvl="0" indent="0">
              <a:lnSpc>
                <a:spcPct val="100000"/>
              </a:lnSpc>
              <a:spcBef>
                <a:spcPts val="0"/>
              </a:spcBef>
              <a:buNone/>
            </a:pPr>
            <a:r>
              <a:rPr lang="en-US" b="1" dirty="0" smtClean="0"/>
              <a:t>Data</a:t>
            </a:r>
            <a:r>
              <a:rPr lang="en-US" dirty="0" smtClean="0"/>
              <a:t>: Study is currently being conducted with Ben </a:t>
            </a:r>
            <a:r>
              <a:rPr lang="en-US" dirty="0" err="1" smtClean="0"/>
              <a:t>Stillerman</a:t>
            </a:r>
            <a:r>
              <a:rPr lang="en-US" dirty="0" smtClean="0"/>
              <a:t> from Jon Freeman’s lab at NYU. See “Neural signals for the detection of unintentional race bias” by Dave </a:t>
            </a:r>
            <a:r>
              <a:rPr lang="en-US" dirty="0" err="1" smtClean="0"/>
              <a:t>Amodio</a:t>
            </a:r>
            <a:r>
              <a:rPr lang="en-US" dirty="0" smtClean="0"/>
              <a:t> et al. for more info on the activity of the anterior cingulate cortex. </a:t>
            </a:r>
          </a:p>
          <a:p>
            <a:pPr marL="0" marR="0" lvl="0" indent="0" defTabSz="914400" eaLnBrk="1" fontAlgn="auto" latinLnBrk="0" hangingPunct="1">
              <a:lnSpc>
                <a:spcPct val="100000"/>
              </a:lnSpc>
              <a:spcBef>
                <a:spcPts val="0"/>
              </a:spcBef>
              <a:spcAft>
                <a:spcPts val="0"/>
              </a:spcAft>
              <a:buClrTx/>
              <a:buSzTx/>
              <a:buFontTx/>
              <a:buNone/>
              <a:tabLst/>
              <a:defRPr/>
            </a:pPr>
            <a:r>
              <a:rPr lang="en-US" b="1" dirty="0" smtClean="0"/>
              <a:t>Hypotheses</a:t>
            </a:r>
            <a:r>
              <a:rPr lang="en-US" dirty="0" smtClean="0"/>
              <a:t>: Decrease in the activity of the anterior </a:t>
            </a:r>
            <a:r>
              <a:rPr lang="en-US" dirty="0" err="1" smtClean="0"/>
              <a:t>cinculate</a:t>
            </a:r>
            <a:r>
              <a:rPr lang="en-US" dirty="0" smtClean="0"/>
              <a:t> cortex should predict an increase in the weapon bias effect.</a:t>
            </a:r>
            <a:endParaRPr lang="en-US" dirty="0"/>
          </a:p>
        </p:txBody>
      </p:sp>
    </p:spTree>
    <p:extLst>
      <p:ext uri="{BB962C8B-B14F-4D97-AF65-F5344CB8AC3E}">
        <p14:creationId xmlns:p14="http://schemas.microsoft.com/office/powerpoint/2010/main" val="271241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19122</TotalTime>
  <Words>433</Words>
  <Application>Microsoft Macintosh PowerPoint</Application>
  <PresentationFormat>Custom</PresentationFormat>
  <Paragraphs>22</Paragraphs>
  <Slides>4</Slides>
  <Notes>2</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Lightning Talk</vt:lpstr>
      <vt:lpstr>Project 1 - </vt:lpstr>
      <vt:lpstr>Project 2 -</vt:lpstr>
      <vt:lpstr>Project 3 -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Lightning Talk</dc:title>
  <dc:creator>C C</dc:creator>
  <cp:lastModifiedBy>A E</cp:lastModifiedBy>
  <cp:revision>26</cp:revision>
  <dcterms:created xsi:type="dcterms:W3CDTF">2016-06-23T19:48:06Z</dcterms:created>
  <dcterms:modified xsi:type="dcterms:W3CDTF">2016-07-17T23:45:55Z</dcterms:modified>
</cp:coreProperties>
</file>