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roxima Nova"/>
      <p:regular r:id="rId28"/>
      <p:bold r:id="rId29"/>
      <p:italic r:id="rId30"/>
      <p:boldItalic r:id="rId31"/>
    </p:embeddedFon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A78C30F-15D9-4772-A306-C5C596A55A04}">
  <a:tblStyle styleId="{9A78C30F-15D9-4772-A306-C5C596A55A04}"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Race 1: african american</a:t>
            </a:r>
          </a:p>
          <a:p>
            <a:pPr lvl="0">
              <a:spcBef>
                <a:spcPts val="0"/>
              </a:spcBef>
              <a:buNone/>
            </a:pPr>
            <a:r>
              <a:rPr lang="en"/>
              <a:t>Race 2: caucasian </a:t>
            </a:r>
          </a:p>
          <a:p>
            <a:pPr lvl="0">
              <a:spcBef>
                <a:spcPts val="0"/>
              </a:spcBef>
              <a:buNone/>
            </a:pPr>
            <a:r>
              <a:rPr lang="en"/>
              <a:t>Race 3: hispanic</a:t>
            </a:r>
          </a:p>
          <a:p>
            <a:pPr lvl="0">
              <a:spcBef>
                <a:spcPts val="0"/>
              </a:spcBef>
              <a:buNone/>
            </a:pPr>
            <a:r>
              <a:rPr lang="en"/>
              <a:t>Race 4: asian</a:t>
            </a:r>
          </a:p>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000">
                <a:solidFill>
                  <a:schemeClr val="dk1"/>
                </a:solidFill>
                <a:latin typeface="Roboto"/>
                <a:ea typeface="Roboto"/>
                <a:cs typeface="Roboto"/>
                <a:sym typeface="Roboto"/>
              </a:rPr>
              <a:t>Subjects met a number of potential mates in the bar. Each group had 10-20 participants. Each pair had 4 minutes to have a conversation. They were asked to fill in a survey on basic information of the themselves. At the end of the 4 minutes, they were asked to indicate if they would like to go on another date wi</a:t>
            </a:r>
            <a:r>
              <a:rPr lang="en" sz="1000">
                <a:solidFill>
                  <a:schemeClr val="dk1"/>
                </a:solidFill>
                <a:latin typeface="Roboto"/>
                <a:ea typeface="Roboto"/>
                <a:cs typeface="Roboto"/>
                <a:sym typeface="Roboto"/>
              </a:rPr>
              <a:t>th</a:t>
            </a:r>
            <a:r>
              <a:rPr lang="en" sz="1000">
                <a:solidFill>
                  <a:schemeClr val="dk1"/>
                </a:solidFill>
                <a:latin typeface="Roboto"/>
                <a:ea typeface="Roboto"/>
                <a:cs typeface="Roboto"/>
                <a:sym typeface="Roboto"/>
              </a:rPr>
              <a:t> the other person. If there’s a match, the next day after speed dating, participants were given the other person’’s contact info. </a:t>
            </a:r>
          </a:p>
          <a:p>
            <a:pPr lvl="0" rtl="0">
              <a:lnSpc>
                <a:spcPct val="115000"/>
              </a:lnSpc>
              <a:spcBef>
                <a:spcPts val="0"/>
              </a:spcBef>
              <a:spcAft>
                <a:spcPts val="1600"/>
              </a:spcAft>
              <a:buNone/>
            </a:pPr>
            <a:r>
              <a:rPr lang="en" sz="1000">
                <a:solidFill>
                  <a:schemeClr val="dk1"/>
                </a:solidFill>
                <a:latin typeface="Roboto"/>
                <a:ea typeface="Roboto"/>
                <a:cs typeface="Roboto"/>
                <a:sym typeface="Roboto"/>
              </a:rPr>
              <a:t>Our subjects were drawn from students in graduate and professional schools at Columbia University. Participants were recruited through a combination of mass e-mail and fliers posted throughout the campus and handed out by research assistants. </a:t>
            </a:r>
          </a:p>
          <a:p>
            <a:pPr lvl="0" rtl="0">
              <a:lnSpc>
                <a:spcPct val="115000"/>
              </a:lnSpc>
              <a:spcBef>
                <a:spcPts val="0"/>
              </a:spcBef>
              <a:spcAft>
                <a:spcPts val="1600"/>
              </a:spcAft>
              <a:buNone/>
            </a:pPr>
            <a:r>
              <a:rPr lang="en" sz="1000">
                <a:solidFill>
                  <a:schemeClr val="dk1"/>
                </a:solidFill>
                <a:latin typeface="Roboto"/>
                <a:ea typeface="Roboto"/>
                <a:cs typeface="Roboto"/>
                <a:sym typeface="Roboto"/>
              </a:rPr>
              <a:t>Setting is bar/restaurant close to campus. No alcohol was served.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0"/>
              </a:spcBef>
              <a:spcAft>
                <a:spcPts val="1600"/>
              </a:spcAft>
              <a:buNone/>
            </a:pPr>
            <a:r>
              <a:rPr lang="en" sz="1000">
                <a:solidFill>
                  <a:schemeClr val="dk1"/>
                </a:solidFill>
                <a:latin typeface="Roboto"/>
                <a:ea typeface="Roboto"/>
                <a:cs typeface="Roboto"/>
                <a:sym typeface="Roboto"/>
              </a:rPr>
              <a:t>Features are from the survey that participants filled in. Basic information (their age, gender, race, income, zip code, where they were from, field of study) were collected. Also, participants were asked to rate their dates on 6 attributes: attractiveness, intelligence, fun, ambitiousness, sincerity, shared interest.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2" name="Shape 12"/>
          <p:cNvSpPr txBox="1"/>
          <p:nvPr>
            <p:ph idx="1" type="subTitle"/>
          </p:nvPr>
        </p:nvSpPr>
        <p:spPr>
          <a:xfrm>
            <a:off x="510450" y="3182312"/>
            <a:ext cx="8123100" cy="6300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7" name="Shape 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200" cy="1509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stat.columbia.edu/~gelman/arm/examples/speed.dat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1.png"/><Relationship Id="rId4"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rIns="91425" tIns="91425">
            <a:noAutofit/>
          </a:bodyPr>
          <a:lstStyle/>
          <a:p>
            <a:pPr lvl="0" rtl="0" algn="l">
              <a:spcBef>
                <a:spcPts val="0"/>
              </a:spcBef>
              <a:buNone/>
            </a:pPr>
            <a:r>
              <a:rPr lang="en"/>
              <a:t>What predicts speed dating success</a:t>
            </a:r>
          </a:p>
        </p:txBody>
      </p:sp>
      <p:sp>
        <p:nvSpPr>
          <p:cNvPr id="60" name="Shape 60"/>
          <p:cNvSpPr txBox="1"/>
          <p:nvPr>
            <p:ph idx="1" type="subTitle"/>
          </p:nvPr>
        </p:nvSpPr>
        <p:spPr>
          <a:xfrm>
            <a:off x="510450" y="3182312"/>
            <a:ext cx="8123100" cy="630000"/>
          </a:xfrm>
          <a:prstGeom prst="rect">
            <a:avLst/>
          </a:prstGeom>
        </p:spPr>
        <p:txBody>
          <a:bodyPr anchorCtr="0" anchor="t" bIns="91425" lIns="91425" rIns="91425" tIns="91425">
            <a:noAutofit/>
          </a:bodyPr>
          <a:lstStyle/>
          <a:p>
            <a:pPr indent="0" lvl="0" marL="2286000" rtl="0" algn="r">
              <a:spcBef>
                <a:spcPts val="0"/>
              </a:spcBef>
              <a:buNone/>
            </a:pPr>
            <a:r>
              <a:rPr lang="en"/>
              <a:t>NYC-DAT-37 </a:t>
            </a:r>
          </a:p>
          <a:p>
            <a:pPr indent="0" lvl="0" marL="2286000" rtl="0" algn="r">
              <a:spcBef>
                <a:spcPts val="0"/>
              </a:spcBef>
              <a:buNone/>
            </a:pPr>
            <a:r>
              <a:rPr lang="en"/>
              <a:t>Chen S</a:t>
            </a:r>
          </a:p>
          <a:p>
            <a:pPr lvl="0" algn="l">
              <a:spcBef>
                <a:spcPts val="0"/>
              </a:spcBef>
              <a:buNone/>
            </a:pPr>
            <a:r>
              <a:t/>
            </a:r>
            <a:endParaRPr/>
          </a:p>
        </p:txBody>
      </p:sp>
      <p:pic>
        <p:nvPicPr>
          <p:cNvPr descr="speed-dating.jpg" id="61" name="Shape 61"/>
          <p:cNvPicPr preferRelativeResize="0"/>
          <p:nvPr/>
        </p:nvPicPr>
        <p:blipFill>
          <a:blip r:embed="rId3">
            <a:alphaModFix/>
          </a:blip>
          <a:stretch>
            <a:fillRect/>
          </a:stretch>
        </p:blipFill>
        <p:spPr>
          <a:xfrm>
            <a:off x="0" y="3005074"/>
            <a:ext cx="3798823" cy="213842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Model Selection</a:t>
            </a:r>
          </a:p>
        </p:txBody>
      </p:sp>
      <p:sp>
        <p:nvSpPr>
          <p:cNvPr id="121" name="Shape 121"/>
          <p:cNvSpPr txBox="1"/>
          <p:nvPr>
            <p:ph idx="1" type="body"/>
          </p:nvPr>
        </p:nvSpPr>
        <p:spPr>
          <a:xfrm>
            <a:off x="324925" y="1501974"/>
            <a:ext cx="8368200" cy="822900"/>
          </a:xfrm>
          <a:prstGeom prst="rect">
            <a:avLst/>
          </a:prstGeom>
        </p:spPr>
        <p:txBody>
          <a:bodyPr anchorCtr="0" anchor="t" bIns="91425" lIns="91425" rIns="91425" tIns="91425">
            <a:noAutofit/>
          </a:bodyPr>
          <a:lstStyle/>
          <a:p>
            <a:pPr indent="-228600" lvl="0" marL="457200">
              <a:spcBef>
                <a:spcPts val="0"/>
              </a:spcBef>
              <a:buChar char="-"/>
            </a:pPr>
            <a:r>
              <a:rPr lang="en"/>
              <a:t>Train/test split: test size 0.3</a:t>
            </a:r>
          </a:p>
        </p:txBody>
      </p:sp>
      <p:pic>
        <p:nvPicPr>
          <p:cNvPr id="122" name="Shape 122"/>
          <p:cNvPicPr preferRelativeResize="0"/>
          <p:nvPr/>
        </p:nvPicPr>
        <p:blipFill>
          <a:blip r:embed="rId3">
            <a:alphaModFix/>
          </a:blip>
          <a:stretch>
            <a:fillRect/>
          </a:stretch>
        </p:blipFill>
        <p:spPr>
          <a:xfrm>
            <a:off x="240925" y="2285500"/>
            <a:ext cx="8811075" cy="18632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Model - Logistic Regression</a:t>
            </a:r>
          </a:p>
        </p:txBody>
      </p:sp>
      <p:pic>
        <p:nvPicPr>
          <p:cNvPr id="128" name="Shape 128"/>
          <p:cNvPicPr preferRelativeResize="0"/>
          <p:nvPr/>
        </p:nvPicPr>
        <p:blipFill>
          <a:blip r:embed="rId3">
            <a:alphaModFix/>
          </a:blip>
          <a:stretch>
            <a:fillRect/>
          </a:stretch>
        </p:blipFill>
        <p:spPr>
          <a:xfrm>
            <a:off x="403125" y="1078050"/>
            <a:ext cx="5638700" cy="3699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Result - Interpretations</a:t>
            </a:r>
          </a:p>
        </p:txBody>
      </p:sp>
      <p:sp>
        <p:nvSpPr>
          <p:cNvPr id="134" name="Shape 13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marR="279400" rtl="0">
              <a:spcBef>
                <a:spcPts val="1100"/>
              </a:spcBef>
              <a:spcAft>
                <a:spcPts val="0"/>
              </a:spcAft>
              <a:buChar char="-"/>
            </a:pPr>
            <a:r>
              <a:rPr b="1" lang="en"/>
              <a:t>Gender</a:t>
            </a:r>
            <a:r>
              <a:rPr lang="en"/>
              <a:t>: the odd of deciding to go on a date for a male (gender = 1) is 21% higher than that for a female. Maybe this is because women tend to be more selective.</a:t>
            </a:r>
          </a:p>
          <a:p>
            <a:pPr indent="-228600" lvl="0" marL="457200" marR="279400" rtl="0">
              <a:spcBef>
                <a:spcPts val="1100"/>
              </a:spcBef>
              <a:spcAft>
                <a:spcPts val="0"/>
              </a:spcAft>
              <a:buChar char="-"/>
            </a:pPr>
            <a:r>
              <a:rPr b="1" lang="en"/>
              <a:t>Interest correlation</a:t>
            </a:r>
            <a:r>
              <a:rPr lang="en"/>
              <a:t>: shared interest correlation increases the odd of deciding to go on a date. Seems self-explanatory. </a:t>
            </a:r>
          </a:p>
          <a:p>
            <a:pPr indent="-228600" lvl="0" marL="457200" marR="279400" rtl="0">
              <a:spcBef>
                <a:spcPts val="1100"/>
              </a:spcBef>
              <a:spcAft>
                <a:spcPts val="0"/>
              </a:spcAft>
              <a:buChar char="-"/>
            </a:pPr>
            <a:r>
              <a:rPr b="1" lang="en"/>
              <a:t>Attractiveness</a:t>
            </a:r>
            <a:r>
              <a:rPr lang="en"/>
              <a:t>: with increase in attractiveness, we saw the odd of deciding to go on a date increase (by 53%).</a:t>
            </a:r>
          </a:p>
          <a:p>
            <a:pPr indent="-228600" lvl="0" marL="457200" marR="279400" rtl="0">
              <a:spcBef>
                <a:spcPts val="1100"/>
              </a:spcBef>
              <a:spcAft>
                <a:spcPts val="0"/>
              </a:spcAft>
              <a:buChar char="-"/>
            </a:pPr>
            <a:r>
              <a:rPr b="1" lang="en"/>
              <a:t>Sincerity</a:t>
            </a:r>
            <a:r>
              <a:rPr lang="en"/>
              <a:t>: with increase in sincerity, we saw the odd of deciding to go on a date 16% lower.</a:t>
            </a:r>
          </a:p>
          <a:p>
            <a:pPr indent="-228600" lvl="0" marL="457200" marR="279400" rtl="0">
              <a:spcBef>
                <a:spcPts val="1100"/>
              </a:spcBef>
              <a:spcAft>
                <a:spcPts val="0"/>
              </a:spcAft>
              <a:buChar char="-"/>
            </a:pPr>
            <a:r>
              <a:rPr b="1" lang="en"/>
              <a:t>Fun</a:t>
            </a:r>
            <a:r>
              <a:rPr lang="en"/>
              <a:t>: with increase in fun, we saw the odd of deciding to go on a date 15% higher.</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Result - Interpretations</a:t>
            </a:r>
          </a:p>
        </p:txBody>
      </p:sp>
      <p:sp>
        <p:nvSpPr>
          <p:cNvPr id="140" name="Shape 140"/>
          <p:cNvSpPr txBox="1"/>
          <p:nvPr>
            <p:ph idx="1" type="body"/>
          </p:nvPr>
        </p:nvSpPr>
        <p:spPr>
          <a:xfrm>
            <a:off x="387900" y="1392775"/>
            <a:ext cx="8368200" cy="3548100"/>
          </a:xfrm>
          <a:prstGeom prst="rect">
            <a:avLst/>
          </a:prstGeom>
        </p:spPr>
        <p:txBody>
          <a:bodyPr anchorCtr="0" anchor="t" bIns="91425" lIns="91425" rIns="91425" tIns="91425">
            <a:noAutofit/>
          </a:bodyPr>
          <a:lstStyle/>
          <a:p>
            <a:pPr indent="-228600" lvl="0" marL="457200" marR="279400" rtl="0">
              <a:spcBef>
                <a:spcPts val="1100"/>
              </a:spcBef>
              <a:spcAft>
                <a:spcPts val="0"/>
              </a:spcAft>
              <a:buChar char="-"/>
            </a:pPr>
            <a:r>
              <a:rPr b="1" lang="en"/>
              <a:t>Ambitiousness</a:t>
            </a:r>
            <a:r>
              <a:rPr lang="en"/>
              <a:t>: with increase in ambitiousness, we saw the odd of deciding to go on a date 16% lower.</a:t>
            </a:r>
          </a:p>
          <a:p>
            <a:pPr indent="-228600" lvl="0" marL="457200" marR="279400" rtl="0">
              <a:spcBef>
                <a:spcPts val="1100"/>
              </a:spcBef>
              <a:spcAft>
                <a:spcPts val="0"/>
              </a:spcAft>
              <a:buChar char="-"/>
            </a:pPr>
            <a:r>
              <a:rPr b="1" lang="en"/>
              <a:t>Like</a:t>
            </a:r>
            <a:r>
              <a:rPr lang="en"/>
              <a:t>: with increase in like, we saw the odd of deciding to go on a date 71% higher.</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Result - Interpretations</a:t>
            </a:r>
          </a:p>
        </p:txBody>
      </p:sp>
      <p:sp>
        <p:nvSpPr>
          <p:cNvPr id="146" name="Shape 146"/>
          <p:cNvSpPr txBox="1"/>
          <p:nvPr>
            <p:ph idx="1" type="body"/>
          </p:nvPr>
        </p:nvSpPr>
        <p:spPr>
          <a:xfrm>
            <a:off x="311700" y="1152475"/>
            <a:ext cx="4408500" cy="3791700"/>
          </a:xfrm>
          <a:prstGeom prst="rect">
            <a:avLst/>
          </a:prstGeom>
        </p:spPr>
        <p:txBody>
          <a:bodyPr anchorCtr="0" anchor="t" bIns="91425" lIns="91425" rIns="91425" tIns="91425">
            <a:noAutofit/>
          </a:bodyPr>
          <a:lstStyle/>
          <a:p>
            <a:pPr lvl="0" rtl="0">
              <a:spcBef>
                <a:spcPts val="0"/>
              </a:spcBef>
              <a:buNone/>
            </a:pPr>
            <a:r>
              <a:rPr lang="en"/>
              <a:t>The following features did </a:t>
            </a:r>
            <a:r>
              <a:rPr b="1" lang="en" u="sng"/>
              <a:t>not </a:t>
            </a:r>
            <a:r>
              <a:rPr lang="en"/>
              <a:t>have large impact</a:t>
            </a:r>
            <a:r>
              <a:rPr lang="en"/>
              <a:t>: </a:t>
            </a:r>
          </a:p>
          <a:p>
            <a:pPr indent="-228600" lvl="0" marL="457200" rtl="0">
              <a:spcBef>
                <a:spcPts val="0"/>
              </a:spcBef>
              <a:buChar char="-"/>
            </a:pPr>
            <a:r>
              <a:rPr lang="en"/>
              <a:t>Age</a:t>
            </a:r>
          </a:p>
          <a:p>
            <a:pPr indent="-228600" lvl="0" marL="457200" rtl="0">
              <a:spcBef>
                <a:spcPts val="0"/>
              </a:spcBef>
              <a:buChar char="-"/>
            </a:pPr>
            <a:r>
              <a:rPr lang="en"/>
              <a:t>Same race </a:t>
            </a:r>
          </a:p>
          <a:p>
            <a:pPr indent="-228600" lvl="0" marL="457200" rtl="0">
              <a:spcBef>
                <a:spcPts val="0"/>
              </a:spcBef>
              <a:buChar char="-"/>
            </a:pPr>
            <a:r>
              <a:rPr lang="en"/>
              <a:t>Intelligent</a:t>
            </a:r>
          </a:p>
          <a:p>
            <a:pPr indent="-228600" lvl="0" marL="457200" rtl="0">
              <a:spcBef>
                <a:spcPts val="0"/>
              </a:spcBef>
              <a:buChar char="-"/>
            </a:pPr>
            <a:r>
              <a:rPr lang="en"/>
              <a:t>Diffs</a:t>
            </a:r>
          </a:p>
        </p:txBody>
      </p:sp>
      <p:pic>
        <p:nvPicPr>
          <p:cNvPr descr="marriage-relationships-older_couple-husband-wife-stranger-change-bfrn11_low.jpg" id="147" name="Shape 147"/>
          <p:cNvPicPr preferRelativeResize="0"/>
          <p:nvPr/>
        </p:nvPicPr>
        <p:blipFill>
          <a:blip r:embed="rId3">
            <a:alphaModFix/>
          </a:blip>
          <a:stretch>
            <a:fillRect/>
          </a:stretch>
        </p:blipFill>
        <p:spPr>
          <a:xfrm>
            <a:off x="4952175" y="0"/>
            <a:ext cx="4191825" cy="5143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Subset - by gender</a:t>
            </a:r>
          </a:p>
        </p:txBody>
      </p:sp>
      <p:pic>
        <p:nvPicPr>
          <p:cNvPr id="153" name="Shape 153"/>
          <p:cNvPicPr preferRelativeResize="0"/>
          <p:nvPr/>
        </p:nvPicPr>
        <p:blipFill>
          <a:blip r:embed="rId3">
            <a:alphaModFix/>
          </a:blip>
          <a:stretch>
            <a:fillRect/>
          </a:stretch>
        </p:blipFill>
        <p:spPr>
          <a:xfrm>
            <a:off x="311700" y="1115875"/>
            <a:ext cx="7898500" cy="3449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Subset - by gender </a:t>
            </a:r>
          </a:p>
        </p:txBody>
      </p:sp>
      <p:sp>
        <p:nvSpPr>
          <p:cNvPr id="159" name="Shape 159"/>
          <p:cNvSpPr txBox="1"/>
          <p:nvPr>
            <p:ph idx="1" type="body"/>
          </p:nvPr>
        </p:nvSpPr>
        <p:spPr>
          <a:xfrm>
            <a:off x="311700" y="1179599"/>
            <a:ext cx="8368200" cy="3078900"/>
          </a:xfrm>
          <a:prstGeom prst="rect">
            <a:avLst/>
          </a:prstGeom>
        </p:spPr>
        <p:txBody>
          <a:bodyPr anchorCtr="0" anchor="t" bIns="91425" lIns="91425" rIns="91425" tIns="91425">
            <a:noAutofit/>
          </a:bodyPr>
          <a:lstStyle/>
          <a:p>
            <a:pPr indent="-228600" lvl="0" marL="457200" marR="279400" rtl="0">
              <a:spcBef>
                <a:spcPts val="1100"/>
              </a:spcBef>
              <a:spcAft>
                <a:spcPts val="0"/>
              </a:spcAft>
              <a:buChar char="-"/>
            </a:pPr>
            <a:r>
              <a:rPr b="1" lang="en"/>
              <a:t>Same race</a:t>
            </a:r>
            <a:r>
              <a:rPr lang="en"/>
              <a:t>: being with the same race increases odds of deciding to go on a date for women, while decreases that for men. This means women prefer to be dating same race while men is the opposite. </a:t>
            </a:r>
          </a:p>
          <a:p>
            <a:pPr indent="-228600" lvl="0" marL="457200" marR="279400" rtl="0">
              <a:spcBef>
                <a:spcPts val="1100"/>
              </a:spcBef>
              <a:spcAft>
                <a:spcPts val="0"/>
              </a:spcAft>
              <a:buChar char="-"/>
            </a:pPr>
            <a:r>
              <a:rPr b="1" lang="en"/>
              <a:t>Attractiveness</a:t>
            </a:r>
            <a:r>
              <a:rPr lang="en"/>
              <a:t>: with one unit of increase in attractiveness, we saw the odd of deciding to go on a date 76% higher versus 37% for women. This means men places much higher emphasis on attractiveness.</a:t>
            </a:r>
          </a:p>
          <a:p>
            <a:pPr indent="-228600" lvl="0" marL="457200" marR="279400" rtl="0">
              <a:spcBef>
                <a:spcPts val="1100"/>
              </a:spcBef>
              <a:spcAft>
                <a:spcPts val="0"/>
              </a:spcAft>
              <a:buChar char="-"/>
            </a:pPr>
            <a:r>
              <a:rPr b="1" lang="en"/>
              <a:t>Intelligence</a:t>
            </a:r>
            <a:r>
              <a:rPr lang="en"/>
              <a:t>: if women perceives men of higher intelligence, it increases odds of deciding to go on a date, while the opposite is true for men.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Subset - by race	</a:t>
            </a:r>
          </a:p>
        </p:txBody>
      </p:sp>
      <p:pic>
        <p:nvPicPr>
          <p:cNvPr id="165" name="Shape 165"/>
          <p:cNvPicPr preferRelativeResize="0"/>
          <p:nvPr/>
        </p:nvPicPr>
        <p:blipFill>
          <a:blip r:embed="rId3">
            <a:alphaModFix/>
          </a:blip>
          <a:stretch>
            <a:fillRect/>
          </a:stretch>
        </p:blipFill>
        <p:spPr>
          <a:xfrm>
            <a:off x="311687" y="1097625"/>
            <a:ext cx="4314825" cy="3600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Subset - by race	</a:t>
            </a:r>
          </a:p>
        </p:txBody>
      </p:sp>
      <p:sp>
        <p:nvSpPr>
          <p:cNvPr id="171" name="Shape 171"/>
          <p:cNvSpPr txBox="1"/>
          <p:nvPr>
            <p:ph idx="1" type="body"/>
          </p:nvPr>
        </p:nvSpPr>
        <p:spPr>
          <a:xfrm>
            <a:off x="311700" y="1190200"/>
            <a:ext cx="8368200" cy="3315900"/>
          </a:xfrm>
          <a:prstGeom prst="rect">
            <a:avLst/>
          </a:prstGeom>
        </p:spPr>
        <p:txBody>
          <a:bodyPr anchorCtr="0" anchor="t" bIns="91425" lIns="91425" rIns="91425" tIns="91425">
            <a:noAutofit/>
          </a:bodyPr>
          <a:lstStyle/>
          <a:p>
            <a:pPr indent="-228600" lvl="0" marL="457200" rtl="0">
              <a:spcBef>
                <a:spcPts val="0"/>
              </a:spcBef>
              <a:buChar char="-"/>
            </a:pPr>
            <a:r>
              <a:rPr b="1" lang="en"/>
              <a:t>Same race</a:t>
            </a:r>
            <a:r>
              <a:rPr lang="en"/>
              <a:t>: for African American, being in the same race increases odds of going out for date by 81%, followed by Asian American 38%.</a:t>
            </a:r>
          </a:p>
          <a:p>
            <a:pPr indent="-228600" lvl="0" marL="457200" rtl="0">
              <a:spcBef>
                <a:spcPts val="0"/>
              </a:spcBef>
              <a:buChar char="-"/>
            </a:pPr>
            <a:r>
              <a:rPr b="1" lang="en"/>
              <a:t>Interest correlation</a:t>
            </a:r>
            <a:r>
              <a:rPr lang="en"/>
              <a:t>: with increase in interest correlation, we saw odds of going out for date increase for Asian American, African American, and Hispanic American. But it decreases odds for Caucasian American. Seems Caucasian place less emphasis on shared interest. </a:t>
            </a:r>
          </a:p>
          <a:p>
            <a:pPr indent="-228600" lvl="0" marL="457200" rtl="0">
              <a:spcBef>
                <a:spcPts val="0"/>
              </a:spcBef>
              <a:buChar char="-"/>
            </a:pPr>
            <a:r>
              <a:rPr b="1" lang="en"/>
              <a:t>Age</a:t>
            </a:r>
            <a:r>
              <a:rPr lang="en"/>
              <a:t>: with increase in age, we saw odds of going out for date decrease for African American and Caucasian, but slightly increases the odds for Hispanic and Asian Americans.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Subset - by race</a:t>
            </a:r>
          </a:p>
        </p:txBody>
      </p:sp>
      <p:sp>
        <p:nvSpPr>
          <p:cNvPr id="177" name="Shape 17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b="1" lang="en"/>
              <a:t>Sincerity</a:t>
            </a:r>
            <a:r>
              <a:rPr lang="en"/>
              <a:t>: increases odds of going out for date for African American but the opposite for all other races. </a:t>
            </a:r>
          </a:p>
          <a:p>
            <a:pPr indent="-228600" lvl="0" marL="457200" rtl="0">
              <a:spcBef>
                <a:spcPts val="0"/>
              </a:spcBef>
              <a:buChar char="-"/>
            </a:pPr>
            <a:r>
              <a:rPr b="1" lang="en"/>
              <a:t>Fun</a:t>
            </a:r>
            <a:r>
              <a:rPr lang="en"/>
              <a:t>: decreases odds of going out for date for African American but the opposite for all other races. </a:t>
            </a:r>
          </a:p>
          <a:p>
            <a:pPr indent="-228600" lvl="0" marL="457200" rtl="0">
              <a:spcBef>
                <a:spcPts val="0"/>
              </a:spcBef>
              <a:buChar char="-"/>
            </a:pPr>
            <a:r>
              <a:rPr b="1" lang="en"/>
              <a:t>Diff in age</a:t>
            </a:r>
            <a:r>
              <a:rPr lang="en"/>
              <a:t>: increases odds of going out for date for African American but the opposite for Hispanic American. Suggesting African American prefer age difference whereas Hispanic American prefer similar age.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The Question</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Can we predict the </a:t>
            </a:r>
            <a:r>
              <a:rPr lang="en" u="sng"/>
              <a:t>target</a:t>
            </a:r>
            <a:r>
              <a:rPr lang="en"/>
              <a:t>: speed dating participant’s decision to go on a date, with the following </a:t>
            </a:r>
            <a:r>
              <a:rPr lang="en" u="sng"/>
              <a:t>features</a:t>
            </a:r>
            <a:r>
              <a:rPr lang="en"/>
              <a:t>: </a:t>
            </a:r>
          </a:p>
          <a:p>
            <a:pPr indent="-228600" lvl="0" marL="457200" rtl="0">
              <a:spcBef>
                <a:spcPts val="0"/>
              </a:spcBef>
              <a:buChar char="-"/>
            </a:pPr>
            <a:r>
              <a:rPr lang="en"/>
              <a:t>Age</a:t>
            </a:r>
          </a:p>
          <a:p>
            <a:pPr indent="-228600" lvl="0" marL="457200" rtl="0">
              <a:spcBef>
                <a:spcPts val="0"/>
              </a:spcBef>
              <a:buChar char="-"/>
            </a:pPr>
            <a:r>
              <a:rPr lang="en"/>
              <a:t>Gender</a:t>
            </a:r>
          </a:p>
          <a:p>
            <a:pPr indent="-228600" lvl="0" marL="457200" rtl="0">
              <a:spcBef>
                <a:spcPts val="0"/>
              </a:spcBef>
              <a:buChar char="-"/>
            </a:pPr>
            <a:r>
              <a:rPr lang="en"/>
              <a:t>Same race</a:t>
            </a:r>
          </a:p>
          <a:p>
            <a:pPr indent="-228600" lvl="0" marL="457200" rtl="0">
              <a:spcBef>
                <a:spcPts val="0"/>
              </a:spcBef>
              <a:buChar char="-"/>
            </a:pPr>
            <a:r>
              <a:rPr lang="en"/>
              <a:t>Field of study</a:t>
            </a:r>
          </a:p>
          <a:p>
            <a:pPr indent="-228600" lvl="0" marL="457200" rtl="0">
              <a:spcBef>
                <a:spcPts val="0"/>
              </a:spcBef>
              <a:buChar char="-"/>
            </a:pPr>
            <a:r>
              <a:rPr lang="en"/>
              <a:t>Shared interest</a:t>
            </a:r>
          </a:p>
          <a:p>
            <a:pPr indent="-228600" lvl="0" marL="457200" rtl="0">
              <a:spcBef>
                <a:spcPts val="0"/>
              </a:spcBef>
              <a:buChar char="-"/>
            </a:pPr>
            <a:r>
              <a:rPr lang="en"/>
              <a:t>Attributes: attractive, sincere, intelligent, fun, ambitious, share interest</a:t>
            </a:r>
          </a:p>
          <a:p>
            <a:pPr indent="-228600" lvl="0" marL="457200" rtl="0">
              <a:spcBef>
                <a:spcPts val="0"/>
              </a:spcBef>
              <a:buChar char="-"/>
            </a:pPr>
            <a:r>
              <a:rPr lang="en"/>
              <a:t>Diff. (age, and attributes)</a:t>
            </a:r>
          </a:p>
          <a:p>
            <a:pPr lvl="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Subset - by field of study</a:t>
            </a:r>
          </a:p>
        </p:txBody>
      </p:sp>
      <p:pic>
        <p:nvPicPr>
          <p:cNvPr descr="different-jobs-762642.jpg" id="183" name="Shape 183"/>
          <p:cNvPicPr preferRelativeResize="0"/>
          <p:nvPr/>
        </p:nvPicPr>
        <p:blipFill>
          <a:blip r:embed="rId3">
            <a:alphaModFix/>
          </a:blip>
          <a:stretch>
            <a:fillRect/>
          </a:stretch>
        </p:blipFill>
        <p:spPr>
          <a:xfrm>
            <a:off x="4088050" y="1506700"/>
            <a:ext cx="4949650" cy="3362500"/>
          </a:xfrm>
          <a:prstGeom prst="rect">
            <a:avLst/>
          </a:prstGeom>
          <a:noFill/>
          <a:ln>
            <a:noFill/>
          </a:ln>
        </p:spPr>
      </p:pic>
      <p:graphicFrame>
        <p:nvGraphicFramePr>
          <p:cNvPr id="184" name="Shape 184"/>
          <p:cNvGraphicFramePr/>
          <p:nvPr/>
        </p:nvGraphicFramePr>
        <p:xfrm>
          <a:off x="322225" y="1506700"/>
          <a:ext cx="3000000" cy="3000000"/>
        </p:xfrm>
        <a:graphic>
          <a:graphicData uri="http://schemas.openxmlformats.org/drawingml/2006/table">
            <a:tbl>
              <a:tblPr>
                <a:noFill/>
                <a:tableStyleId>{9A78C30F-15D9-4772-A306-C5C596A55A04}</a:tableStyleId>
              </a:tblPr>
              <a:tblGrid>
                <a:gridCol w="1779325"/>
                <a:gridCol w="1779325"/>
              </a:tblGrid>
              <a:tr h="672500">
                <a:tc>
                  <a:txBody>
                    <a:bodyPr>
                      <a:noAutofit/>
                    </a:bodyPr>
                    <a:lstStyle/>
                    <a:p>
                      <a:pPr lvl="0">
                        <a:spcBef>
                          <a:spcPts val="0"/>
                        </a:spcBef>
                        <a:buNone/>
                      </a:pPr>
                      <a:r>
                        <a:rPr lang="en" sz="1800">
                          <a:solidFill>
                            <a:schemeClr val="dk1"/>
                          </a:solidFill>
                          <a:latin typeface="Roboto"/>
                          <a:ea typeface="Roboto"/>
                          <a:cs typeface="Roboto"/>
                          <a:sym typeface="Roboto"/>
                        </a:rPr>
                        <a:t>Law</a:t>
                      </a:r>
                    </a:p>
                  </a:txBody>
                  <a:tcPr marT="91425" marB="91425" marR="91425" marL="91425"/>
                </a:tc>
                <a:tc>
                  <a:txBody>
                    <a:bodyPr>
                      <a:noAutofit/>
                    </a:bodyPr>
                    <a:lstStyle/>
                    <a:p>
                      <a:pPr lvl="0">
                        <a:spcBef>
                          <a:spcPts val="0"/>
                        </a:spcBef>
                        <a:buNone/>
                      </a:pPr>
                      <a:r>
                        <a:rPr lang="en" sz="1800">
                          <a:solidFill>
                            <a:schemeClr val="dk1"/>
                          </a:solidFill>
                          <a:latin typeface="Roboto"/>
                          <a:ea typeface="Roboto"/>
                          <a:cs typeface="Roboto"/>
                          <a:sym typeface="Roboto"/>
                        </a:rPr>
                        <a:t>8.01%</a:t>
                      </a:r>
                    </a:p>
                  </a:txBody>
                  <a:tcPr marT="91425" marB="91425" marR="91425" marL="91425"/>
                </a:tc>
              </a:tr>
              <a:tr h="672500">
                <a:tc>
                  <a:txBody>
                    <a:bodyPr>
                      <a:noAutofit/>
                    </a:bodyPr>
                    <a:lstStyle/>
                    <a:p>
                      <a:pPr lvl="0">
                        <a:spcBef>
                          <a:spcPts val="0"/>
                        </a:spcBef>
                        <a:buNone/>
                      </a:pPr>
                      <a:r>
                        <a:rPr lang="en" sz="1800">
                          <a:solidFill>
                            <a:schemeClr val="dk1"/>
                          </a:solidFill>
                          <a:latin typeface="Roboto"/>
                          <a:ea typeface="Roboto"/>
                          <a:cs typeface="Roboto"/>
                          <a:sym typeface="Roboto"/>
                        </a:rPr>
                        <a:t>Med</a:t>
                      </a:r>
                    </a:p>
                  </a:txBody>
                  <a:tcPr marT="91425" marB="91425" marR="91425" marL="91425"/>
                </a:tc>
                <a:tc>
                  <a:txBody>
                    <a:bodyPr>
                      <a:noAutofit/>
                    </a:bodyPr>
                    <a:lstStyle/>
                    <a:p>
                      <a:pPr lvl="0">
                        <a:spcBef>
                          <a:spcPts val="0"/>
                        </a:spcBef>
                        <a:buNone/>
                      </a:pPr>
                      <a:r>
                        <a:rPr lang="en" sz="1800">
                          <a:solidFill>
                            <a:schemeClr val="dk1"/>
                          </a:solidFill>
                          <a:latin typeface="Roboto"/>
                          <a:ea typeface="Roboto"/>
                          <a:cs typeface="Roboto"/>
                          <a:sym typeface="Roboto"/>
                        </a:rPr>
                        <a:t>10.10%</a:t>
                      </a:r>
                    </a:p>
                  </a:txBody>
                  <a:tcPr marT="91425" marB="91425" marR="91425" marL="91425"/>
                </a:tc>
              </a:tr>
              <a:tr h="672500">
                <a:tc>
                  <a:txBody>
                    <a:bodyPr>
                      <a:noAutofit/>
                    </a:bodyPr>
                    <a:lstStyle/>
                    <a:p>
                      <a:pPr lvl="0">
                        <a:spcBef>
                          <a:spcPts val="0"/>
                        </a:spcBef>
                        <a:buNone/>
                      </a:pPr>
                      <a:r>
                        <a:rPr lang="en" sz="1800">
                          <a:solidFill>
                            <a:schemeClr val="dk1"/>
                          </a:solidFill>
                          <a:latin typeface="Roboto"/>
                          <a:ea typeface="Roboto"/>
                          <a:cs typeface="Roboto"/>
                          <a:sym typeface="Roboto"/>
                        </a:rPr>
                        <a:t>Sciences</a:t>
                      </a:r>
                    </a:p>
                  </a:txBody>
                  <a:tcPr marT="91425" marB="91425" marR="91425" marL="91425"/>
                </a:tc>
                <a:tc>
                  <a:txBody>
                    <a:bodyPr>
                      <a:noAutofit/>
                    </a:bodyPr>
                    <a:lstStyle/>
                    <a:p>
                      <a:pPr lvl="0">
                        <a:spcBef>
                          <a:spcPts val="0"/>
                        </a:spcBef>
                        <a:buNone/>
                      </a:pPr>
                      <a:r>
                        <a:rPr lang="en" sz="1800">
                          <a:solidFill>
                            <a:schemeClr val="dk1"/>
                          </a:solidFill>
                          <a:latin typeface="Roboto"/>
                          <a:ea typeface="Roboto"/>
                          <a:cs typeface="Roboto"/>
                          <a:sym typeface="Roboto"/>
                        </a:rPr>
                        <a:t>32.50%</a:t>
                      </a:r>
                    </a:p>
                  </a:txBody>
                  <a:tcPr marT="91425" marB="91425" marR="91425" marL="91425"/>
                </a:tc>
              </a:tr>
              <a:tr h="672500">
                <a:tc>
                  <a:txBody>
                    <a:bodyPr>
                      <a:noAutofit/>
                    </a:bodyPr>
                    <a:lstStyle/>
                    <a:p>
                      <a:pPr lvl="0">
                        <a:spcBef>
                          <a:spcPts val="0"/>
                        </a:spcBef>
                        <a:buNone/>
                      </a:pPr>
                      <a:r>
                        <a:rPr lang="en" sz="1800">
                          <a:solidFill>
                            <a:schemeClr val="dk1"/>
                          </a:solidFill>
                          <a:latin typeface="Roboto"/>
                          <a:ea typeface="Roboto"/>
                          <a:cs typeface="Roboto"/>
                          <a:sym typeface="Roboto"/>
                        </a:rPr>
                        <a:t>Arts</a:t>
                      </a:r>
                    </a:p>
                  </a:txBody>
                  <a:tcPr marT="91425" marB="91425" marR="91425" marL="91425"/>
                </a:tc>
                <a:tc>
                  <a:txBody>
                    <a:bodyPr>
                      <a:noAutofit/>
                    </a:bodyPr>
                    <a:lstStyle/>
                    <a:p>
                      <a:pPr lvl="0">
                        <a:spcBef>
                          <a:spcPts val="0"/>
                        </a:spcBef>
                        <a:buNone/>
                      </a:pPr>
                      <a:r>
                        <a:rPr lang="en" sz="1800">
                          <a:solidFill>
                            <a:schemeClr val="dk1"/>
                          </a:solidFill>
                          <a:latin typeface="Roboto"/>
                          <a:ea typeface="Roboto"/>
                          <a:cs typeface="Roboto"/>
                          <a:sym typeface="Roboto"/>
                        </a:rPr>
                        <a:t>25.23%</a:t>
                      </a:r>
                    </a:p>
                  </a:txBody>
                  <a:tcPr marT="91425" marB="91425" marR="91425" marL="91425"/>
                </a:tc>
              </a:tr>
              <a:tr h="672500">
                <a:tc>
                  <a:txBody>
                    <a:bodyPr>
                      <a:noAutofit/>
                    </a:bodyPr>
                    <a:lstStyle/>
                    <a:p>
                      <a:pPr lvl="0">
                        <a:spcBef>
                          <a:spcPts val="0"/>
                        </a:spcBef>
                        <a:buNone/>
                      </a:pPr>
                      <a:r>
                        <a:rPr lang="en" sz="1800">
                          <a:solidFill>
                            <a:schemeClr val="dk1"/>
                          </a:solidFill>
                          <a:latin typeface="Roboto"/>
                          <a:ea typeface="Roboto"/>
                          <a:cs typeface="Roboto"/>
                          <a:sym typeface="Roboto"/>
                        </a:rPr>
                        <a:t>Business</a:t>
                      </a:r>
                    </a:p>
                  </a:txBody>
                  <a:tcPr marT="91425" marB="91425" marR="91425" marL="91425"/>
                </a:tc>
                <a:tc>
                  <a:txBody>
                    <a:bodyPr>
                      <a:noAutofit/>
                    </a:bodyPr>
                    <a:lstStyle/>
                    <a:p>
                      <a:pPr lvl="0">
                        <a:spcBef>
                          <a:spcPts val="0"/>
                        </a:spcBef>
                        <a:buNone/>
                      </a:pPr>
                      <a:r>
                        <a:rPr lang="en" sz="1800">
                          <a:solidFill>
                            <a:schemeClr val="dk1"/>
                          </a:solidFill>
                          <a:latin typeface="Roboto"/>
                          <a:ea typeface="Roboto"/>
                          <a:cs typeface="Roboto"/>
                          <a:sym typeface="Roboto"/>
                        </a:rPr>
                        <a:t>24.16%</a:t>
                      </a: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Subset - by field of study</a:t>
            </a:r>
          </a:p>
        </p:txBody>
      </p:sp>
      <p:sp>
        <p:nvSpPr>
          <p:cNvPr id="190" name="Shape 19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buChar char="-"/>
            </a:pPr>
            <a:r>
              <a:rPr b="1" lang="en"/>
              <a:t>Same race:</a:t>
            </a:r>
            <a:r>
              <a:rPr lang="en"/>
              <a:t> decreases the odds for Business students while increases odds of going out to a date for all other fields. Business students prefer different race.</a:t>
            </a:r>
          </a:p>
          <a:p>
            <a:pPr indent="-228600" lvl="0" marL="457200" rtl="0">
              <a:spcBef>
                <a:spcPts val="0"/>
              </a:spcBef>
              <a:buChar char="-"/>
            </a:pPr>
            <a:r>
              <a:rPr b="1" lang="en"/>
              <a:t>Interest correlation</a:t>
            </a:r>
            <a:r>
              <a:rPr lang="en"/>
              <a:t>: decreases Med students’ odds of going out to a date while increases the odds for all other fields. Suggesting Med students prefer to date someone who’s different from them. </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Limitation and next steps</a:t>
            </a:r>
          </a:p>
        </p:txBody>
      </p:sp>
      <p:sp>
        <p:nvSpPr>
          <p:cNvPr id="196" name="Shape 196"/>
          <p:cNvSpPr txBox="1"/>
          <p:nvPr>
            <p:ph idx="1" type="body"/>
          </p:nvPr>
        </p:nvSpPr>
        <p:spPr>
          <a:xfrm>
            <a:off x="311700" y="1152475"/>
            <a:ext cx="8520600" cy="3416400"/>
          </a:xfrm>
          <a:prstGeom prst="rect">
            <a:avLst/>
          </a:prstGeom>
          <a:ln cap="flat" cmpd="sng" w="9525">
            <a:solidFill>
              <a:srgbClr val="333333"/>
            </a:solidFill>
            <a:prstDash val="solid"/>
            <a:round/>
            <a:headEnd len="med" w="med" type="none"/>
            <a:tailEnd len="med" w="med" type="none"/>
          </a:ln>
        </p:spPr>
        <p:txBody>
          <a:bodyPr anchorCtr="0" anchor="t" bIns="91425" lIns="91425" rIns="91425" tIns="91425">
            <a:noAutofit/>
          </a:bodyPr>
          <a:lstStyle/>
          <a:p>
            <a:pPr indent="-228600" lvl="0" marL="457200" rtl="0">
              <a:lnSpc>
                <a:spcPct val="100000"/>
              </a:lnSpc>
              <a:spcBef>
                <a:spcPts val="0"/>
              </a:spcBef>
              <a:spcAft>
                <a:spcPts val="0"/>
              </a:spcAft>
              <a:buChar char="-"/>
            </a:pPr>
            <a:r>
              <a:rPr lang="en"/>
              <a:t>Data was collected from Columbia University students: a specific subset of population: educated, middle-class American. </a:t>
            </a:r>
          </a:p>
          <a:p>
            <a:pPr indent="-228600" lvl="0" marL="457200" rtl="0">
              <a:lnSpc>
                <a:spcPct val="100000"/>
              </a:lnSpc>
              <a:spcBef>
                <a:spcPts val="0"/>
              </a:spcBef>
              <a:spcAft>
                <a:spcPts val="0"/>
              </a:spcAft>
              <a:buChar char="-"/>
            </a:pPr>
            <a:r>
              <a:rPr lang="en"/>
              <a:t>The speed datings were set up for heterosexual couples only. </a:t>
            </a:r>
          </a:p>
          <a:p>
            <a:pPr indent="-228600" lvl="0" marL="457200" rtl="0">
              <a:lnSpc>
                <a:spcPct val="100000"/>
              </a:lnSpc>
              <a:spcBef>
                <a:spcPts val="0"/>
              </a:spcBef>
              <a:spcAft>
                <a:spcPts val="0"/>
              </a:spcAft>
              <a:buChar char="-"/>
            </a:pPr>
            <a:r>
              <a:rPr lang="en"/>
              <a:t>Would be interesting to include more features: income, where students were from, current zip code, SAT score. </a:t>
            </a:r>
          </a:p>
          <a:p>
            <a:pPr indent="-228600" lvl="0" marL="457200" rtl="0">
              <a:lnSpc>
                <a:spcPct val="100000"/>
              </a:lnSpc>
              <a:spcBef>
                <a:spcPts val="0"/>
              </a:spcBef>
              <a:spcAft>
                <a:spcPts val="0"/>
              </a:spcAft>
              <a:buChar char="-"/>
            </a:pPr>
            <a:r>
              <a:rPr lang="en"/>
              <a:t>Improve model precision, recall, F1 score. </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Data - Source</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50000"/>
              </a:lnSpc>
              <a:spcBef>
                <a:spcPts val="0"/>
              </a:spcBef>
              <a:spcAft>
                <a:spcPts val="0"/>
              </a:spcAft>
              <a:buNone/>
            </a:pPr>
            <a:r>
              <a:rPr lang="en"/>
              <a:t>This </a:t>
            </a:r>
            <a:r>
              <a:rPr lang="en">
                <a:hlinkClick r:id="rId3"/>
              </a:rPr>
              <a:t>dataset</a:t>
            </a:r>
            <a:r>
              <a:rPr lang="en"/>
              <a:t> was compiled by Columbia Business School professors </a:t>
            </a:r>
            <a:r>
              <a:rPr i="1" lang="en"/>
              <a:t>Ray Fisman</a:t>
            </a:r>
            <a:r>
              <a:rPr lang="en"/>
              <a:t> and </a:t>
            </a:r>
            <a:r>
              <a:rPr i="1" lang="en"/>
              <a:t>Sheena Iyengar</a:t>
            </a:r>
            <a:r>
              <a:rPr lang="en"/>
              <a:t> for their papers:</a:t>
            </a:r>
          </a:p>
          <a:p>
            <a:pPr lvl="0" rtl="0">
              <a:lnSpc>
                <a:spcPct val="150000"/>
              </a:lnSpc>
              <a:spcBef>
                <a:spcPts val="0"/>
              </a:spcBef>
              <a:spcAft>
                <a:spcPts val="0"/>
              </a:spcAft>
              <a:buNone/>
            </a:pPr>
            <a:r>
              <a:t/>
            </a:r>
            <a:endParaRPr/>
          </a:p>
          <a:p>
            <a:pPr indent="-228600" lvl="0" marL="457200" rtl="0">
              <a:lnSpc>
                <a:spcPct val="150000"/>
              </a:lnSpc>
              <a:spcBef>
                <a:spcPts val="0"/>
              </a:spcBef>
              <a:spcAft>
                <a:spcPts val="0"/>
              </a:spcAft>
              <a:buChar char="-"/>
            </a:pPr>
            <a:r>
              <a:rPr lang="en"/>
              <a:t>“Gender Differences in Mate Selection: Evidence From a Speed Dating Experiment” (</a:t>
            </a:r>
            <a:r>
              <a:rPr i="1" lang="en"/>
              <a:t>Fisman, Iyengar, et al., The Quarterly Journal of Economics, 2006</a:t>
            </a:r>
            <a:r>
              <a:rPr lang="en"/>
              <a:t>)</a:t>
            </a:r>
          </a:p>
          <a:p>
            <a:pPr indent="-228600" lvl="0" marL="457200" rtl="0">
              <a:lnSpc>
                <a:spcPct val="150000"/>
              </a:lnSpc>
              <a:spcBef>
                <a:spcPts val="0"/>
              </a:spcBef>
              <a:spcAft>
                <a:spcPts val="0"/>
              </a:spcAft>
              <a:buChar char="-"/>
            </a:pPr>
            <a:r>
              <a:rPr lang="en"/>
              <a:t>“Racial Preference in Dating” (</a:t>
            </a:r>
            <a:r>
              <a:rPr i="1" lang="en"/>
              <a:t>Iyengar et al., Review of Economic Studies 2008</a:t>
            </a:r>
            <a:r>
              <a:rPr lang="en"/>
              <a:t>)</a:t>
            </a:r>
          </a:p>
          <a:p>
            <a:pPr lvl="0" rtl="0">
              <a:lnSpc>
                <a:spcPct val="15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Data - Collection</a:t>
            </a:r>
          </a:p>
        </p:txBody>
      </p:sp>
      <p:sp>
        <p:nvSpPr>
          <p:cNvPr id="79" name="Shape 79"/>
          <p:cNvSpPr txBox="1"/>
          <p:nvPr>
            <p:ph idx="1" type="body"/>
          </p:nvPr>
        </p:nvSpPr>
        <p:spPr>
          <a:xfrm>
            <a:off x="185325" y="1219700"/>
            <a:ext cx="4496700" cy="3845100"/>
          </a:xfrm>
          <a:prstGeom prst="rect">
            <a:avLst/>
          </a:prstGeom>
        </p:spPr>
        <p:txBody>
          <a:bodyPr anchorCtr="0" anchor="t" bIns="91425" lIns="91425" rIns="91425" tIns="91425">
            <a:noAutofit/>
          </a:bodyPr>
          <a:lstStyle/>
          <a:p>
            <a:pPr indent="-228600" lvl="0" marL="457200" rtl="0">
              <a:spcBef>
                <a:spcPts val="0"/>
              </a:spcBef>
              <a:buChar char="-"/>
            </a:pPr>
            <a:r>
              <a:rPr lang="en"/>
              <a:t>Speed dating events from </a:t>
            </a:r>
            <a:r>
              <a:rPr lang="en" u="sng"/>
              <a:t>2002-2004</a:t>
            </a:r>
            <a:r>
              <a:rPr lang="en"/>
              <a:t>. </a:t>
            </a:r>
          </a:p>
          <a:p>
            <a:pPr indent="-228600" lvl="0" marL="457200" rtl="0">
              <a:spcBef>
                <a:spcPts val="0"/>
              </a:spcBef>
              <a:buChar char="-"/>
            </a:pPr>
            <a:r>
              <a:rPr lang="en"/>
              <a:t>Grad and professional schools at Columbia University</a:t>
            </a:r>
          </a:p>
          <a:p>
            <a:pPr indent="-228600" lvl="0" marL="457200" rtl="0">
              <a:spcBef>
                <a:spcPts val="0"/>
              </a:spcBef>
              <a:buChar char="-"/>
            </a:pPr>
            <a:r>
              <a:rPr lang="en"/>
              <a:t>Bar/restaurants, no alcohol</a:t>
            </a:r>
          </a:p>
          <a:p>
            <a:pPr indent="-228600" lvl="0" marL="457200" rtl="0">
              <a:spcBef>
                <a:spcPts val="0"/>
              </a:spcBef>
              <a:buChar char="-"/>
            </a:pPr>
            <a:r>
              <a:rPr lang="en" u="sng"/>
              <a:t>Four minute</a:t>
            </a:r>
            <a:r>
              <a:rPr lang="en"/>
              <a:t> "first date" with every other participant of the </a:t>
            </a:r>
            <a:r>
              <a:rPr lang="en" u="sng"/>
              <a:t>opposite</a:t>
            </a:r>
            <a:r>
              <a:rPr lang="en"/>
              <a:t> sex.</a:t>
            </a:r>
          </a:p>
          <a:p>
            <a:pPr indent="-228600" lvl="0" marL="457200">
              <a:spcBef>
                <a:spcPts val="0"/>
              </a:spcBef>
              <a:buChar char="-"/>
            </a:pPr>
            <a:r>
              <a:rPr lang="en"/>
              <a:t>At the end of their four minutes, participants were asked if they would like to see their date again. </a:t>
            </a:r>
          </a:p>
        </p:txBody>
      </p:sp>
      <p:pic>
        <p:nvPicPr>
          <p:cNvPr descr="2014-08-22-Speed Dating.jpg" id="80" name="Shape 80"/>
          <p:cNvPicPr preferRelativeResize="0"/>
          <p:nvPr/>
        </p:nvPicPr>
        <p:blipFill>
          <a:blip r:embed="rId3">
            <a:alphaModFix/>
          </a:blip>
          <a:stretch>
            <a:fillRect/>
          </a:stretch>
        </p:blipFill>
        <p:spPr>
          <a:xfrm>
            <a:off x="4828974" y="1397749"/>
            <a:ext cx="4315025" cy="34890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Data - Clean-up</a:t>
            </a:r>
          </a:p>
        </p:txBody>
      </p:sp>
      <p:sp>
        <p:nvSpPr>
          <p:cNvPr id="86" name="Shape 8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There were </a:t>
            </a:r>
            <a:r>
              <a:rPr b="1" lang="en" u="sng"/>
              <a:t>195 </a:t>
            </a:r>
            <a:r>
              <a:rPr lang="en"/>
              <a:t>features in the original data frame. Features are, for example: gender, id, partner#, match, same race, decision, age, field of study, SAT score, tuition, race, zipcode (growing up), income, goal of coming to this event, career goal, attractive, fun, sincere, generous, ambitious </a:t>
            </a:r>
          </a:p>
          <a:p>
            <a:pPr indent="-228600" lvl="0" marL="457200" rtl="0">
              <a:spcBef>
                <a:spcPts val="0"/>
              </a:spcBef>
              <a:buChar char="-"/>
            </a:pPr>
            <a:r>
              <a:rPr lang="en"/>
              <a:t>In total, there were </a:t>
            </a:r>
            <a:r>
              <a:rPr b="1" lang="en" u="sng"/>
              <a:t>8378</a:t>
            </a:r>
            <a:r>
              <a:rPr lang="en"/>
              <a:t> records. </a:t>
            </a:r>
          </a:p>
          <a:p>
            <a:pPr indent="-228600" lvl="0" marL="457200" rtl="0">
              <a:spcBef>
                <a:spcPts val="0"/>
              </a:spcBef>
              <a:buChar char="-"/>
            </a:pPr>
            <a:r>
              <a:rPr lang="en"/>
              <a:t>I selected </a:t>
            </a:r>
            <a:r>
              <a:rPr b="1" lang="en" u="sng"/>
              <a:t>27</a:t>
            </a:r>
            <a:r>
              <a:rPr b="1" lang="en"/>
              <a:t> </a:t>
            </a:r>
            <a:r>
              <a:rPr lang="en"/>
              <a:t>features: decision, gender, interest correlation, same race, age, race, attributes, field of study. </a:t>
            </a:r>
          </a:p>
          <a:p>
            <a:pPr indent="-228600" lvl="0" marL="457200" rtl="0">
              <a:spcBef>
                <a:spcPts val="0"/>
              </a:spcBef>
              <a:buChar char="-"/>
            </a:pPr>
            <a:r>
              <a:rPr lang="en"/>
              <a:t>I added </a:t>
            </a:r>
            <a:r>
              <a:rPr b="1" lang="en" u="sng"/>
              <a:t>7</a:t>
            </a:r>
            <a:r>
              <a:rPr lang="en"/>
              <a:t> features: diff.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Data - Clean-up</a:t>
            </a:r>
          </a:p>
        </p:txBody>
      </p:sp>
      <p:sp>
        <p:nvSpPr>
          <p:cNvPr id="92" name="Shape 9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Categorical data: </a:t>
            </a:r>
          </a:p>
          <a:p>
            <a:pPr indent="-228600" lvl="1" marL="914400" rtl="0">
              <a:spcBef>
                <a:spcPts val="0"/>
              </a:spcBef>
              <a:buChar char="-"/>
            </a:pPr>
            <a:r>
              <a:rPr lang="en"/>
              <a:t>No missing values in gender, decision, same race</a:t>
            </a:r>
          </a:p>
          <a:p>
            <a:pPr indent="-228600" lvl="1" marL="914400" rtl="0">
              <a:spcBef>
                <a:spcPts val="0"/>
              </a:spcBef>
              <a:buChar char="-"/>
            </a:pPr>
            <a:r>
              <a:rPr lang="en"/>
              <a:t>Replace missing values in race and field of study with mode</a:t>
            </a:r>
          </a:p>
          <a:p>
            <a:pPr indent="-228600" lvl="0" marL="457200" rtl="0">
              <a:spcBef>
                <a:spcPts val="0"/>
              </a:spcBef>
              <a:buChar char="-"/>
            </a:pPr>
            <a:r>
              <a:rPr lang="en"/>
              <a:t>Numerical data: </a:t>
            </a:r>
          </a:p>
          <a:p>
            <a:pPr indent="-228600" lvl="1" marL="914400" rtl="0">
              <a:spcBef>
                <a:spcPts val="0"/>
              </a:spcBef>
              <a:buChar char="-"/>
            </a:pPr>
            <a:r>
              <a:rPr lang="en" sz="1400"/>
              <a:t>Replace missing values with mean</a:t>
            </a:r>
          </a:p>
          <a:p>
            <a:pPr indent="-228600" lvl="0" marL="457200" rtl="0">
              <a:spcBef>
                <a:spcPts val="0"/>
              </a:spcBef>
              <a:buChar char="-"/>
            </a:pPr>
            <a:r>
              <a:rPr lang="en"/>
              <a:t>Add features: </a:t>
            </a:r>
          </a:p>
          <a:p>
            <a:pPr indent="-317500" lvl="1" marL="914400" rtl="0">
              <a:spcBef>
                <a:spcPts val="0"/>
              </a:spcBef>
              <a:buSzPct val="100000"/>
              <a:buChar char="-"/>
            </a:pPr>
            <a:r>
              <a:rPr lang="en" sz="1400"/>
              <a:t>Difference in age</a:t>
            </a:r>
          </a:p>
          <a:p>
            <a:pPr indent="-317500" lvl="1" marL="914400" rtl="0">
              <a:spcBef>
                <a:spcPts val="0"/>
              </a:spcBef>
              <a:buSzPct val="100000"/>
              <a:buChar char="-"/>
            </a:pPr>
            <a:r>
              <a:rPr lang="en" sz="1400"/>
              <a:t>Difference in </a:t>
            </a:r>
            <a:r>
              <a:rPr lang="en"/>
              <a:t>attributes</a:t>
            </a:r>
          </a:p>
          <a:p>
            <a:pPr indent="-228600" lvl="0" marL="457200" rtl="0">
              <a:spcBef>
                <a:spcPts val="0"/>
              </a:spcBef>
              <a:buChar char="-"/>
            </a:pPr>
            <a:r>
              <a:rPr lang="en"/>
              <a:t>Final dataset: </a:t>
            </a:r>
          </a:p>
          <a:p>
            <a:pPr indent="-228600" lvl="1" marL="914400" rtl="0">
              <a:spcBef>
                <a:spcPts val="0"/>
              </a:spcBef>
              <a:buChar char="-"/>
            </a:pPr>
            <a:r>
              <a:rPr lang="en"/>
              <a:t>34 features, 8378 entries</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Data - Exploratory Data Analysis</a:t>
            </a:r>
          </a:p>
        </p:txBody>
      </p:sp>
      <p:sp>
        <p:nvSpPr>
          <p:cNvPr id="98" name="Shape 98"/>
          <p:cNvSpPr txBox="1"/>
          <p:nvPr>
            <p:ph idx="1" type="body"/>
          </p:nvPr>
        </p:nvSpPr>
        <p:spPr>
          <a:xfrm>
            <a:off x="387900" y="1449824"/>
            <a:ext cx="8368200" cy="445499"/>
          </a:xfrm>
          <a:prstGeom prst="rect">
            <a:avLst/>
          </a:prstGeom>
        </p:spPr>
        <p:txBody>
          <a:bodyPr anchorCtr="0" anchor="t" bIns="91425" lIns="91425" rIns="91425" tIns="91425">
            <a:noAutofit/>
          </a:bodyPr>
          <a:lstStyle/>
          <a:p>
            <a:pPr lvl="0">
              <a:spcBef>
                <a:spcPts val="0"/>
              </a:spcBef>
              <a:buNone/>
            </a:pPr>
            <a:r>
              <a:rPr lang="en"/>
              <a:t>Gender</a:t>
            </a:r>
          </a:p>
        </p:txBody>
      </p:sp>
      <p:graphicFrame>
        <p:nvGraphicFramePr>
          <p:cNvPr id="99" name="Shape 99"/>
          <p:cNvGraphicFramePr/>
          <p:nvPr/>
        </p:nvGraphicFramePr>
        <p:xfrm>
          <a:off x="952500" y="2190750"/>
          <a:ext cx="3000000" cy="3000000"/>
        </p:xfrm>
        <a:graphic>
          <a:graphicData uri="http://schemas.openxmlformats.org/drawingml/2006/table">
            <a:tbl>
              <a:tblPr>
                <a:noFill/>
                <a:tableStyleId>{9A78C30F-15D9-4772-A306-C5C596A55A04}</a:tableStyleId>
              </a:tblPr>
              <a:tblGrid>
                <a:gridCol w="3619500"/>
                <a:gridCol w="3619500"/>
              </a:tblGrid>
              <a:tr h="381000">
                <a:tc>
                  <a:txBody>
                    <a:bodyPr>
                      <a:noAutofit/>
                    </a:bodyPr>
                    <a:lstStyle/>
                    <a:p>
                      <a:pPr lvl="0">
                        <a:spcBef>
                          <a:spcPts val="0"/>
                        </a:spcBef>
                        <a:buNone/>
                      </a:pPr>
                      <a:r>
                        <a:rPr lang="en" sz="1800">
                          <a:solidFill>
                            <a:schemeClr val="dk1"/>
                          </a:solidFill>
                          <a:latin typeface="Roboto"/>
                          <a:ea typeface="Roboto"/>
                          <a:cs typeface="Roboto"/>
                          <a:sym typeface="Roboto"/>
                        </a:rPr>
                        <a:t>Male</a:t>
                      </a:r>
                    </a:p>
                  </a:txBody>
                  <a:tcPr marT="91425" marB="91425" marR="91425" marL="91425"/>
                </a:tc>
                <a:tc>
                  <a:txBody>
                    <a:bodyPr>
                      <a:noAutofit/>
                    </a:bodyPr>
                    <a:lstStyle/>
                    <a:p>
                      <a:pPr lvl="0">
                        <a:spcBef>
                          <a:spcPts val="0"/>
                        </a:spcBef>
                        <a:buNone/>
                      </a:pPr>
                      <a:r>
                        <a:rPr lang="en" sz="1800">
                          <a:solidFill>
                            <a:schemeClr val="dk1"/>
                          </a:solidFill>
                          <a:latin typeface="Roboto"/>
                          <a:ea typeface="Roboto"/>
                          <a:cs typeface="Roboto"/>
                          <a:sym typeface="Roboto"/>
                        </a:rPr>
                        <a:t>4194</a:t>
                      </a:r>
                    </a:p>
                  </a:txBody>
                  <a:tcPr marT="91425" marB="91425" marR="91425" marL="91425"/>
                </a:tc>
              </a:tr>
              <a:tr h="381000">
                <a:tc>
                  <a:txBody>
                    <a:bodyPr>
                      <a:noAutofit/>
                    </a:bodyPr>
                    <a:lstStyle/>
                    <a:p>
                      <a:pPr lvl="0">
                        <a:spcBef>
                          <a:spcPts val="0"/>
                        </a:spcBef>
                        <a:buNone/>
                      </a:pPr>
                      <a:r>
                        <a:rPr lang="en" sz="1800">
                          <a:solidFill>
                            <a:schemeClr val="dk1"/>
                          </a:solidFill>
                          <a:latin typeface="Roboto"/>
                          <a:ea typeface="Roboto"/>
                          <a:cs typeface="Roboto"/>
                          <a:sym typeface="Roboto"/>
                        </a:rPr>
                        <a:t>Female</a:t>
                      </a:r>
                    </a:p>
                  </a:txBody>
                  <a:tcPr marT="91425" marB="91425" marR="91425" marL="91425"/>
                </a:tc>
                <a:tc>
                  <a:txBody>
                    <a:bodyPr>
                      <a:noAutofit/>
                    </a:bodyPr>
                    <a:lstStyle/>
                    <a:p>
                      <a:pPr lvl="0">
                        <a:spcBef>
                          <a:spcPts val="0"/>
                        </a:spcBef>
                        <a:buNone/>
                      </a:pPr>
                      <a:r>
                        <a:rPr lang="en" sz="1800">
                          <a:solidFill>
                            <a:schemeClr val="dk1"/>
                          </a:solidFill>
                          <a:latin typeface="Roboto"/>
                          <a:ea typeface="Roboto"/>
                          <a:cs typeface="Roboto"/>
                          <a:sym typeface="Roboto"/>
                        </a:rPr>
                        <a:t>4184</a:t>
                      </a:r>
                    </a:p>
                  </a:txBody>
                  <a:tcPr marT="91425" marB="91425" marR="91425" marL="91425"/>
                </a:tc>
              </a:tr>
            </a:tbl>
          </a:graphicData>
        </a:graphic>
      </p:graphicFrame>
      <p:graphicFrame>
        <p:nvGraphicFramePr>
          <p:cNvPr id="100" name="Shape 100"/>
          <p:cNvGraphicFramePr/>
          <p:nvPr/>
        </p:nvGraphicFramePr>
        <p:xfrm>
          <a:off x="952500" y="3909700"/>
          <a:ext cx="3000000" cy="3000000"/>
        </p:xfrm>
        <a:graphic>
          <a:graphicData uri="http://schemas.openxmlformats.org/drawingml/2006/table">
            <a:tbl>
              <a:tblPr>
                <a:noFill/>
                <a:tableStyleId>{9A78C30F-15D9-4772-A306-C5C596A55A04}</a:tableStyleId>
              </a:tblPr>
              <a:tblGrid>
                <a:gridCol w="3619500"/>
                <a:gridCol w="3619500"/>
              </a:tblGrid>
              <a:tr h="394325">
                <a:tc>
                  <a:txBody>
                    <a:bodyPr>
                      <a:noAutofit/>
                    </a:bodyPr>
                    <a:lstStyle/>
                    <a:p>
                      <a:pPr lvl="0">
                        <a:spcBef>
                          <a:spcPts val="0"/>
                        </a:spcBef>
                        <a:buNone/>
                      </a:pPr>
                      <a:r>
                        <a:rPr lang="en" sz="1800">
                          <a:solidFill>
                            <a:schemeClr val="dk1"/>
                          </a:solidFill>
                          <a:latin typeface="Roboto"/>
                          <a:ea typeface="Roboto"/>
                          <a:cs typeface="Roboto"/>
                          <a:sym typeface="Roboto"/>
                        </a:rPr>
                        <a:t>Yes</a:t>
                      </a:r>
                    </a:p>
                  </a:txBody>
                  <a:tcPr marT="91425" marB="91425" marR="91425" marL="91425"/>
                </a:tc>
                <a:tc>
                  <a:txBody>
                    <a:bodyPr>
                      <a:noAutofit/>
                    </a:bodyPr>
                    <a:lstStyle/>
                    <a:p>
                      <a:pPr lvl="0">
                        <a:spcBef>
                          <a:spcPts val="0"/>
                        </a:spcBef>
                        <a:buNone/>
                      </a:pPr>
                      <a:r>
                        <a:rPr lang="en" sz="1800">
                          <a:solidFill>
                            <a:schemeClr val="dk1"/>
                          </a:solidFill>
                          <a:latin typeface="Roboto"/>
                          <a:ea typeface="Roboto"/>
                          <a:cs typeface="Roboto"/>
                          <a:sym typeface="Roboto"/>
                        </a:rPr>
                        <a:t>3518 (41.99%)</a:t>
                      </a:r>
                    </a:p>
                  </a:txBody>
                  <a:tcPr marT="91425" marB="91425" marR="91425" marL="91425"/>
                </a:tc>
              </a:tr>
              <a:tr h="381000">
                <a:tc>
                  <a:txBody>
                    <a:bodyPr>
                      <a:noAutofit/>
                    </a:bodyPr>
                    <a:lstStyle/>
                    <a:p>
                      <a:pPr lvl="0">
                        <a:spcBef>
                          <a:spcPts val="0"/>
                        </a:spcBef>
                        <a:buNone/>
                      </a:pPr>
                      <a:r>
                        <a:rPr lang="en" sz="1800">
                          <a:solidFill>
                            <a:schemeClr val="dk1"/>
                          </a:solidFill>
                          <a:latin typeface="Roboto"/>
                          <a:ea typeface="Roboto"/>
                          <a:cs typeface="Roboto"/>
                          <a:sym typeface="Roboto"/>
                        </a:rPr>
                        <a:t>No</a:t>
                      </a:r>
                    </a:p>
                  </a:txBody>
                  <a:tcPr marT="91425" marB="91425" marR="91425" marL="91425"/>
                </a:tc>
                <a:tc>
                  <a:txBody>
                    <a:bodyPr>
                      <a:noAutofit/>
                    </a:bodyPr>
                    <a:lstStyle/>
                    <a:p>
                      <a:pPr lvl="0">
                        <a:spcBef>
                          <a:spcPts val="0"/>
                        </a:spcBef>
                        <a:buNone/>
                      </a:pPr>
                      <a:r>
                        <a:rPr lang="en" sz="1800">
                          <a:solidFill>
                            <a:schemeClr val="dk1"/>
                          </a:solidFill>
                          <a:latin typeface="Roboto"/>
                          <a:ea typeface="Roboto"/>
                          <a:cs typeface="Roboto"/>
                          <a:sym typeface="Roboto"/>
                        </a:rPr>
                        <a:t>4860 (58.01%)</a:t>
                      </a:r>
                    </a:p>
                  </a:txBody>
                  <a:tcPr marT="91425" marB="91425" marR="91425" marL="91425"/>
                </a:tc>
              </a:tr>
            </a:tbl>
          </a:graphicData>
        </a:graphic>
      </p:graphicFrame>
      <p:sp>
        <p:nvSpPr>
          <p:cNvPr id="101" name="Shape 101"/>
          <p:cNvSpPr txBox="1"/>
          <p:nvPr/>
        </p:nvSpPr>
        <p:spPr>
          <a:xfrm>
            <a:off x="387900" y="3304625"/>
            <a:ext cx="7675200" cy="445500"/>
          </a:xfrm>
          <a:prstGeom prst="rect">
            <a:avLst/>
          </a:prstGeom>
          <a:noFill/>
          <a:ln>
            <a:noFill/>
          </a:ln>
        </p:spPr>
        <p:txBody>
          <a:bodyPr anchorCtr="0" anchor="t" bIns="91425" lIns="91425" rIns="91425" tIns="91425">
            <a:noAutofit/>
          </a:bodyPr>
          <a:lstStyle/>
          <a:p>
            <a:pPr lvl="0">
              <a:spcBef>
                <a:spcPts val="0"/>
              </a:spcBef>
              <a:buNone/>
            </a:pPr>
            <a:r>
              <a:rPr lang="en" sz="1800">
                <a:solidFill>
                  <a:schemeClr val="accent3"/>
                </a:solidFill>
                <a:latin typeface="Proxima Nova"/>
                <a:ea typeface="Proxima Nova"/>
                <a:cs typeface="Proxima Nova"/>
                <a:sym typeface="Proxima Nova"/>
              </a:rPr>
              <a:t>Decision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Data - Exploratory Data Analysis</a:t>
            </a:r>
          </a:p>
        </p:txBody>
      </p:sp>
      <p:pic>
        <p:nvPicPr>
          <p:cNvPr descr="download (2).png" id="107" name="Shape 107"/>
          <p:cNvPicPr preferRelativeResize="0"/>
          <p:nvPr/>
        </p:nvPicPr>
        <p:blipFill>
          <a:blip r:embed="rId3">
            <a:alphaModFix/>
          </a:blip>
          <a:stretch>
            <a:fillRect/>
          </a:stretch>
        </p:blipFill>
        <p:spPr>
          <a:xfrm>
            <a:off x="0" y="1502100"/>
            <a:ext cx="4574049" cy="3277474"/>
          </a:xfrm>
          <a:prstGeom prst="rect">
            <a:avLst/>
          </a:prstGeom>
          <a:noFill/>
          <a:ln>
            <a:noFill/>
          </a:ln>
        </p:spPr>
      </p:pic>
      <p:graphicFrame>
        <p:nvGraphicFramePr>
          <p:cNvPr id="108" name="Shape 108"/>
          <p:cNvGraphicFramePr/>
          <p:nvPr/>
        </p:nvGraphicFramePr>
        <p:xfrm>
          <a:off x="5125550" y="1502100"/>
          <a:ext cx="3000000" cy="3000000"/>
        </p:xfrm>
        <a:graphic>
          <a:graphicData uri="http://schemas.openxmlformats.org/drawingml/2006/table">
            <a:tbl>
              <a:tblPr>
                <a:noFill/>
                <a:tableStyleId>{9A78C30F-15D9-4772-A306-C5C596A55A04}</a:tableStyleId>
              </a:tblPr>
              <a:tblGrid>
                <a:gridCol w="1966675"/>
                <a:gridCol w="1966675"/>
              </a:tblGrid>
              <a:tr h="567550">
                <a:tc>
                  <a:txBody>
                    <a:bodyPr>
                      <a:noAutofit/>
                    </a:bodyPr>
                    <a:lstStyle/>
                    <a:p>
                      <a:pPr lvl="0">
                        <a:spcBef>
                          <a:spcPts val="0"/>
                        </a:spcBef>
                        <a:buNone/>
                      </a:pPr>
                      <a:r>
                        <a:rPr lang="en" sz="1800">
                          <a:solidFill>
                            <a:schemeClr val="dk1"/>
                          </a:solidFill>
                          <a:latin typeface="Roboto"/>
                          <a:ea typeface="Roboto"/>
                          <a:cs typeface="Roboto"/>
                          <a:sym typeface="Roboto"/>
                        </a:rPr>
                        <a:t>African American</a:t>
                      </a:r>
                    </a:p>
                  </a:txBody>
                  <a:tcPr marT="91425" marB="91425" marR="91425" marL="91425"/>
                </a:tc>
                <a:tc>
                  <a:txBody>
                    <a:bodyPr>
                      <a:noAutofit/>
                    </a:bodyPr>
                    <a:lstStyle/>
                    <a:p>
                      <a:pPr lvl="0">
                        <a:spcBef>
                          <a:spcPts val="0"/>
                        </a:spcBef>
                        <a:buNone/>
                      </a:pPr>
                      <a:r>
                        <a:rPr lang="en" sz="1800">
                          <a:solidFill>
                            <a:schemeClr val="dk1"/>
                          </a:solidFill>
                          <a:latin typeface="Roboto"/>
                          <a:ea typeface="Roboto"/>
                          <a:cs typeface="Roboto"/>
                          <a:sym typeface="Roboto"/>
                        </a:rPr>
                        <a:t>420 (5.01%)</a:t>
                      </a:r>
                    </a:p>
                  </a:txBody>
                  <a:tcPr marT="91425" marB="91425" marR="91425" marL="91425"/>
                </a:tc>
              </a:tr>
              <a:tr h="731700">
                <a:tc>
                  <a:txBody>
                    <a:bodyPr>
                      <a:noAutofit/>
                    </a:bodyPr>
                    <a:lstStyle/>
                    <a:p>
                      <a:pPr lvl="0">
                        <a:spcBef>
                          <a:spcPts val="0"/>
                        </a:spcBef>
                        <a:buNone/>
                      </a:pPr>
                      <a:r>
                        <a:rPr lang="en" sz="1800">
                          <a:solidFill>
                            <a:schemeClr val="dk1"/>
                          </a:solidFill>
                          <a:latin typeface="Roboto"/>
                          <a:ea typeface="Roboto"/>
                          <a:cs typeface="Roboto"/>
                          <a:sym typeface="Roboto"/>
                        </a:rPr>
                        <a:t>Caucasian American</a:t>
                      </a:r>
                    </a:p>
                    <a:p>
                      <a:pPr lvl="0">
                        <a:spcBef>
                          <a:spcPts val="0"/>
                        </a:spcBef>
                        <a:buNone/>
                      </a:pPr>
                      <a:r>
                        <a:t/>
                      </a:r>
                      <a:endParaRPr sz="1800">
                        <a:solidFill>
                          <a:schemeClr val="dk1"/>
                        </a:solidFill>
                        <a:latin typeface="Roboto"/>
                        <a:ea typeface="Roboto"/>
                        <a:cs typeface="Roboto"/>
                        <a:sym typeface="Roboto"/>
                      </a:endParaRPr>
                    </a:p>
                  </a:txBody>
                  <a:tcPr marT="91425" marB="91425" marR="91425" marL="91425"/>
                </a:tc>
                <a:tc>
                  <a:txBody>
                    <a:bodyPr>
                      <a:noAutofit/>
                    </a:bodyPr>
                    <a:lstStyle/>
                    <a:p>
                      <a:pPr lvl="0">
                        <a:spcBef>
                          <a:spcPts val="0"/>
                        </a:spcBef>
                        <a:buNone/>
                      </a:pPr>
                      <a:r>
                        <a:rPr lang="en" sz="1800">
                          <a:solidFill>
                            <a:schemeClr val="dk1"/>
                          </a:solidFill>
                          <a:latin typeface="Roboto"/>
                          <a:ea typeface="Roboto"/>
                          <a:cs typeface="Roboto"/>
                          <a:sym typeface="Roboto"/>
                        </a:rPr>
                        <a:t>4790 (57.17%)</a:t>
                      </a:r>
                    </a:p>
                  </a:txBody>
                  <a:tcPr marT="91425" marB="91425" marR="91425" marL="91425"/>
                </a:tc>
              </a:tr>
              <a:tr h="567550">
                <a:tc>
                  <a:txBody>
                    <a:bodyPr>
                      <a:noAutofit/>
                    </a:bodyPr>
                    <a:lstStyle/>
                    <a:p>
                      <a:pPr lvl="0">
                        <a:spcBef>
                          <a:spcPts val="0"/>
                        </a:spcBef>
                        <a:buNone/>
                      </a:pPr>
                      <a:r>
                        <a:rPr lang="en" sz="1800">
                          <a:solidFill>
                            <a:schemeClr val="dk1"/>
                          </a:solidFill>
                          <a:latin typeface="Roboto"/>
                          <a:ea typeface="Roboto"/>
                          <a:cs typeface="Roboto"/>
                          <a:sym typeface="Roboto"/>
                        </a:rPr>
                        <a:t>Hispanic American</a:t>
                      </a:r>
                    </a:p>
                  </a:txBody>
                  <a:tcPr marT="91425" marB="91425" marR="91425" marL="91425"/>
                </a:tc>
                <a:tc>
                  <a:txBody>
                    <a:bodyPr>
                      <a:noAutofit/>
                    </a:bodyPr>
                    <a:lstStyle/>
                    <a:p>
                      <a:pPr lvl="0">
                        <a:spcBef>
                          <a:spcPts val="0"/>
                        </a:spcBef>
                        <a:buNone/>
                      </a:pPr>
                      <a:r>
                        <a:rPr lang="en" sz="1800">
                          <a:solidFill>
                            <a:schemeClr val="dk1"/>
                          </a:solidFill>
                          <a:latin typeface="Roboto"/>
                          <a:ea typeface="Roboto"/>
                          <a:cs typeface="Roboto"/>
                          <a:sym typeface="Roboto"/>
                        </a:rPr>
                        <a:t>664 (7.93%)</a:t>
                      </a:r>
                    </a:p>
                  </a:txBody>
                  <a:tcPr marT="91425" marB="91425" marR="91425" marL="91425"/>
                </a:tc>
              </a:tr>
              <a:tr h="567550">
                <a:tc>
                  <a:txBody>
                    <a:bodyPr>
                      <a:noAutofit/>
                    </a:bodyPr>
                    <a:lstStyle/>
                    <a:p>
                      <a:pPr lvl="0">
                        <a:spcBef>
                          <a:spcPts val="0"/>
                        </a:spcBef>
                        <a:buNone/>
                      </a:pPr>
                      <a:r>
                        <a:rPr lang="en" sz="1800">
                          <a:solidFill>
                            <a:schemeClr val="dk1"/>
                          </a:solidFill>
                          <a:latin typeface="Roboto"/>
                          <a:ea typeface="Roboto"/>
                          <a:cs typeface="Roboto"/>
                          <a:sym typeface="Roboto"/>
                        </a:rPr>
                        <a:t>Asian American</a:t>
                      </a:r>
                    </a:p>
                  </a:txBody>
                  <a:tcPr marT="91425" marB="91425" marR="91425" marL="91425"/>
                </a:tc>
                <a:tc>
                  <a:txBody>
                    <a:bodyPr>
                      <a:noAutofit/>
                    </a:bodyPr>
                    <a:lstStyle/>
                    <a:p>
                      <a:pPr lvl="0">
                        <a:spcBef>
                          <a:spcPts val="0"/>
                        </a:spcBef>
                        <a:buNone/>
                      </a:pPr>
                      <a:r>
                        <a:rPr lang="en" sz="1800">
                          <a:solidFill>
                            <a:schemeClr val="dk1"/>
                          </a:solidFill>
                          <a:latin typeface="Roboto"/>
                          <a:ea typeface="Roboto"/>
                          <a:cs typeface="Roboto"/>
                          <a:sym typeface="Roboto"/>
                        </a:rPr>
                        <a:t>1982 (23.66%)</a:t>
                      </a:r>
                    </a:p>
                  </a:txBody>
                  <a:tcPr marT="91425" marB="91425" marR="91425" marL="91425"/>
                </a:tc>
              </a:tr>
              <a:tr h="567550">
                <a:tc>
                  <a:txBody>
                    <a:bodyPr>
                      <a:noAutofit/>
                    </a:bodyPr>
                    <a:lstStyle/>
                    <a:p>
                      <a:pPr lvl="0">
                        <a:spcBef>
                          <a:spcPts val="0"/>
                        </a:spcBef>
                        <a:buNone/>
                      </a:pPr>
                      <a:r>
                        <a:rPr lang="en" sz="1800">
                          <a:solidFill>
                            <a:schemeClr val="dk1"/>
                          </a:solidFill>
                          <a:latin typeface="Roboto"/>
                          <a:ea typeface="Roboto"/>
                          <a:cs typeface="Roboto"/>
                          <a:sym typeface="Roboto"/>
                        </a:rPr>
                        <a:t>Others</a:t>
                      </a:r>
                    </a:p>
                  </a:txBody>
                  <a:tcPr marT="91425" marB="91425" marR="91425" marL="91425"/>
                </a:tc>
                <a:tc>
                  <a:txBody>
                    <a:bodyPr>
                      <a:noAutofit/>
                    </a:bodyPr>
                    <a:lstStyle/>
                    <a:p>
                      <a:pPr lvl="0">
                        <a:spcBef>
                          <a:spcPts val="0"/>
                        </a:spcBef>
                        <a:buNone/>
                      </a:pPr>
                      <a:r>
                        <a:rPr lang="en" sz="1800">
                          <a:solidFill>
                            <a:schemeClr val="dk1"/>
                          </a:solidFill>
                          <a:latin typeface="Roboto"/>
                          <a:ea typeface="Roboto"/>
                          <a:cs typeface="Roboto"/>
                          <a:sym typeface="Roboto"/>
                        </a:rPr>
                        <a:t>522 (6.23%)</a:t>
                      </a: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Data - Exploratory Data Analysis</a:t>
            </a:r>
          </a:p>
        </p:txBody>
      </p:sp>
      <p:pic>
        <p:nvPicPr>
          <p:cNvPr descr="download.png" id="114" name="Shape 114"/>
          <p:cNvPicPr preferRelativeResize="0"/>
          <p:nvPr/>
        </p:nvPicPr>
        <p:blipFill>
          <a:blip r:embed="rId3">
            <a:alphaModFix/>
          </a:blip>
          <a:stretch>
            <a:fillRect/>
          </a:stretch>
        </p:blipFill>
        <p:spPr>
          <a:xfrm>
            <a:off x="0" y="1404899"/>
            <a:ext cx="4509525" cy="3265499"/>
          </a:xfrm>
          <a:prstGeom prst="rect">
            <a:avLst/>
          </a:prstGeom>
          <a:noFill/>
          <a:ln>
            <a:noFill/>
          </a:ln>
        </p:spPr>
      </p:pic>
      <p:pic>
        <p:nvPicPr>
          <p:cNvPr descr="download (1).png" id="115" name="Shape 115"/>
          <p:cNvPicPr preferRelativeResize="0"/>
          <p:nvPr/>
        </p:nvPicPr>
        <p:blipFill>
          <a:blip r:embed="rId4">
            <a:alphaModFix/>
          </a:blip>
          <a:stretch>
            <a:fillRect/>
          </a:stretch>
        </p:blipFill>
        <p:spPr>
          <a:xfrm>
            <a:off x="4634474" y="1404900"/>
            <a:ext cx="4509525" cy="328293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