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6" r:id="rId6"/>
    <p:sldId id="265" r:id="rId7"/>
    <p:sldId id="269" r:id="rId8"/>
    <p:sldId id="260" r:id="rId9"/>
    <p:sldId id="261" r:id="rId10"/>
    <p:sldId id="262" r:id="rId11"/>
    <p:sldId id="263" r:id="rId12"/>
    <p:sldId id="264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95" autoAdjust="0"/>
  </p:normalViewPr>
  <p:slideViewPr>
    <p:cSldViewPr snapToGrid="0" snapToObjects="1">
      <p:cViewPr>
        <p:scale>
          <a:sx n="100" d="100"/>
          <a:sy n="100" d="100"/>
        </p:scale>
        <p:origin x="-2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0D2355-FD80-0941-A5C9-0C25F9FDA37D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B737C1-9610-6F49-AEF3-6EDB0BE660D5}">
      <dgm:prSet/>
      <dgm:spPr/>
      <dgm:t>
        <a:bodyPr/>
        <a:lstStyle/>
        <a:p>
          <a:pPr rtl="0"/>
          <a:r>
            <a:rPr lang="en-US" dirty="0" smtClean="0"/>
            <a:t>Rent-affordability is a frequently discussed issue for New Yorkers</a:t>
          </a:r>
          <a:endParaRPr lang="en-US" dirty="0"/>
        </a:p>
      </dgm:t>
    </dgm:pt>
    <dgm:pt modelId="{738A551F-D548-9F49-9DC6-2887788A3197}" type="parTrans" cxnId="{CBF4AF9A-A437-DA4B-A5E9-EF0C0813CAA6}">
      <dgm:prSet/>
      <dgm:spPr/>
      <dgm:t>
        <a:bodyPr/>
        <a:lstStyle/>
        <a:p>
          <a:endParaRPr lang="en-US"/>
        </a:p>
      </dgm:t>
    </dgm:pt>
    <dgm:pt modelId="{FFFF05A6-2DA8-964E-978E-13F7A7076E04}" type="sibTrans" cxnId="{CBF4AF9A-A437-DA4B-A5E9-EF0C0813CAA6}">
      <dgm:prSet/>
      <dgm:spPr/>
      <dgm:t>
        <a:bodyPr/>
        <a:lstStyle/>
        <a:p>
          <a:endParaRPr lang="en-US"/>
        </a:p>
      </dgm:t>
    </dgm:pt>
    <dgm:pt modelId="{AD93F9D3-5C71-D24A-9546-9A7D1F6C710F}">
      <dgm:prSet/>
      <dgm:spPr/>
      <dgm:t>
        <a:bodyPr/>
        <a:lstStyle/>
        <a:p>
          <a:pPr rtl="0"/>
          <a:r>
            <a:rPr lang="en-US" dirty="0" smtClean="0"/>
            <a:t>Lots of ambiguity on who receives exemptions</a:t>
          </a:r>
          <a:endParaRPr lang="en-US" dirty="0"/>
        </a:p>
      </dgm:t>
    </dgm:pt>
    <dgm:pt modelId="{5BD68048-C041-6D4E-B5DA-6CCCE608DFD5}" type="parTrans" cxnId="{FDB50081-127A-3549-8C6E-B5745C924D90}">
      <dgm:prSet/>
      <dgm:spPr/>
      <dgm:t>
        <a:bodyPr/>
        <a:lstStyle/>
        <a:p>
          <a:endParaRPr lang="en-US"/>
        </a:p>
      </dgm:t>
    </dgm:pt>
    <dgm:pt modelId="{972CFA0C-312F-6443-A82A-197F13D2AC9D}" type="sibTrans" cxnId="{FDB50081-127A-3549-8C6E-B5745C924D90}">
      <dgm:prSet/>
      <dgm:spPr/>
      <dgm:t>
        <a:bodyPr/>
        <a:lstStyle/>
        <a:p>
          <a:endParaRPr lang="en-US"/>
        </a:p>
      </dgm:t>
    </dgm:pt>
    <dgm:pt modelId="{ADA0C7AE-054F-1D47-8471-29B3514C5E43}">
      <dgm:prSet/>
      <dgm:spPr/>
      <dgm:t>
        <a:bodyPr/>
        <a:lstStyle/>
        <a:p>
          <a:pPr rtl="0"/>
          <a:r>
            <a:rPr lang="en-US" dirty="0" smtClean="0"/>
            <a:t>Media trends suggest there have been sharp declines of exemptions in NYC</a:t>
          </a:r>
          <a:endParaRPr lang="en-US" dirty="0"/>
        </a:p>
      </dgm:t>
    </dgm:pt>
    <dgm:pt modelId="{AF05FA45-770E-A845-82C2-F92A2A5DB55A}" type="parTrans" cxnId="{76F3DB02-3256-5347-A584-732FF207BCA4}">
      <dgm:prSet/>
      <dgm:spPr/>
      <dgm:t>
        <a:bodyPr/>
        <a:lstStyle/>
        <a:p>
          <a:endParaRPr lang="en-US"/>
        </a:p>
      </dgm:t>
    </dgm:pt>
    <dgm:pt modelId="{091FF70A-1D06-9347-8A80-1AA3138A824C}" type="sibTrans" cxnId="{76F3DB02-3256-5347-A584-732FF207BCA4}">
      <dgm:prSet/>
      <dgm:spPr/>
      <dgm:t>
        <a:bodyPr/>
        <a:lstStyle/>
        <a:p>
          <a:endParaRPr lang="en-US"/>
        </a:p>
      </dgm:t>
    </dgm:pt>
    <dgm:pt modelId="{326F892C-661D-0744-8531-3FCB0F2A3BEF}" type="pres">
      <dgm:prSet presAssocID="{4B0D2355-FD80-0941-A5C9-0C25F9FDA37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B5CA05-9FCE-274D-B0EA-D2B0D14EB5B6}" type="pres">
      <dgm:prSet presAssocID="{4B0D2355-FD80-0941-A5C9-0C25F9FDA37D}" presName="dummyMaxCanvas" presStyleCnt="0">
        <dgm:presLayoutVars/>
      </dgm:prSet>
      <dgm:spPr/>
    </dgm:pt>
    <dgm:pt modelId="{2734C19F-2FA6-8F48-A8CF-5948D5623B54}" type="pres">
      <dgm:prSet presAssocID="{4B0D2355-FD80-0941-A5C9-0C25F9FDA37D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85FEBE-495B-6647-A2EC-3F0DDB9CE82C}" type="pres">
      <dgm:prSet presAssocID="{4B0D2355-FD80-0941-A5C9-0C25F9FDA37D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100D0F-965A-4D46-9B25-821708CFC0D9}" type="pres">
      <dgm:prSet presAssocID="{4B0D2355-FD80-0941-A5C9-0C25F9FDA37D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3906F0-9AA4-5B4D-AD62-00761D4CE066}" type="pres">
      <dgm:prSet presAssocID="{4B0D2355-FD80-0941-A5C9-0C25F9FDA37D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74D98-637B-F340-BF4D-831A8AF1FE7A}" type="pres">
      <dgm:prSet presAssocID="{4B0D2355-FD80-0941-A5C9-0C25F9FDA37D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325F5D-E79D-0749-892A-D9415A785BF0}" type="pres">
      <dgm:prSet presAssocID="{4B0D2355-FD80-0941-A5C9-0C25F9FDA37D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F1C9E7-8445-244C-A723-5A479B242A95}" type="pres">
      <dgm:prSet presAssocID="{4B0D2355-FD80-0941-A5C9-0C25F9FDA37D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DF2459-F9E8-F24E-AE92-5DE70007DD0D}" type="pres">
      <dgm:prSet presAssocID="{4B0D2355-FD80-0941-A5C9-0C25F9FDA37D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BE0637-0746-4B4F-B559-AE7F238C26A3}" type="presOf" srcId="{ADA0C7AE-054F-1D47-8471-29B3514C5E43}" destId="{06DF2459-F9E8-F24E-AE92-5DE70007DD0D}" srcOrd="1" destOrd="0" presId="urn:microsoft.com/office/officeart/2005/8/layout/vProcess5"/>
    <dgm:cxn modelId="{98C6B58E-900E-EE45-9C6C-872458B0F6DB}" type="presOf" srcId="{ADA0C7AE-054F-1D47-8471-29B3514C5E43}" destId="{AF100D0F-965A-4D46-9B25-821708CFC0D9}" srcOrd="0" destOrd="0" presId="urn:microsoft.com/office/officeart/2005/8/layout/vProcess5"/>
    <dgm:cxn modelId="{35A5AB18-772B-D64C-BA26-63F4FB7EB070}" type="presOf" srcId="{972CFA0C-312F-6443-A82A-197F13D2AC9D}" destId="{95F74D98-637B-F340-BF4D-831A8AF1FE7A}" srcOrd="0" destOrd="0" presId="urn:microsoft.com/office/officeart/2005/8/layout/vProcess5"/>
    <dgm:cxn modelId="{CBF4AF9A-A437-DA4B-A5E9-EF0C0813CAA6}" srcId="{4B0D2355-FD80-0941-A5C9-0C25F9FDA37D}" destId="{26B737C1-9610-6F49-AEF3-6EDB0BE660D5}" srcOrd="0" destOrd="0" parTransId="{738A551F-D548-9F49-9DC6-2887788A3197}" sibTransId="{FFFF05A6-2DA8-964E-978E-13F7A7076E04}"/>
    <dgm:cxn modelId="{8A3772B8-163F-0A45-A0C1-5D294FFFFAEE}" type="presOf" srcId="{AD93F9D3-5C71-D24A-9546-9A7D1F6C710F}" destId="{4085FEBE-495B-6647-A2EC-3F0DDB9CE82C}" srcOrd="0" destOrd="0" presId="urn:microsoft.com/office/officeart/2005/8/layout/vProcess5"/>
    <dgm:cxn modelId="{4A4EB1B3-44D3-EB4E-BDA3-5325B2319078}" type="presOf" srcId="{FFFF05A6-2DA8-964E-978E-13F7A7076E04}" destId="{463906F0-9AA4-5B4D-AD62-00761D4CE066}" srcOrd="0" destOrd="0" presId="urn:microsoft.com/office/officeart/2005/8/layout/vProcess5"/>
    <dgm:cxn modelId="{E7E1F754-3F14-574E-B3B1-283B62994760}" type="presOf" srcId="{4B0D2355-FD80-0941-A5C9-0C25F9FDA37D}" destId="{326F892C-661D-0744-8531-3FCB0F2A3BEF}" srcOrd="0" destOrd="0" presId="urn:microsoft.com/office/officeart/2005/8/layout/vProcess5"/>
    <dgm:cxn modelId="{40BA1A63-46CE-C94F-8B68-D81B2A9CB918}" type="presOf" srcId="{26B737C1-9610-6F49-AEF3-6EDB0BE660D5}" destId="{FB325F5D-E79D-0749-892A-D9415A785BF0}" srcOrd="1" destOrd="0" presId="urn:microsoft.com/office/officeart/2005/8/layout/vProcess5"/>
    <dgm:cxn modelId="{76F3DB02-3256-5347-A584-732FF207BCA4}" srcId="{4B0D2355-FD80-0941-A5C9-0C25F9FDA37D}" destId="{ADA0C7AE-054F-1D47-8471-29B3514C5E43}" srcOrd="2" destOrd="0" parTransId="{AF05FA45-770E-A845-82C2-F92A2A5DB55A}" sibTransId="{091FF70A-1D06-9347-8A80-1AA3138A824C}"/>
    <dgm:cxn modelId="{F1135E2A-4D3D-2B48-BC7D-F9505740FCDB}" type="presOf" srcId="{AD93F9D3-5C71-D24A-9546-9A7D1F6C710F}" destId="{4FF1C9E7-8445-244C-A723-5A479B242A95}" srcOrd="1" destOrd="0" presId="urn:microsoft.com/office/officeart/2005/8/layout/vProcess5"/>
    <dgm:cxn modelId="{FDB50081-127A-3549-8C6E-B5745C924D90}" srcId="{4B0D2355-FD80-0941-A5C9-0C25F9FDA37D}" destId="{AD93F9D3-5C71-D24A-9546-9A7D1F6C710F}" srcOrd="1" destOrd="0" parTransId="{5BD68048-C041-6D4E-B5DA-6CCCE608DFD5}" sibTransId="{972CFA0C-312F-6443-A82A-197F13D2AC9D}"/>
    <dgm:cxn modelId="{7B5534B9-D0ED-1C4D-BCE6-DE47868E6B81}" type="presOf" srcId="{26B737C1-9610-6F49-AEF3-6EDB0BE660D5}" destId="{2734C19F-2FA6-8F48-A8CF-5948D5623B54}" srcOrd="0" destOrd="0" presId="urn:microsoft.com/office/officeart/2005/8/layout/vProcess5"/>
    <dgm:cxn modelId="{16EDC849-ED25-094D-B71E-66F13389D7C6}" type="presParOf" srcId="{326F892C-661D-0744-8531-3FCB0F2A3BEF}" destId="{32B5CA05-9FCE-274D-B0EA-D2B0D14EB5B6}" srcOrd="0" destOrd="0" presId="urn:microsoft.com/office/officeart/2005/8/layout/vProcess5"/>
    <dgm:cxn modelId="{821A3DB6-C669-9B48-BE59-EEB1C7C0F3F5}" type="presParOf" srcId="{326F892C-661D-0744-8531-3FCB0F2A3BEF}" destId="{2734C19F-2FA6-8F48-A8CF-5948D5623B54}" srcOrd="1" destOrd="0" presId="urn:microsoft.com/office/officeart/2005/8/layout/vProcess5"/>
    <dgm:cxn modelId="{1267AA32-13F3-D741-995F-628085BB148D}" type="presParOf" srcId="{326F892C-661D-0744-8531-3FCB0F2A3BEF}" destId="{4085FEBE-495B-6647-A2EC-3F0DDB9CE82C}" srcOrd="2" destOrd="0" presId="urn:microsoft.com/office/officeart/2005/8/layout/vProcess5"/>
    <dgm:cxn modelId="{BB8CF16A-0956-9C43-A94B-9CF72F8D8721}" type="presParOf" srcId="{326F892C-661D-0744-8531-3FCB0F2A3BEF}" destId="{AF100D0F-965A-4D46-9B25-821708CFC0D9}" srcOrd="3" destOrd="0" presId="urn:microsoft.com/office/officeart/2005/8/layout/vProcess5"/>
    <dgm:cxn modelId="{B5C426FB-5A35-3447-AEF4-5A8507B31C99}" type="presParOf" srcId="{326F892C-661D-0744-8531-3FCB0F2A3BEF}" destId="{463906F0-9AA4-5B4D-AD62-00761D4CE066}" srcOrd="4" destOrd="0" presId="urn:microsoft.com/office/officeart/2005/8/layout/vProcess5"/>
    <dgm:cxn modelId="{3AE2E92E-A73B-774D-B35E-B77E959939FD}" type="presParOf" srcId="{326F892C-661D-0744-8531-3FCB0F2A3BEF}" destId="{95F74D98-637B-F340-BF4D-831A8AF1FE7A}" srcOrd="5" destOrd="0" presId="urn:microsoft.com/office/officeart/2005/8/layout/vProcess5"/>
    <dgm:cxn modelId="{54F1BFAC-8997-7A41-9E4E-435E0E82A0B0}" type="presParOf" srcId="{326F892C-661D-0744-8531-3FCB0F2A3BEF}" destId="{FB325F5D-E79D-0749-892A-D9415A785BF0}" srcOrd="6" destOrd="0" presId="urn:microsoft.com/office/officeart/2005/8/layout/vProcess5"/>
    <dgm:cxn modelId="{E0A311FD-3D81-B74A-AA93-3DF79DBB1735}" type="presParOf" srcId="{326F892C-661D-0744-8531-3FCB0F2A3BEF}" destId="{4FF1C9E7-8445-244C-A723-5A479B242A95}" srcOrd="7" destOrd="0" presId="urn:microsoft.com/office/officeart/2005/8/layout/vProcess5"/>
    <dgm:cxn modelId="{A8CDCAF7-027D-854C-B076-A4F105C1C6CF}" type="presParOf" srcId="{326F892C-661D-0744-8531-3FCB0F2A3BEF}" destId="{06DF2459-F9E8-F24E-AE92-5DE70007DD0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5ED118-2F26-6F4C-B1C4-AB20786B44B5}" type="doc">
      <dgm:prSet loTypeId="urn:microsoft.com/office/officeart/2008/layout/VerticalAccent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036989-75C8-3740-B28F-CDFE1F46DD77}">
      <dgm:prSet phldrT="[Text]"/>
      <dgm:spPr/>
      <dgm:t>
        <a:bodyPr/>
        <a:lstStyle/>
        <a:p>
          <a:r>
            <a:rPr lang="en-US" dirty="0" smtClean="0"/>
            <a:t>Hypothesis </a:t>
          </a:r>
          <a:endParaRPr lang="en-US" dirty="0"/>
        </a:p>
      </dgm:t>
    </dgm:pt>
    <dgm:pt modelId="{842B74F6-B3BF-3A40-A0B8-91E9A04F6536}" type="parTrans" cxnId="{949C1032-5E5B-B741-ADB6-6AE946AB8FFD}">
      <dgm:prSet/>
      <dgm:spPr/>
      <dgm:t>
        <a:bodyPr/>
        <a:lstStyle/>
        <a:p>
          <a:endParaRPr lang="en-US"/>
        </a:p>
      </dgm:t>
    </dgm:pt>
    <dgm:pt modelId="{07FA576B-9B73-9A4E-8C72-BAB3EA583763}" type="sibTrans" cxnId="{949C1032-5E5B-B741-ADB6-6AE946AB8FFD}">
      <dgm:prSet/>
      <dgm:spPr/>
      <dgm:t>
        <a:bodyPr/>
        <a:lstStyle/>
        <a:p>
          <a:endParaRPr lang="en-US"/>
        </a:p>
      </dgm:t>
    </dgm:pt>
    <dgm:pt modelId="{05D5C5D9-C514-FC49-9D77-DD8C70783CB1}">
      <dgm:prSet phldrT="[Text]"/>
      <dgm:spPr/>
      <dgm:t>
        <a:bodyPr/>
        <a:lstStyle/>
        <a:p>
          <a:r>
            <a:rPr lang="en-US" dirty="0" smtClean="0"/>
            <a:t>Analysis from the Housing and Vacancy Survey could show which types of exemptions and for which people are declining and/or increasing. From there we can predict in the following years who will lose and exemption and where.</a:t>
          </a:r>
          <a:endParaRPr lang="en-US" dirty="0"/>
        </a:p>
      </dgm:t>
    </dgm:pt>
    <dgm:pt modelId="{87BCED22-E9AD-2842-A0CA-00C128D11647}" type="parTrans" cxnId="{A456B754-0FB2-8E43-B063-4562E27D0F85}">
      <dgm:prSet/>
      <dgm:spPr/>
      <dgm:t>
        <a:bodyPr/>
        <a:lstStyle/>
        <a:p>
          <a:endParaRPr lang="en-US"/>
        </a:p>
      </dgm:t>
    </dgm:pt>
    <dgm:pt modelId="{DFDD7A8D-2D3A-7545-959C-3954244678C6}" type="sibTrans" cxnId="{A456B754-0FB2-8E43-B063-4562E27D0F85}">
      <dgm:prSet/>
      <dgm:spPr/>
      <dgm:t>
        <a:bodyPr/>
        <a:lstStyle/>
        <a:p>
          <a:endParaRPr lang="en-US"/>
        </a:p>
      </dgm:t>
    </dgm:pt>
    <dgm:pt modelId="{3718047B-E613-424F-9BD3-1AFEC7E3C9ED}">
      <dgm:prSet phldrT="[Text]"/>
      <dgm:spPr/>
      <dgm:t>
        <a:bodyPr/>
        <a:lstStyle/>
        <a:p>
          <a:r>
            <a:rPr lang="en-US" dirty="0" smtClean="0"/>
            <a:t>Modified Hypothesis</a:t>
          </a:r>
          <a:endParaRPr lang="en-US" dirty="0"/>
        </a:p>
      </dgm:t>
    </dgm:pt>
    <dgm:pt modelId="{5C95F0ED-8861-1A4C-9236-6047BDB2A78D}" type="parTrans" cxnId="{1CEDB793-9576-B74E-BFF7-3BC73A11FB7F}">
      <dgm:prSet/>
      <dgm:spPr/>
      <dgm:t>
        <a:bodyPr/>
        <a:lstStyle/>
        <a:p>
          <a:endParaRPr lang="en-US"/>
        </a:p>
      </dgm:t>
    </dgm:pt>
    <dgm:pt modelId="{593DF3B8-2808-1C48-87EA-5BC605A858FA}" type="sibTrans" cxnId="{1CEDB793-9576-B74E-BFF7-3BC73A11FB7F}">
      <dgm:prSet/>
      <dgm:spPr/>
      <dgm:t>
        <a:bodyPr/>
        <a:lstStyle/>
        <a:p>
          <a:endParaRPr lang="en-US"/>
        </a:p>
      </dgm:t>
    </dgm:pt>
    <dgm:pt modelId="{33E8022A-C8C3-9C48-A75E-EB65A03E4FA6}">
      <dgm:prSet phldrT="[Text]"/>
      <dgm:spPr/>
      <dgm:t>
        <a:bodyPr/>
        <a:lstStyle/>
        <a:p>
          <a:r>
            <a:rPr lang="en-US" dirty="0" smtClean="0"/>
            <a:t>Decided to focus on one year sample (problems with cleaning)</a:t>
          </a:r>
          <a:endParaRPr lang="en-US" dirty="0"/>
        </a:p>
      </dgm:t>
    </dgm:pt>
    <dgm:pt modelId="{CAA12316-B089-F048-8D77-3EA9315CAB26}" type="parTrans" cxnId="{AE8A5088-1F42-834A-89C8-A5E5D29020DE}">
      <dgm:prSet/>
      <dgm:spPr/>
      <dgm:t>
        <a:bodyPr/>
        <a:lstStyle/>
        <a:p>
          <a:endParaRPr lang="en-US"/>
        </a:p>
      </dgm:t>
    </dgm:pt>
    <dgm:pt modelId="{6B247784-53AD-B44D-B318-0EC1F04FA081}" type="sibTrans" cxnId="{AE8A5088-1F42-834A-89C8-A5E5D29020DE}">
      <dgm:prSet/>
      <dgm:spPr/>
      <dgm:t>
        <a:bodyPr/>
        <a:lstStyle/>
        <a:p>
          <a:endParaRPr lang="en-US"/>
        </a:p>
      </dgm:t>
    </dgm:pt>
    <dgm:pt modelId="{F307F960-800F-744D-97C6-69E64D6A74FC}">
      <dgm:prSet phldrT="[Text]"/>
      <dgm:spPr/>
      <dgm:t>
        <a:bodyPr/>
        <a:lstStyle/>
        <a:p>
          <a:r>
            <a:rPr lang="en-US" dirty="0" smtClean="0"/>
            <a:t>Are there any predictors of who will receive an exemption, and possibly where are those exemption.</a:t>
          </a:r>
          <a:endParaRPr lang="en-US" dirty="0"/>
        </a:p>
      </dgm:t>
    </dgm:pt>
    <dgm:pt modelId="{6F59BC59-AF50-4C46-BEB3-874E06130723}" type="parTrans" cxnId="{04F1FF31-B026-BF4A-9B2B-F2353AD3BFCD}">
      <dgm:prSet/>
      <dgm:spPr/>
      <dgm:t>
        <a:bodyPr/>
        <a:lstStyle/>
        <a:p>
          <a:endParaRPr lang="en-US"/>
        </a:p>
      </dgm:t>
    </dgm:pt>
    <dgm:pt modelId="{948F889D-A735-E641-B3DB-403FC536E06B}" type="sibTrans" cxnId="{04F1FF31-B026-BF4A-9B2B-F2353AD3BFCD}">
      <dgm:prSet/>
      <dgm:spPr/>
      <dgm:t>
        <a:bodyPr/>
        <a:lstStyle/>
        <a:p>
          <a:endParaRPr lang="en-US"/>
        </a:p>
      </dgm:t>
    </dgm:pt>
    <dgm:pt modelId="{28980DC2-9001-824A-A620-2F331EA552E2}" type="pres">
      <dgm:prSet presAssocID="{1C5ED118-2F26-6F4C-B1C4-AB20786B44B5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39A719AB-FBD1-CF43-8AF3-577360542C8B}" type="pres">
      <dgm:prSet presAssocID="{2A036989-75C8-3740-B28F-CDFE1F46DD77}" presName="parenttextcomposite" presStyleCnt="0"/>
      <dgm:spPr/>
    </dgm:pt>
    <dgm:pt modelId="{D1F4AC18-CD69-C64C-8C80-8366BE2E4722}" type="pres">
      <dgm:prSet presAssocID="{2A036989-75C8-3740-B28F-CDFE1F46DD77}" presName="parenttext" presStyleLbl="revTx" presStyleIdx="0" presStyleCnt="2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5C765D-F2F0-9B43-9C0A-9618712A27B3}" type="pres">
      <dgm:prSet presAssocID="{2A036989-75C8-3740-B28F-CDFE1F46DD77}" presName="composite" presStyleCnt="0"/>
      <dgm:spPr/>
    </dgm:pt>
    <dgm:pt modelId="{5B9EB39B-94F1-3449-B92F-1C56B359E346}" type="pres">
      <dgm:prSet presAssocID="{2A036989-75C8-3740-B28F-CDFE1F46DD77}" presName="chevron1" presStyleLbl="alignNode1" presStyleIdx="0" presStyleCnt="14"/>
      <dgm:spPr/>
    </dgm:pt>
    <dgm:pt modelId="{811EDFF7-70FD-D04F-98B6-CB00E694C618}" type="pres">
      <dgm:prSet presAssocID="{2A036989-75C8-3740-B28F-CDFE1F46DD77}" presName="chevron2" presStyleLbl="alignNode1" presStyleIdx="1" presStyleCnt="14"/>
      <dgm:spPr/>
    </dgm:pt>
    <dgm:pt modelId="{37F5D770-D992-9B47-A29C-B5129146FF68}" type="pres">
      <dgm:prSet presAssocID="{2A036989-75C8-3740-B28F-CDFE1F46DD77}" presName="chevron3" presStyleLbl="alignNode1" presStyleIdx="2" presStyleCnt="14"/>
      <dgm:spPr/>
    </dgm:pt>
    <dgm:pt modelId="{98613F9F-4F04-394A-B444-38BB28476B4E}" type="pres">
      <dgm:prSet presAssocID="{2A036989-75C8-3740-B28F-CDFE1F46DD77}" presName="chevron4" presStyleLbl="alignNode1" presStyleIdx="3" presStyleCnt="14"/>
      <dgm:spPr/>
    </dgm:pt>
    <dgm:pt modelId="{41D961B3-D58E-C84A-A9DC-45CD334B76FD}" type="pres">
      <dgm:prSet presAssocID="{2A036989-75C8-3740-B28F-CDFE1F46DD77}" presName="chevron5" presStyleLbl="alignNode1" presStyleIdx="4" presStyleCnt="14"/>
      <dgm:spPr/>
    </dgm:pt>
    <dgm:pt modelId="{F29A91BA-CB43-A247-B9AF-18E126809822}" type="pres">
      <dgm:prSet presAssocID="{2A036989-75C8-3740-B28F-CDFE1F46DD77}" presName="chevron6" presStyleLbl="alignNode1" presStyleIdx="5" presStyleCnt="14"/>
      <dgm:spPr/>
    </dgm:pt>
    <dgm:pt modelId="{D1E22791-CAD6-5049-82FB-0533B5F7ECF3}" type="pres">
      <dgm:prSet presAssocID="{2A036989-75C8-3740-B28F-CDFE1F46DD77}" presName="chevron7" presStyleLbl="alignNode1" presStyleIdx="6" presStyleCnt="14"/>
      <dgm:spPr/>
    </dgm:pt>
    <dgm:pt modelId="{A531869C-3A45-AD4F-8F9D-7002967AA2BB}" type="pres">
      <dgm:prSet presAssocID="{2A036989-75C8-3740-B28F-CDFE1F46DD77}" presName="childtext" presStyleLbl="solidFgAcc1" presStyleIdx="0" presStyleCnt="2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B91D13-AF23-1642-8681-DDB1BC2CD1FC}" type="pres">
      <dgm:prSet presAssocID="{07FA576B-9B73-9A4E-8C72-BAB3EA583763}" presName="sibTrans" presStyleCnt="0"/>
      <dgm:spPr/>
    </dgm:pt>
    <dgm:pt modelId="{99B117F5-B217-214E-9E3C-F0885CC1777F}" type="pres">
      <dgm:prSet presAssocID="{3718047B-E613-424F-9BD3-1AFEC7E3C9ED}" presName="parenttextcomposite" presStyleCnt="0"/>
      <dgm:spPr/>
    </dgm:pt>
    <dgm:pt modelId="{30D3AEAC-EF0A-E54F-9C15-6CBAAD04225C}" type="pres">
      <dgm:prSet presAssocID="{3718047B-E613-424F-9BD3-1AFEC7E3C9ED}" presName="parenttext" presStyleLbl="revTx" presStyleIdx="1" presStyleCnt="2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1CA601-41E5-A64B-B85A-D9C598D1CF33}" type="pres">
      <dgm:prSet presAssocID="{3718047B-E613-424F-9BD3-1AFEC7E3C9ED}" presName="composite" presStyleCnt="0"/>
      <dgm:spPr/>
    </dgm:pt>
    <dgm:pt modelId="{FFA3A6E2-98FC-2D40-9603-F46E530BBC35}" type="pres">
      <dgm:prSet presAssocID="{3718047B-E613-424F-9BD3-1AFEC7E3C9ED}" presName="chevron1" presStyleLbl="alignNode1" presStyleIdx="7" presStyleCnt="14"/>
      <dgm:spPr/>
    </dgm:pt>
    <dgm:pt modelId="{623D1718-89A1-DE48-B162-3EE68EFD5E2B}" type="pres">
      <dgm:prSet presAssocID="{3718047B-E613-424F-9BD3-1AFEC7E3C9ED}" presName="chevron2" presStyleLbl="alignNode1" presStyleIdx="8" presStyleCnt="14"/>
      <dgm:spPr/>
    </dgm:pt>
    <dgm:pt modelId="{7E8E4F23-B1CE-9D4F-A25D-39C3BD7AF6CF}" type="pres">
      <dgm:prSet presAssocID="{3718047B-E613-424F-9BD3-1AFEC7E3C9ED}" presName="chevron3" presStyleLbl="alignNode1" presStyleIdx="9" presStyleCnt="14"/>
      <dgm:spPr/>
    </dgm:pt>
    <dgm:pt modelId="{73123729-DA8F-C94E-9141-E4F8D7627C8B}" type="pres">
      <dgm:prSet presAssocID="{3718047B-E613-424F-9BD3-1AFEC7E3C9ED}" presName="chevron4" presStyleLbl="alignNode1" presStyleIdx="10" presStyleCnt="14"/>
      <dgm:spPr/>
    </dgm:pt>
    <dgm:pt modelId="{5AA5D110-AE37-6840-834D-76FE3ECEE45A}" type="pres">
      <dgm:prSet presAssocID="{3718047B-E613-424F-9BD3-1AFEC7E3C9ED}" presName="chevron5" presStyleLbl="alignNode1" presStyleIdx="11" presStyleCnt="14"/>
      <dgm:spPr/>
    </dgm:pt>
    <dgm:pt modelId="{7F3BF7AB-A72B-2447-BA32-9315AB3099E8}" type="pres">
      <dgm:prSet presAssocID="{3718047B-E613-424F-9BD3-1AFEC7E3C9ED}" presName="chevron6" presStyleLbl="alignNode1" presStyleIdx="12" presStyleCnt="14"/>
      <dgm:spPr/>
    </dgm:pt>
    <dgm:pt modelId="{DFCB1AE8-FCDA-BB41-9CA6-740A1E74E60E}" type="pres">
      <dgm:prSet presAssocID="{3718047B-E613-424F-9BD3-1AFEC7E3C9ED}" presName="chevron7" presStyleLbl="alignNode1" presStyleIdx="13" presStyleCnt="14"/>
      <dgm:spPr/>
    </dgm:pt>
    <dgm:pt modelId="{DB8E4B09-A3A3-314A-A29F-37CB1D0165DC}" type="pres">
      <dgm:prSet presAssocID="{3718047B-E613-424F-9BD3-1AFEC7E3C9ED}" presName="childtext" presStyleLbl="solidFgAcc1" presStyleIdx="1" presStyleCnt="2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CEC6A2-2A6A-8F41-86E0-9739494CD59D}" type="presOf" srcId="{1C5ED118-2F26-6F4C-B1C4-AB20786B44B5}" destId="{28980DC2-9001-824A-A620-2F331EA552E2}" srcOrd="0" destOrd="0" presId="urn:microsoft.com/office/officeart/2008/layout/VerticalAccentList"/>
    <dgm:cxn modelId="{52EA73AB-ECE5-D748-8B97-949F518234CF}" type="presOf" srcId="{05D5C5D9-C514-FC49-9D77-DD8C70783CB1}" destId="{A531869C-3A45-AD4F-8F9D-7002967AA2BB}" srcOrd="0" destOrd="0" presId="urn:microsoft.com/office/officeart/2008/layout/VerticalAccentList"/>
    <dgm:cxn modelId="{3445191A-9C65-EA49-9C61-6C159330D1BF}" type="presOf" srcId="{3718047B-E613-424F-9BD3-1AFEC7E3C9ED}" destId="{30D3AEAC-EF0A-E54F-9C15-6CBAAD04225C}" srcOrd="0" destOrd="0" presId="urn:microsoft.com/office/officeart/2008/layout/VerticalAccentList"/>
    <dgm:cxn modelId="{42D41A2E-329A-4C42-A1A4-A5FEA9418985}" type="presOf" srcId="{2A036989-75C8-3740-B28F-CDFE1F46DD77}" destId="{D1F4AC18-CD69-C64C-8C80-8366BE2E4722}" srcOrd="0" destOrd="0" presId="urn:microsoft.com/office/officeart/2008/layout/VerticalAccentList"/>
    <dgm:cxn modelId="{949C1032-5E5B-B741-ADB6-6AE946AB8FFD}" srcId="{1C5ED118-2F26-6F4C-B1C4-AB20786B44B5}" destId="{2A036989-75C8-3740-B28F-CDFE1F46DD77}" srcOrd="0" destOrd="0" parTransId="{842B74F6-B3BF-3A40-A0B8-91E9A04F6536}" sibTransId="{07FA576B-9B73-9A4E-8C72-BAB3EA583763}"/>
    <dgm:cxn modelId="{A7E20803-61D3-5147-BB61-E38D90199CE9}" type="presOf" srcId="{F307F960-800F-744D-97C6-69E64D6A74FC}" destId="{DB8E4B09-A3A3-314A-A29F-37CB1D0165DC}" srcOrd="0" destOrd="1" presId="urn:microsoft.com/office/officeart/2008/layout/VerticalAccentList"/>
    <dgm:cxn modelId="{1CEDB793-9576-B74E-BFF7-3BC73A11FB7F}" srcId="{1C5ED118-2F26-6F4C-B1C4-AB20786B44B5}" destId="{3718047B-E613-424F-9BD3-1AFEC7E3C9ED}" srcOrd="1" destOrd="0" parTransId="{5C95F0ED-8861-1A4C-9236-6047BDB2A78D}" sibTransId="{593DF3B8-2808-1C48-87EA-5BC605A858FA}"/>
    <dgm:cxn modelId="{24A44B1E-ECA5-4A4D-9787-101F20430642}" type="presOf" srcId="{33E8022A-C8C3-9C48-A75E-EB65A03E4FA6}" destId="{DB8E4B09-A3A3-314A-A29F-37CB1D0165DC}" srcOrd="0" destOrd="0" presId="urn:microsoft.com/office/officeart/2008/layout/VerticalAccentList"/>
    <dgm:cxn modelId="{AE8A5088-1F42-834A-89C8-A5E5D29020DE}" srcId="{3718047B-E613-424F-9BD3-1AFEC7E3C9ED}" destId="{33E8022A-C8C3-9C48-A75E-EB65A03E4FA6}" srcOrd="0" destOrd="0" parTransId="{CAA12316-B089-F048-8D77-3EA9315CAB26}" sibTransId="{6B247784-53AD-B44D-B318-0EC1F04FA081}"/>
    <dgm:cxn modelId="{A456B754-0FB2-8E43-B063-4562E27D0F85}" srcId="{2A036989-75C8-3740-B28F-CDFE1F46DD77}" destId="{05D5C5D9-C514-FC49-9D77-DD8C70783CB1}" srcOrd="0" destOrd="0" parTransId="{87BCED22-E9AD-2842-A0CA-00C128D11647}" sibTransId="{DFDD7A8D-2D3A-7545-959C-3954244678C6}"/>
    <dgm:cxn modelId="{04F1FF31-B026-BF4A-9B2B-F2353AD3BFCD}" srcId="{3718047B-E613-424F-9BD3-1AFEC7E3C9ED}" destId="{F307F960-800F-744D-97C6-69E64D6A74FC}" srcOrd="1" destOrd="0" parTransId="{6F59BC59-AF50-4C46-BEB3-874E06130723}" sibTransId="{948F889D-A735-E641-B3DB-403FC536E06B}"/>
    <dgm:cxn modelId="{62742E66-26A0-8942-A826-68016035770D}" type="presParOf" srcId="{28980DC2-9001-824A-A620-2F331EA552E2}" destId="{39A719AB-FBD1-CF43-8AF3-577360542C8B}" srcOrd="0" destOrd="0" presId="urn:microsoft.com/office/officeart/2008/layout/VerticalAccentList"/>
    <dgm:cxn modelId="{81C41846-B9EA-FE49-8A43-A6A12500E331}" type="presParOf" srcId="{39A719AB-FBD1-CF43-8AF3-577360542C8B}" destId="{D1F4AC18-CD69-C64C-8C80-8366BE2E4722}" srcOrd="0" destOrd="0" presId="urn:microsoft.com/office/officeart/2008/layout/VerticalAccentList"/>
    <dgm:cxn modelId="{5D4B38A2-E9A0-004C-ABBC-CD0A483A3C13}" type="presParOf" srcId="{28980DC2-9001-824A-A620-2F331EA552E2}" destId="{5F5C765D-F2F0-9B43-9C0A-9618712A27B3}" srcOrd="1" destOrd="0" presId="urn:microsoft.com/office/officeart/2008/layout/VerticalAccentList"/>
    <dgm:cxn modelId="{DEF52C7A-F8CE-3C41-A327-ADB20C973908}" type="presParOf" srcId="{5F5C765D-F2F0-9B43-9C0A-9618712A27B3}" destId="{5B9EB39B-94F1-3449-B92F-1C56B359E346}" srcOrd="0" destOrd="0" presId="urn:microsoft.com/office/officeart/2008/layout/VerticalAccentList"/>
    <dgm:cxn modelId="{8C51002B-E16B-E34D-9C9C-BF2B62E1E308}" type="presParOf" srcId="{5F5C765D-F2F0-9B43-9C0A-9618712A27B3}" destId="{811EDFF7-70FD-D04F-98B6-CB00E694C618}" srcOrd="1" destOrd="0" presId="urn:microsoft.com/office/officeart/2008/layout/VerticalAccentList"/>
    <dgm:cxn modelId="{4AE723DC-A415-4D4B-97EF-2BB44D1DD2C3}" type="presParOf" srcId="{5F5C765D-F2F0-9B43-9C0A-9618712A27B3}" destId="{37F5D770-D992-9B47-A29C-B5129146FF68}" srcOrd="2" destOrd="0" presId="urn:microsoft.com/office/officeart/2008/layout/VerticalAccentList"/>
    <dgm:cxn modelId="{DA7E9536-FA2E-2B41-A6EE-40420A416144}" type="presParOf" srcId="{5F5C765D-F2F0-9B43-9C0A-9618712A27B3}" destId="{98613F9F-4F04-394A-B444-38BB28476B4E}" srcOrd="3" destOrd="0" presId="urn:microsoft.com/office/officeart/2008/layout/VerticalAccentList"/>
    <dgm:cxn modelId="{14C8F3F3-9E07-F447-9048-C703044AFC0F}" type="presParOf" srcId="{5F5C765D-F2F0-9B43-9C0A-9618712A27B3}" destId="{41D961B3-D58E-C84A-A9DC-45CD334B76FD}" srcOrd="4" destOrd="0" presId="urn:microsoft.com/office/officeart/2008/layout/VerticalAccentList"/>
    <dgm:cxn modelId="{18236969-587D-404A-B3BA-CB0DC1C532BA}" type="presParOf" srcId="{5F5C765D-F2F0-9B43-9C0A-9618712A27B3}" destId="{F29A91BA-CB43-A247-B9AF-18E126809822}" srcOrd="5" destOrd="0" presId="urn:microsoft.com/office/officeart/2008/layout/VerticalAccentList"/>
    <dgm:cxn modelId="{C715DC59-73D4-CB4F-8EAC-9D9C570FE93F}" type="presParOf" srcId="{5F5C765D-F2F0-9B43-9C0A-9618712A27B3}" destId="{D1E22791-CAD6-5049-82FB-0533B5F7ECF3}" srcOrd="6" destOrd="0" presId="urn:microsoft.com/office/officeart/2008/layout/VerticalAccentList"/>
    <dgm:cxn modelId="{EB51EE25-1B9C-BD42-AB2C-94E8206E5670}" type="presParOf" srcId="{5F5C765D-F2F0-9B43-9C0A-9618712A27B3}" destId="{A531869C-3A45-AD4F-8F9D-7002967AA2BB}" srcOrd="7" destOrd="0" presId="urn:microsoft.com/office/officeart/2008/layout/VerticalAccentList"/>
    <dgm:cxn modelId="{BF3B5B6D-69C9-DC4D-B790-E49AB4B3956A}" type="presParOf" srcId="{28980DC2-9001-824A-A620-2F331EA552E2}" destId="{41B91D13-AF23-1642-8681-DDB1BC2CD1FC}" srcOrd="2" destOrd="0" presId="urn:microsoft.com/office/officeart/2008/layout/VerticalAccentList"/>
    <dgm:cxn modelId="{019352DE-AE9F-E243-B49A-EE760BB56B82}" type="presParOf" srcId="{28980DC2-9001-824A-A620-2F331EA552E2}" destId="{99B117F5-B217-214E-9E3C-F0885CC1777F}" srcOrd="3" destOrd="0" presId="urn:microsoft.com/office/officeart/2008/layout/VerticalAccentList"/>
    <dgm:cxn modelId="{598016E8-1FF2-874D-9E43-DD6D71830063}" type="presParOf" srcId="{99B117F5-B217-214E-9E3C-F0885CC1777F}" destId="{30D3AEAC-EF0A-E54F-9C15-6CBAAD04225C}" srcOrd="0" destOrd="0" presId="urn:microsoft.com/office/officeart/2008/layout/VerticalAccentList"/>
    <dgm:cxn modelId="{35E5FC5D-6E1F-D345-A265-57F83B19F739}" type="presParOf" srcId="{28980DC2-9001-824A-A620-2F331EA552E2}" destId="{DA1CA601-41E5-A64B-B85A-D9C598D1CF33}" srcOrd="4" destOrd="0" presId="urn:microsoft.com/office/officeart/2008/layout/VerticalAccentList"/>
    <dgm:cxn modelId="{63F215F9-FCC4-2549-8C18-89A4E22C5928}" type="presParOf" srcId="{DA1CA601-41E5-A64B-B85A-D9C598D1CF33}" destId="{FFA3A6E2-98FC-2D40-9603-F46E530BBC35}" srcOrd="0" destOrd="0" presId="urn:microsoft.com/office/officeart/2008/layout/VerticalAccentList"/>
    <dgm:cxn modelId="{3640DDB7-7D60-EA45-BFDE-EDF63E85B994}" type="presParOf" srcId="{DA1CA601-41E5-A64B-B85A-D9C598D1CF33}" destId="{623D1718-89A1-DE48-B162-3EE68EFD5E2B}" srcOrd="1" destOrd="0" presId="urn:microsoft.com/office/officeart/2008/layout/VerticalAccentList"/>
    <dgm:cxn modelId="{38B391EB-25B0-4D4A-BBDF-96FA56F894A0}" type="presParOf" srcId="{DA1CA601-41E5-A64B-B85A-D9C598D1CF33}" destId="{7E8E4F23-B1CE-9D4F-A25D-39C3BD7AF6CF}" srcOrd="2" destOrd="0" presId="urn:microsoft.com/office/officeart/2008/layout/VerticalAccentList"/>
    <dgm:cxn modelId="{10F7932E-90BE-1A4E-9203-64CD834EC98A}" type="presParOf" srcId="{DA1CA601-41E5-A64B-B85A-D9C598D1CF33}" destId="{73123729-DA8F-C94E-9141-E4F8D7627C8B}" srcOrd="3" destOrd="0" presId="urn:microsoft.com/office/officeart/2008/layout/VerticalAccentList"/>
    <dgm:cxn modelId="{EFBE716A-7CC8-704E-9100-AF008E7C5088}" type="presParOf" srcId="{DA1CA601-41E5-A64B-B85A-D9C598D1CF33}" destId="{5AA5D110-AE37-6840-834D-76FE3ECEE45A}" srcOrd="4" destOrd="0" presId="urn:microsoft.com/office/officeart/2008/layout/VerticalAccentList"/>
    <dgm:cxn modelId="{8C8D5F35-2CA0-7342-AA37-39C89ADA67B0}" type="presParOf" srcId="{DA1CA601-41E5-A64B-B85A-D9C598D1CF33}" destId="{7F3BF7AB-A72B-2447-BA32-9315AB3099E8}" srcOrd="5" destOrd="0" presId="urn:microsoft.com/office/officeart/2008/layout/VerticalAccentList"/>
    <dgm:cxn modelId="{5562BEE0-07CE-484B-9F68-C736FAC8AFEC}" type="presParOf" srcId="{DA1CA601-41E5-A64B-B85A-D9C598D1CF33}" destId="{DFCB1AE8-FCDA-BB41-9CA6-740A1E74E60E}" srcOrd="6" destOrd="0" presId="urn:microsoft.com/office/officeart/2008/layout/VerticalAccentList"/>
    <dgm:cxn modelId="{50FB48FC-A6FD-604B-B93C-5E8AEF8821FA}" type="presParOf" srcId="{DA1CA601-41E5-A64B-B85A-D9C598D1CF33}" destId="{DB8E4B09-A3A3-314A-A29F-37CB1D0165DC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7992E7-6C58-48D1-AB8C-FECAD59B6B02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9A7FFA2E-D66B-45D5-9F00-184E8A1C7A96}">
      <dgm:prSet phldrT="[Text]"/>
      <dgm:spPr/>
      <dgm:t>
        <a:bodyPr/>
        <a:lstStyle/>
        <a:p>
          <a:r>
            <a:rPr lang="en-US" dirty="0" smtClean="0"/>
            <a:t>Feature Identification</a:t>
          </a:r>
          <a:endParaRPr lang="en-US" dirty="0"/>
        </a:p>
      </dgm:t>
    </dgm:pt>
    <dgm:pt modelId="{761AFC57-27DC-4BF8-8825-E0B44FA9A711}" type="parTrans" cxnId="{D2687F80-236D-452A-81E9-70E362D6AE67}">
      <dgm:prSet/>
      <dgm:spPr/>
      <dgm:t>
        <a:bodyPr/>
        <a:lstStyle/>
        <a:p>
          <a:endParaRPr lang="en-US"/>
        </a:p>
      </dgm:t>
    </dgm:pt>
    <dgm:pt modelId="{8426A20A-1D36-45FA-8AE9-C375376A0692}" type="sibTrans" cxnId="{D2687F80-236D-452A-81E9-70E362D6AE67}">
      <dgm:prSet/>
      <dgm:spPr/>
      <dgm:t>
        <a:bodyPr/>
        <a:lstStyle/>
        <a:p>
          <a:endParaRPr lang="en-US"/>
        </a:p>
      </dgm:t>
    </dgm:pt>
    <dgm:pt modelId="{A2D9A40D-B30E-4AA9-97C0-D86EF54D8B31}">
      <dgm:prSet phldrT="[Text]"/>
      <dgm:spPr/>
      <dgm:t>
        <a:bodyPr/>
        <a:lstStyle/>
        <a:p>
          <a:r>
            <a:rPr lang="en-US" dirty="0" smtClean="0"/>
            <a:t>Data Visualization</a:t>
          </a:r>
          <a:endParaRPr lang="en-US" dirty="0"/>
        </a:p>
      </dgm:t>
    </dgm:pt>
    <dgm:pt modelId="{9501B661-73AB-4EB2-BC74-8D81D7123E92}" type="parTrans" cxnId="{3DCABDA0-37AE-4615-B255-8D282A46D916}">
      <dgm:prSet/>
      <dgm:spPr/>
      <dgm:t>
        <a:bodyPr/>
        <a:lstStyle/>
        <a:p>
          <a:endParaRPr lang="en-US"/>
        </a:p>
      </dgm:t>
    </dgm:pt>
    <dgm:pt modelId="{1FE288FA-EE5F-47B8-B834-3B5CCF28389D}" type="sibTrans" cxnId="{3DCABDA0-37AE-4615-B255-8D282A46D916}">
      <dgm:prSet/>
      <dgm:spPr/>
      <dgm:t>
        <a:bodyPr/>
        <a:lstStyle/>
        <a:p>
          <a:endParaRPr lang="en-US"/>
        </a:p>
      </dgm:t>
    </dgm:pt>
    <dgm:pt modelId="{49330EA7-6955-40CD-9E9A-535697DAF985}">
      <dgm:prSet phldrT="[Text]"/>
      <dgm:spPr/>
      <dgm:t>
        <a:bodyPr/>
        <a:lstStyle/>
        <a:p>
          <a:r>
            <a:rPr lang="en-US" dirty="0" smtClean="0"/>
            <a:t>Interpretation of results</a:t>
          </a:r>
          <a:endParaRPr lang="en-US" dirty="0"/>
        </a:p>
      </dgm:t>
    </dgm:pt>
    <dgm:pt modelId="{BC63FCE1-A3C7-4CB2-8735-BEFDBC09714F}" type="parTrans" cxnId="{026252CF-04DC-42CF-9B09-578CD02A3F4C}">
      <dgm:prSet/>
      <dgm:spPr/>
      <dgm:t>
        <a:bodyPr/>
        <a:lstStyle/>
        <a:p>
          <a:endParaRPr lang="en-US"/>
        </a:p>
      </dgm:t>
    </dgm:pt>
    <dgm:pt modelId="{EE43F4F3-668C-4B96-B401-2C8B1454AF18}" type="sibTrans" cxnId="{026252CF-04DC-42CF-9B09-578CD02A3F4C}">
      <dgm:prSet/>
      <dgm:spPr/>
      <dgm:t>
        <a:bodyPr/>
        <a:lstStyle/>
        <a:p>
          <a:endParaRPr lang="en-US"/>
        </a:p>
      </dgm:t>
    </dgm:pt>
    <dgm:pt modelId="{A25C9DD3-6C1D-4F92-8CF5-ADF0502C07CC}">
      <dgm:prSet phldrT="[Text]"/>
      <dgm:spPr/>
      <dgm:t>
        <a:bodyPr/>
        <a:lstStyle/>
        <a:p>
          <a:r>
            <a:rPr lang="en-US" dirty="0" smtClean="0"/>
            <a:t>Background research</a:t>
          </a:r>
          <a:endParaRPr lang="en-US" dirty="0"/>
        </a:p>
      </dgm:t>
    </dgm:pt>
    <dgm:pt modelId="{13FF8D33-FBE1-4DF3-B286-D18377F61DA8}" type="parTrans" cxnId="{5D67E2A5-7FC3-4FF9-A95D-1A988FDBC71E}">
      <dgm:prSet/>
      <dgm:spPr/>
      <dgm:t>
        <a:bodyPr/>
        <a:lstStyle/>
        <a:p>
          <a:endParaRPr lang="en-US"/>
        </a:p>
      </dgm:t>
    </dgm:pt>
    <dgm:pt modelId="{A53B69DA-7B75-4539-AE1E-BFCC3092E73C}" type="sibTrans" cxnId="{5D67E2A5-7FC3-4FF9-A95D-1A988FDBC71E}">
      <dgm:prSet/>
      <dgm:spPr/>
      <dgm:t>
        <a:bodyPr/>
        <a:lstStyle/>
        <a:p>
          <a:endParaRPr lang="en-US"/>
        </a:p>
      </dgm:t>
    </dgm:pt>
    <dgm:pt modelId="{71275E8B-E753-4DCB-AAD5-2FBD66F7D55A}" type="pres">
      <dgm:prSet presAssocID="{437992E7-6C58-48D1-AB8C-FECAD59B6B02}" presName="Name0" presStyleCnt="0">
        <dgm:presLayoutVars>
          <dgm:dir/>
          <dgm:resizeHandles val="exact"/>
        </dgm:presLayoutVars>
      </dgm:prSet>
      <dgm:spPr/>
    </dgm:pt>
    <dgm:pt modelId="{D519A288-63BE-49F8-B413-5CC6D71EDBF1}" type="pres">
      <dgm:prSet presAssocID="{437992E7-6C58-48D1-AB8C-FECAD59B6B02}" presName="vNodes" presStyleCnt="0"/>
      <dgm:spPr/>
    </dgm:pt>
    <dgm:pt modelId="{EB129090-E6A5-4824-B65A-9C56C434F483}" type="pres">
      <dgm:prSet presAssocID="{9A7FFA2E-D66B-45D5-9F00-184E8A1C7A96}" presName="node" presStyleLbl="node1" presStyleIdx="0" presStyleCnt="4">
        <dgm:presLayoutVars>
          <dgm:bulletEnabled val="1"/>
        </dgm:presLayoutVars>
      </dgm:prSet>
      <dgm:spPr/>
    </dgm:pt>
    <dgm:pt modelId="{A190EC24-08EF-4246-A696-6F33323991F0}" type="pres">
      <dgm:prSet presAssocID="{8426A20A-1D36-45FA-8AE9-C375376A0692}" presName="spacerT" presStyleCnt="0"/>
      <dgm:spPr/>
    </dgm:pt>
    <dgm:pt modelId="{877EFFA9-56E0-4F13-933A-1F77608CD699}" type="pres">
      <dgm:prSet presAssocID="{8426A20A-1D36-45FA-8AE9-C375376A0692}" presName="sibTrans" presStyleLbl="sibTrans2D1" presStyleIdx="0" presStyleCnt="3"/>
      <dgm:spPr/>
    </dgm:pt>
    <dgm:pt modelId="{7DB6F884-6289-4F64-AE5B-5BEC161520F8}" type="pres">
      <dgm:prSet presAssocID="{8426A20A-1D36-45FA-8AE9-C375376A0692}" presName="spacerB" presStyleCnt="0"/>
      <dgm:spPr/>
    </dgm:pt>
    <dgm:pt modelId="{96D23E06-3F30-42AE-AC8D-3BD6DE765088}" type="pres">
      <dgm:prSet presAssocID="{A2D9A40D-B30E-4AA9-97C0-D86EF54D8B31}" presName="node" presStyleLbl="node1" presStyleIdx="1" presStyleCnt="4">
        <dgm:presLayoutVars>
          <dgm:bulletEnabled val="1"/>
        </dgm:presLayoutVars>
      </dgm:prSet>
      <dgm:spPr/>
    </dgm:pt>
    <dgm:pt modelId="{A0C201A4-0653-417D-8B97-E64F5AE5BF7F}" type="pres">
      <dgm:prSet presAssocID="{1FE288FA-EE5F-47B8-B834-3B5CCF28389D}" presName="spacerT" presStyleCnt="0"/>
      <dgm:spPr/>
    </dgm:pt>
    <dgm:pt modelId="{0D6551FC-BB34-4D63-8802-3354DAF47F75}" type="pres">
      <dgm:prSet presAssocID="{1FE288FA-EE5F-47B8-B834-3B5CCF28389D}" presName="sibTrans" presStyleLbl="sibTrans2D1" presStyleIdx="1" presStyleCnt="3"/>
      <dgm:spPr/>
    </dgm:pt>
    <dgm:pt modelId="{5E1E2F1A-FAAD-42B6-BFAB-9EFD9E4C3AF2}" type="pres">
      <dgm:prSet presAssocID="{1FE288FA-EE5F-47B8-B834-3B5CCF28389D}" presName="spacerB" presStyleCnt="0"/>
      <dgm:spPr/>
    </dgm:pt>
    <dgm:pt modelId="{5CCB66E7-386C-4C8F-BA80-B9F0FD98A270}" type="pres">
      <dgm:prSet presAssocID="{A25C9DD3-6C1D-4F92-8CF5-ADF0502C07C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6EB4F2-27E8-41FF-82C7-C634CB654D81}" type="pres">
      <dgm:prSet presAssocID="{437992E7-6C58-48D1-AB8C-FECAD59B6B02}" presName="sibTransLast" presStyleLbl="sibTrans2D1" presStyleIdx="2" presStyleCnt="3"/>
      <dgm:spPr/>
    </dgm:pt>
    <dgm:pt modelId="{5ABE7FA4-FDDE-4879-A23C-46F05EA82EF7}" type="pres">
      <dgm:prSet presAssocID="{437992E7-6C58-48D1-AB8C-FECAD59B6B02}" presName="connectorText" presStyleLbl="sibTrans2D1" presStyleIdx="2" presStyleCnt="3"/>
      <dgm:spPr/>
    </dgm:pt>
    <dgm:pt modelId="{C5E6EB48-F694-44FF-8A75-F9695BAEEDBE}" type="pres">
      <dgm:prSet presAssocID="{437992E7-6C58-48D1-AB8C-FECAD59B6B02}" presName="lastNode" presStyleLbl="node1" presStyleIdx="3" presStyleCnt="4">
        <dgm:presLayoutVars>
          <dgm:bulletEnabled val="1"/>
        </dgm:presLayoutVars>
      </dgm:prSet>
      <dgm:spPr/>
    </dgm:pt>
  </dgm:ptLst>
  <dgm:cxnLst>
    <dgm:cxn modelId="{A939C4C5-B473-479E-8F8D-BD8AE0F58D9C}" type="presOf" srcId="{A2D9A40D-B30E-4AA9-97C0-D86EF54D8B31}" destId="{96D23E06-3F30-42AE-AC8D-3BD6DE765088}" srcOrd="0" destOrd="0" presId="urn:microsoft.com/office/officeart/2005/8/layout/equation2"/>
    <dgm:cxn modelId="{3DCABDA0-37AE-4615-B255-8D282A46D916}" srcId="{437992E7-6C58-48D1-AB8C-FECAD59B6B02}" destId="{A2D9A40D-B30E-4AA9-97C0-D86EF54D8B31}" srcOrd="1" destOrd="0" parTransId="{9501B661-73AB-4EB2-BC74-8D81D7123E92}" sibTransId="{1FE288FA-EE5F-47B8-B834-3B5CCF28389D}"/>
    <dgm:cxn modelId="{72473C78-5762-4C47-AF78-922D193475F3}" type="presOf" srcId="{437992E7-6C58-48D1-AB8C-FECAD59B6B02}" destId="{71275E8B-E753-4DCB-AAD5-2FBD66F7D55A}" srcOrd="0" destOrd="0" presId="urn:microsoft.com/office/officeart/2005/8/layout/equation2"/>
    <dgm:cxn modelId="{D4D6D92D-A488-4C6C-BA5C-799F4A5B97B7}" type="presOf" srcId="{1FE288FA-EE5F-47B8-B834-3B5CCF28389D}" destId="{0D6551FC-BB34-4D63-8802-3354DAF47F75}" srcOrd="0" destOrd="0" presId="urn:microsoft.com/office/officeart/2005/8/layout/equation2"/>
    <dgm:cxn modelId="{5D67E2A5-7FC3-4FF9-A95D-1A988FDBC71E}" srcId="{437992E7-6C58-48D1-AB8C-FECAD59B6B02}" destId="{A25C9DD3-6C1D-4F92-8CF5-ADF0502C07CC}" srcOrd="2" destOrd="0" parTransId="{13FF8D33-FBE1-4DF3-B286-D18377F61DA8}" sibTransId="{A53B69DA-7B75-4539-AE1E-BFCC3092E73C}"/>
    <dgm:cxn modelId="{3698A432-BA17-4FAE-A39C-957E3AF0456A}" type="presOf" srcId="{9A7FFA2E-D66B-45D5-9F00-184E8A1C7A96}" destId="{EB129090-E6A5-4824-B65A-9C56C434F483}" srcOrd="0" destOrd="0" presId="urn:microsoft.com/office/officeart/2005/8/layout/equation2"/>
    <dgm:cxn modelId="{3CBDC898-243A-4CC6-B1A5-89BE3D1937BA}" type="presOf" srcId="{8426A20A-1D36-45FA-8AE9-C375376A0692}" destId="{877EFFA9-56E0-4F13-933A-1F77608CD699}" srcOrd="0" destOrd="0" presId="urn:microsoft.com/office/officeart/2005/8/layout/equation2"/>
    <dgm:cxn modelId="{D2687F80-236D-452A-81E9-70E362D6AE67}" srcId="{437992E7-6C58-48D1-AB8C-FECAD59B6B02}" destId="{9A7FFA2E-D66B-45D5-9F00-184E8A1C7A96}" srcOrd="0" destOrd="0" parTransId="{761AFC57-27DC-4BF8-8825-E0B44FA9A711}" sibTransId="{8426A20A-1D36-45FA-8AE9-C375376A0692}"/>
    <dgm:cxn modelId="{026252CF-04DC-42CF-9B09-578CD02A3F4C}" srcId="{437992E7-6C58-48D1-AB8C-FECAD59B6B02}" destId="{49330EA7-6955-40CD-9E9A-535697DAF985}" srcOrd="3" destOrd="0" parTransId="{BC63FCE1-A3C7-4CB2-8735-BEFDBC09714F}" sibTransId="{EE43F4F3-668C-4B96-B401-2C8B1454AF18}"/>
    <dgm:cxn modelId="{435B17CF-EB0E-460D-A4E3-3906EA295D6B}" type="presOf" srcId="{49330EA7-6955-40CD-9E9A-535697DAF985}" destId="{C5E6EB48-F694-44FF-8A75-F9695BAEEDBE}" srcOrd="0" destOrd="0" presId="urn:microsoft.com/office/officeart/2005/8/layout/equation2"/>
    <dgm:cxn modelId="{D87927C4-ACF3-423F-83FF-A21060D8EDC9}" type="presOf" srcId="{A53B69DA-7B75-4539-AE1E-BFCC3092E73C}" destId="{196EB4F2-27E8-41FF-82C7-C634CB654D81}" srcOrd="0" destOrd="0" presId="urn:microsoft.com/office/officeart/2005/8/layout/equation2"/>
    <dgm:cxn modelId="{6D6B0DD1-40F2-477D-B20E-2BD4D1A5AE8F}" type="presOf" srcId="{A53B69DA-7B75-4539-AE1E-BFCC3092E73C}" destId="{5ABE7FA4-FDDE-4879-A23C-46F05EA82EF7}" srcOrd="1" destOrd="0" presId="urn:microsoft.com/office/officeart/2005/8/layout/equation2"/>
    <dgm:cxn modelId="{077E270F-AFC8-4DFD-8C03-3D56F82E7F73}" type="presOf" srcId="{A25C9DD3-6C1D-4F92-8CF5-ADF0502C07CC}" destId="{5CCB66E7-386C-4C8F-BA80-B9F0FD98A270}" srcOrd="0" destOrd="0" presId="urn:microsoft.com/office/officeart/2005/8/layout/equation2"/>
    <dgm:cxn modelId="{E64BE0D5-1755-4381-8CCC-4E89E92E25CA}" type="presParOf" srcId="{71275E8B-E753-4DCB-AAD5-2FBD66F7D55A}" destId="{D519A288-63BE-49F8-B413-5CC6D71EDBF1}" srcOrd="0" destOrd="0" presId="urn:microsoft.com/office/officeart/2005/8/layout/equation2"/>
    <dgm:cxn modelId="{3A182188-F5CD-460E-85C4-66525EA45043}" type="presParOf" srcId="{D519A288-63BE-49F8-B413-5CC6D71EDBF1}" destId="{EB129090-E6A5-4824-B65A-9C56C434F483}" srcOrd="0" destOrd="0" presId="urn:microsoft.com/office/officeart/2005/8/layout/equation2"/>
    <dgm:cxn modelId="{B6A38A7F-FD2F-46EF-ABEB-9ED258136B2A}" type="presParOf" srcId="{D519A288-63BE-49F8-B413-5CC6D71EDBF1}" destId="{A190EC24-08EF-4246-A696-6F33323991F0}" srcOrd="1" destOrd="0" presId="urn:microsoft.com/office/officeart/2005/8/layout/equation2"/>
    <dgm:cxn modelId="{F5CD7946-A910-4B43-B580-1D09B4D97390}" type="presParOf" srcId="{D519A288-63BE-49F8-B413-5CC6D71EDBF1}" destId="{877EFFA9-56E0-4F13-933A-1F77608CD699}" srcOrd="2" destOrd="0" presId="urn:microsoft.com/office/officeart/2005/8/layout/equation2"/>
    <dgm:cxn modelId="{AE69F297-1AF2-46C8-88E9-3B57037558AB}" type="presParOf" srcId="{D519A288-63BE-49F8-B413-5CC6D71EDBF1}" destId="{7DB6F884-6289-4F64-AE5B-5BEC161520F8}" srcOrd="3" destOrd="0" presId="urn:microsoft.com/office/officeart/2005/8/layout/equation2"/>
    <dgm:cxn modelId="{63632764-0137-4D90-B654-1CF9F778D502}" type="presParOf" srcId="{D519A288-63BE-49F8-B413-5CC6D71EDBF1}" destId="{96D23E06-3F30-42AE-AC8D-3BD6DE765088}" srcOrd="4" destOrd="0" presId="urn:microsoft.com/office/officeart/2005/8/layout/equation2"/>
    <dgm:cxn modelId="{AB050C96-E023-4589-B553-68AA4E372B54}" type="presParOf" srcId="{D519A288-63BE-49F8-B413-5CC6D71EDBF1}" destId="{A0C201A4-0653-417D-8B97-E64F5AE5BF7F}" srcOrd="5" destOrd="0" presId="urn:microsoft.com/office/officeart/2005/8/layout/equation2"/>
    <dgm:cxn modelId="{1ADA399E-A6BB-47C8-A5FC-53122A754148}" type="presParOf" srcId="{D519A288-63BE-49F8-B413-5CC6D71EDBF1}" destId="{0D6551FC-BB34-4D63-8802-3354DAF47F75}" srcOrd="6" destOrd="0" presId="urn:microsoft.com/office/officeart/2005/8/layout/equation2"/>
    <dgm:cxn modelId="{33B0661F-5F82-4DEB-8827-4EC0C7786C74}" type="presParOf" srcId="{D519A288-63BE-49F8-B413-5CC6D71EDBF1}" destId="{5E1E2F1A-FAAD-42B6-BFAB-9EFD9E4C3AF2}" srcOrd="7" destOrd="0" presId="urn:microsoft.com/office/officeart/2005/8/layout/equation2"/>
    <dgm:cxn modelId="{208C4C14-71FC-4F9F-AC90-141A6CF88DE6}" type="presParOf" srcId="{D519A288-63BE-49F8-B413-5CC6D71EDBF1}" destId="{5CCB66E7-386C-4C8F-BA80-B9F0FD98A270}" srcOrd="8" destOrd="0" presId="urn:microsoft.com/office/officeart/2005/8/layout/equation2"/>
    <dgm:cxn modelId="{F028CCAD-790F-4152-89FB-5836F5B401E5}" type="presParOf" srcId="{71275E8B-E753-4DCB-AAD5-2FBD66F7D55A}" destId="{196EB4F2-27E8-41FF-82C7-C634CB654D81}" srcOrd="1" destOrd="0" presId="urn:microsoft.com/office/officeart/2005/8/layout/equation2"/>
    <dgm:cxn modelId="{680A7C71-69E9-41F1-A83E-76A1F57B3DED}" type="presParOf" srcId="{196EB4F2-27E8-41FF-82C7-C634CB654D81}" destId="{5ABE7FA4-FDDE-4879-A23C-46F05EA82EF7}" srcOrd="0" destOrd="0" presId="urn:microsoft.com/office/officeart/2005/8/layout/equation2"/>
    <dgm:cxn modelId="{880465F7-BFB1-469E-A682-8EAF59431662}" type="presParOf" srcId="{71275E8B-E753-4DCB-AAD5-2FBD66F7D55A}" destId="{C5E6EB48-F694-44FF-8A75-F9695BAEEDBE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4C19F-2FA6-8F48-A8CF-5948D5623B54}">
      <dsp:nvSpPr>
        <dsp:cNvPr id="0" name=""/>
        <dsp:cNvSpPr/>
      </dsp:nvSpPr>
      <dsp:spPr>
        <a:xfrm>
          <a:off x="0" y="0"/>
          <a:ext cx="6477000" cy="776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Rent-affordability is a frequently discussed issue for New Yorkers</a:t>
          </a:r>
          <a:endParaRPr lang="en-US" sz="2000" kern="1200" dirty="0"/>
        </a:p>
      </dsp:txBody>
      <dsp:txXfrm>
        <a:off x="22733" y="22733"/>
        <a:ext cx="5639456" cy="730700"/>
      </dsp:txXfrm>
    </dsp:sp>
    <dsp:sp modelId="{4085FEBE-495B-6647-A2EC-3F0DDB9CE82C}">
      <dsp:nvSpPr>
        <dsp:cNvPr id="0" name=""/>
        <dsp:cNvSpPr/>
      </dsp:nvSpPr>
      <dsp:spPr>
        <a:xfrm>
          <a:off x="571499" y="905526"/>
          <a:ext cx="6477000" cy="776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Lots of ambiguity on who receives exemptions</a:t>
          </a:r>
          <a:endParaRPr lang="en-US" sz="2000" kern="1200" dirty="0"/>
        </a:p>
      </dsp:txBody>
      <dsp:txXfrm>
        <a:off x="594232" y="928259"/>
        <a:ext cx="5355526" cy="730700"/>
      </dsp:txXfrm>
    </dsp:sp>
    <dsp:sp modelId="{AF100D0F-965A-4D46-9B25-821708CFC0D9}">
      <dsp:nvSpPr>
        <dsp:cNvPr id="0" name=""/>
        <dsp:cNvSpPr/>
      </dsp:nvSpPr>
      <dsp:spPr>
        <a:xfrm>
          <a:off x="1142999" y="1811053"/>
          <a:ext cx="6477000" cy="776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Media trends suggest there have been sharp declines of exemptions in NYC</a:t>
          </a:r>
          <a:endParaRPr lang="en-US" sz="2000" kern="1200" dirty="0"/>
        </a:p>
      </dsp:txBody>
      <dsp:txXfrm>
        <a:off x="1165732" y="1833786"/>
        <a:ext cx="5355526" cy="730700"/>
      </dsp:txXfrm>
    </dsp:sp>
    <dsp:sp modelId="{463906F0-9AA4-5B4D-AD62-00761D4CE066}">
      <dsp:nvSpPr>
        <dsp:cNvPr id="0" name=""/>
        <dsp:cNvSpPr/>
      </dsp:nvSpPr>
      <dsp:spPr>
        <a:xfrm>
          <a:off x="5972492" y="588592"/>
          <a:ext cx="504507" cy="50450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6086006" y="588592"/>
        <a:ext cx="277479" cy="379642"/>
      </dsp:txXfrm>
    </dsp:sp>
    <dsp:sp modelId="{95F74D98-637B-F340-BF4D-831A8AF1FE7A}">
      <dsp:nvSpPr>
        <dsp:cNvPr id="0" name=""/>
        <dsp:cNvSpPr/>
      </dsp:nvSpPr>
      <dsp:spPr>
        <a:xfrm>
          <a:off x="6543992" y="1488945"/>
          <a:ext cx="504507" cy="50450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6657506" y="1488945"/>
        <a:ext cx="277479" cy="3796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4AC18-CD69-C64C-8C80-8366BE2E4722}">
      <dsp:nvSpPr>
        <dsp:cNvPr id="0" name=""/>
        <dsp:cNvSpPr/>
      </dsp:nvSpPr>
      <dsp:spPr>
        <a:xfrm>
          <a:off x="2223001" y="1744"/>
          <a:ext cx="5126537" cy="466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Hypothesis </a:t>
          </a:r>
          <a:endParaRPr lang="en-US" sz="2100" kern="1200" dirty="0"/>
        </a:p>
      </dsp:txBody>
      <dsp:txXfrm>
        <a:off x="2223001" y="1744"/>
        <a:ext cx="5126537" cy="466048"/>
      </dsp:txXfrm>
    </dsp:sp>
    <dsp:sp modelId="{5B9EB39B-94F1-3449-B92F-1C56B359E346}">
      <dsp:nvSpPr>
        <dsp:cNvPr id="0" name=""/>
        <dsp:cNvSpPr/>
      </dsp:nvSpPr>
      <dsp:spPr>
        <a:xfrm>
          <a:off x="2223001" y="467793"/>
          <a:ext cx="1199609" cy="9493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1EDFF7-70FD-D04F-98B6-CB00E694C618}">
      <dsp:nvSpPr>
        <dsp:cNvPr id="0" name=""/>
        <dsp:cNvSpPr/>
      </dsp:nvSpPr>
      <dsp:spPr>
        <a:xfrm>
          <a:off x="2943564" y="467793"/>
          <a:ext cx="1199609" cy="9493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F5D770-D992-9B47-A29C-B5129146FF68}">
      <dsp:nvSpPr>
        <dsp:cNvPr id="0" name=""/>
        <dsp:cNvSpPr/>
      </dsp:nvSpPr>
      <dsp:spPr>
        <a:xfrm>
          <a:off x="3664697" y="467793"/>
          <a:ext cx="1199609" cy="9493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613F9F-4F04-394A-B444-38BB28476B4E}">
      <dsp:nvSpPr>
        <dsp:cNvPr id="0" name=""/>
        <dsp:cNvSpPr/>
      </dsp:nvSpPr>
      <dsp:spPr>
        <a:xfrm>
          <a:off x="4385260" y="467793"/>
          <a:ext cx="1199609" cy="9493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D961B3-D58E-C84A-A9DC-45CD334B76FD}">
      <dsp:nvSpPr>
        <dsp:cNvPr id="0" name=""/>
        <dsp:cNvSpPr/>
      </dsp:nvSpPr>
      <dsp:spPr>
        <a:xfrm>
          <a:off x="5106393" y="467793"/>
          <a:ext cx="1199609" cy="9493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9A91BA-CB43-A247-B9AF-18E126809822}">
      <dsp:nvSpPr>
        <dsp:cNvPr id="0" name=""/>
        <dsp:cNvSpPr/>
      </dsp:nvSpPr>
      <dsp:spPr>
        <a:xfrm>
          <a:off x="5826957" y="467793"/>
          <a:ext cx="1199609" cy="9493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E22791-CAD6-5049-82FB-0533B5F7ECF3}">
      <dsp:nvSpPr>
        <dsp:cNvPr id="0" name=""/>
        <dsp:cNvSpPr/>
      </dsp:nvSpPr>
      <dsp:spPr>
        <a:xfrm>
          <a:off x="6548089" y="467793"/>
          <a:ext cx="1199609" cy="9493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31869C-3A45-AD4F-8F9D-7002967AA2BB}">
      <dsp:nvSpPr>
        <dsp:cNvPr id="0" name=""/>
        <dsp:cNvSpPr/>
      </dsp:nvSpPr>
      <dsp:spPr>
        <a:xfrm>
          <a:off x="2223001" y="562729"/>
          <a:ext cx="5193182" cy="759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Analysis from the Housing and Vacancy Survey could show which types of exemptions and for which people are declining and/or increasing. From there we can predict in the following years who will lose and exemption and where.</a:t>
          </a:r>
          <a:endParaRPr lang="en-US" sz="1200" kern="1200" dirty="0"/>
        </a:p>
      </dsp:txBody>
      <dsp:txXfrm>
        <a:off x="2223001" y="562729"/>
        <a:ext cx="5193182" cy="759486"/>
      </dsp:txXfrm>
    </dsp:sp>
    <dsp:sp modelId="{30D3AEAC-EF0A-E54F-9C15-6CBAAD04225C}">
      <dsp:nvSpPr>
        <dsp:cNvPr id="0" name=""/>
        <dsp:cNvSpPr/>
      </dsp:nvSpPr>
      <dsp:spPr>
        <a:xfrm>
          <a:off x="2223001" y="1449910"/>
          <a:ext cx="5126537" cy="466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Modified Hypothesis</a:t>
          </a:r>
          <a:endParaRPr lang="en-US" sz="2100" kern="1200" dirty="0"/>
        </a:p>
      </dsp:txBody>
      <dsp:txXfrm>
        <a:off x="2223001" y="1449910"/>
        <a:ext cx="5126537" cy="466048"/>
      </dsp:txXfrm>
    </dsp:sp>
    <dsp:sp modelId="{FFA3A6E2-98FC-2D40-9603-F46E530BBC35}">
      <dsp:nvSpPr>
        <dsp:cNvPr id="0" name=""/>
        <dsp:cNvSpPr/>
      </dsp:nvSpPr>
      <dsp:spPr>
        <a:xfrm>
          <a:off x="2223001" y="1915959"/>
          <a:ext cx="1199609" cy="9493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3D1718-89A1-DE48-B162-3EE68EFD5E2B}">
      <dsp:nvSpPr>
        <dsp:cNvPr id="0" name=""/>
        <dsp:cNvSpPr/>
      </dsp:nvSpPr>
      <dsp:spPr>
        <a:xfrm>
          <a:off x="2943564" y="1915959"/>
          <a:ext cx="1199609" cy="9493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8E4F23-B1CE-9D4F-A25D-39C3BD7AF6CF}">
      <dsp:nvSpPr>
        <dsp:cNvPr id="0" name=""/>
        <dsp:cNvSpPr/>
      </dsp:nvSpPr>
      <dsp:spPr>
        <a:xfrm>
          <a:off x="3664697" y="1915959"/>
          <a:ext cx="1199609" cy="9493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123729-DA8F-C94E-9141-E4F8D7627C8B}">
      <dsp:nvSpPr>
        <dsp:cNvPr id="0" name=""/>
        <dsp:cNvSpPr/>
      </dsp:nvSpPr>
      <dsp:spPr>
        <a:xfrm>
          <a:off x="4385260" y="1915959"/>
          <a:ext cx="1199609" cy="9493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A5D110-AE37-6840-834D-76FE3ECEE45A}">
      <dsp:nvSpPr>
        <dsp:cNvPr id="0" name=""/>
        <dsp:cNvSpPr/>
      </dsp:nvSpPr>
      <dsp:spPr>
        <a:xfrm>
          <a:off x="5106393" y="1915959"/>
          <a:ext cx="1199609" cy="9493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3BF7AB-A72B-2447-BA32-9315AB3099E8}">
      <dsp:nvSpPr>
        <dsp:cNvPr id="0" name=""/>
        <dsp:cNvSpPr/>
      </dsp:nvSpPr>
      <dsp:spPr>
        <a:xfrm>
          <a:off x="5826957" y="1915959"/>
          <a:ext cx="1199609" cy="9493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CB1AE8-FCDA-BB41-9CA6-740A1E74E60E}">
      <dsp:nvSpPr>
        <dsp:cNvPr id="0" name=""/>
        <dsp:cNvSpPr/>
      </dsp:nvSpPr>
      <dsp:spPr>
        <a:xfrm>
          <a:off x="6548089" y="1915959"/>
          <a:ext cx="1199609" cy="9493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8E4B09-A3A3-314A-A29F-37CB1D0165DC}">
      <dsp:nvSpPr>
        <dsp:cNvPr id="0" name=""/>
        <dsp:cNvSpPr/>
      </dsp:nvSpPr>
      <dsp:spPr>
        <a:xfrm>
          <a:off x="2223001" y="2010895"/>
          <a:ext cx="5193182" cy="759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Decided to focus on one year sample (problems with cleaning)</a:t>
          </a:r>
          <a:endParaRPr lang="en-US" sz="1200" kern="1200" dirty="0"/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Are there any predictors of who will receive an exemption, and possibly where are those exemption.</a:t>
          </a:r>
          <a:endParaRPr lang="en-US" sz="1200" kern="1200" dirty="0"/>
        </a:p>
      </dsp:txBody>
      <dsp:txXfrm>
        <a:off x="2223001" y="2010895"/>
        <a:ext cx="5193182" cy="7594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29090-E6A5-4824-B65A-9C56C434F483}">
      <dsp:nvSpPr>
        <dsp:cNvPr id="0" name=""/>
        <dsp:cNvSpPr/>
      </dsp:nvSpPr>
      <dsp:spPr>
        <a:xfrm>
          <a:off x="1563071" y="1235"/>
          <a:ext cx="1047210" cy="10472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Feature Identification</a:t>
          </a:r>
          <a:endParaRPr lang="en-US" sz="1000" kern="1200" dirty="0"/>
        </a:p>
      </dsp:txBody>
      <dsp:txXfrm>
        <a:off x="1716431" y="154595"/>
        <a:ext cx="740490" cy="740490"/>
      </dsp:txXfrm>
    </dsp:sp>
    <dsp:sp modelId="{877EFFA9-56E0-4F13-933A-1F77608CD699}">
      <dsp:nvSpPr>
        <dsp:cNvPr id="0" name=""/>
        <dsp:cNvSpPr/>
      </dsp:nvSpPr>
      <dsp:spPr>
        <a:xfrm>
          <a:off x="1782985" y="1133479"/>
          <a:ext cx="607382" cy="607382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863493" y="1365742"/>
        <a:ext cx="446366" cy="142856"/>
      </dsp:txXfrm>
    </dsp:sp>
    <dsp:sp modelId="{96D23E06-3F30-42AE-AC8D-3BD6DE765088}">
      <dsp:nvSpPr>
        <dsp:cNvPr id="0" name=""/>
        <dsp:cNvSpPr/>
      </dsp:nvSpPr>
      <dsp:spPr>
        <a:xfrm>
          <a:off x="1563071" y="1825894"/>
          <a:ext cx="1047210" cy="10472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Data Visualization</a:t>
          </a:r>
          <a:endParaRPr lang="en-US" sz="1000" kern="1200" dirty="0"/>
        </a:p>
      </dsp:txBody>
      <dsp:txXfrm>
        <a:off x="1716431" y="1979254"/>
        <a:ext cx="740490" cy="740490"/>
      </dsp:txXfrm>
    </dsp:sp>
    <dsp:sp modelId="{0D6551FC-BB34-4D63-8802-3354DAF47F75}">
      <dsp:nvSpPr>
        <dsp:cNvPr id="0" name=""/>
        <dsp:cNvSpPr/>
      </dsp:nvSpPr>
      <dsp:spPr>
        <a:xfrm>
          <a:off x="1782985" y="2958138"/>
          <a:ext cx="607382" cy="607382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863493" y="3190401"/>
        <a:ext cx="446366" cy="142856"/>
      </dsp:txXfrm>
    </dsp:sp>
    <dsp:sp modelId="{5CCB66E7-386C-4C8F-BA80-B9F0FD98A270}">
      <dsp:nvSpPr>
        <dsp:cNvPr id="0" name=""/>
        <dsp:cNvSpPr/>
      </dsp:nvSpPr>
      <dsp:spPr>
        <a:xfrm>
          <a:off x="1563071" y="3650554"/>
          <a:ext cx="1047210" cy="10472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Background research</a:t>
          </a:r>
          <a:endParaRPr lang="en-US" sz="1000" kern="1200" dirty="0"/>
        </a:p>
      </dsp:txBody>
      <dsp:txXfrm>
        <a:off x="1716431" y="3803914"/>
        <a:ext cx="740490" cy="740490"/>
      </dsp:txXfrm>
    </dsp:sp>
    <dsp:sp modelId="{196EB4F2-27E8-41FF-82C7-C634CB654D81}">
      <dsp:nvSpPr>
        <dsp:cNvPr id="0" name=""/>
        <dsp:cNvSpPr/>
      </dsp:nvSpPr>
      <dsp:spPr>
        <a:xfrm>
          <a:off x="2767363" y="2154718"/>
          <a:ext cx="333012" cy="3895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767363" y="2232630"/>
        <a:ext cx="233108" cy="233738"/>
      </dsp:txXfrm>
    </dsp:sp>
    <dsp:sp modelId="{C5E6EB48-F694-44FF-8A75-F9695BAEEDBE}">
      <dsp:nvSpPr>
        <dsp:cNvPr id="0" name=""/>
        <dsp:cNvSpPr/>
      </dsp:nvSpPr>
      <dsp:spPr>
        <a:xfrm>
          <a:off x="3238607" y="1302289"/>
          <a:ext cx="2094420" cy="20944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Interpretation of results</a:t>
          </a:r>
          <a:endParaRPr lang="en-US" sz="1900" kern="1200" dirty="0"/>
        </a:p>
      </dsp:txBody>
      <dsp:txXfrm>
        <a:off x="3545328" y="1609010"/>
        <a:ext cx="1480978" cy="1480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08081-622F-4FD9-B8F7-4798EBCB3A82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E31D8-2D6D-46AE-A790-1A1E93D30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16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E31D8-2D6D-46AE-A790-1A1E93D309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07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Intpreting</a:t>
            </a:r>
            <a:r>
              <a:rPr lang="en-US" dirty="0" smtClean="0"/>
              <a:t> KNN versus</a:t>
            </a:r>
            <a:r>
              <a:rPr lang="en-US" baseline="0" dirty="0" smtClean="0"/>
              <a:t> forest and random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E31D8-2D6D-46AE-A790-1A1E93D309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48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8D13-7E67-2247-998C-133BDB8C1918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096A-6D2B-F844-A7D9-3733F493B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8D13-7E67-2247-998C-133BDB8C1918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096A-6D2B-F844-A7D9-3733F493B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8D13-7E67-2247-998C-133BDB8C1918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096A-6D2B-F844-A7D9-3733F493B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8D13-7E67-2247-998C-133BDB8C1918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096A-6D2B-F844-A7D9-3733F493B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8D13-7E67-2247-998C-133BDB8C1918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096A-6D2B-F844-A7D9-3733F493B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8D13-7E67-2247-998C-133BDB8C1918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096A-6D2B-F844-A7D9-3733F493B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8D13-7E67-2247-998C-133BDB8C1918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096A-6D2B-F844-A7D9-3733F493B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8D13-7E67-2247-998C-133BDB8C1918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096A-6D2B-F844-A7D9-3733F493B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8D13-7E67-2247-998C-133BDB8C1918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096A-6D2B-F844-A7D9-3733F493B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8D13-7E67-2247-998C-133BDB8C1918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096A-6D2B-F844-A7D9-3733F493BC5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8D13-7E67-2247-998C-133BDB8C1918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CE096A-6D2B-F844-A7D9-3733F493BC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6CE096A-6D2B-F844-A7D9-3733F493BC5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3D38D13-7E67-2247-998C-133BDB8C1918}" type="datetimeFigureOut">
              <a:rPr lang="en-US" smtClean="0"/>
              <a:t>8/8/2016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johnkrauss.com/where-is-decontrol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of Housing Exemptions in NYC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Kimberly Grauer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25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61" y="1261997"/>
            <a:ext cx="7467600" cy="2463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4117242"/>
            <a:ext cx="3924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Slightly better </a:t>
            </a:r>
            <a:r>
              <a:rPr lang="en-US" dirty="0" smtClean="0"/>
              <a:t>fit</a:t>
            </a:r>
            <a:r>
              <a:rPr lang="en-US" dirty="0" smtClean="0">
                <a:sym typeface="Wingdings" panose="05000000000000000000" pitchFamily="2" charset="2"/>
              </a:rPr>
              <a:t> still over fit.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Score improved when added POB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94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score of .</a:t>
            </a:r>
            <a:r>
              <a:rPr lang="en-US" dirty="0" smtClean="0"/>
              <a:t>6939 with 5 neighbors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Model score: .91 with 1 neighbor! .97 if you add units in building.</a:t>
            </a:r>
            <a:r>
              <a:rPr lang="en-US" dirty="0"/>
              <a:t> </a:t>
            </a:r>
            <a:r>
              <a:rPr lang="en-US" dirty="0" smtClean="0"/>
              <a:t>.984 if you add number of toilets.</a:t>
            </a:r>
          </a:p>
          <a:p>
            <a:endParaRPr lang="en-US" dirty="0"/>
          </a:p>
          <a:p>
            <a:r>
              <a:rPr lang="en-US" dirty="0" smtClean="0"/>
              <a:t>Still way </a:t>
            </a:r>
            <a:r>
              <a:rPr lang="en-US" dirty="0" err="1" smtClean="0"/>
              <a:t>overfit</a:t>
            </a:r>
            <a:r>
              <a:rPr lang="en-US" dirty="0" smtClean="0"/>
              <a:t>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0666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63761410"/>
              </p:ext>
            </p:extLst>
          </p:nvPr>
        </p:nvGraphicFramePr>
        <p:xfrm>
          <a:off x="723900" y="1397000"/>
          <a:ext cx="68961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4925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continued…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628775"/>
            <a:ext cx="72009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Model was trying to optimize predictive abilities. Found KNN to be the best function.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Limitations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Try to look more specifically at individual coefficients, expanding on a logistic regression.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Limitation: little understanding of the effects of each feature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US" dirty="0" smtClean="0"/>
              <a:t>E.g. gender and exemption	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Overfitting the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Future Questions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Add a time series component to analysis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Add geographical component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9204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and citations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1475" y="1828800"/>
            <a:ext cx="7581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John Krauss and Whiter </a:t>
            </a:r>
            <a:r>
              <a:rPr lang="en-US" dirty="0"/>
              <a:t>Rent Regulation - </a:t>
            </a:r>
            <a:r>
              <a:rPr lang="en-US" dirty="0">
                <a:hlinkClick r:id="rId2"/>
              </a:rPr>
              <a:t>http://blog.johnkrauss.com/where-is-decontrol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Time trends DOF records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Housing and vacancy survey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Ben Hammer at </a:t>
            </a:r>
            <a:r>
              <a:rPr lang="en-US" dirty="0" err="1" smtClean="0"/>
              <a:t>Kaggle</a:t>
            </a:r>
            <a:r>
              <a:rPr lang="en-US" dirty="0" smtClean="0"/>
              <a:t> for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6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44522"/>
          </a:xfrm>
        </p:spPr>
        <p:txBody>
          <a:bodyPr/>
          <a:lstStyle/>
          <a:p>
            <a:r>
              <a:rPr lang="en-US" sz="3000" dirty="0" smtClean="0"/>
              <a:t>Context and Hypothesis</a:t>
            </a:r>
            <a:endParaRPr lang="en-US" sz="3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979480"/>
              </p:ext>
            </p:extLst>
          </p:nvPr>
        </p:nvGraphicFramePr>
        <p:xfrm>
          <a:off x="494920" y="1134931"/>
          <a:ext cx="7620000" cy="2587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1344704"/>
              </p:ext>
            </p:extLst>
          </p:nvPr>
        </p:nvGraphicFramePr>
        <p:xfrm>
          <a:off x="-1320207" y="3847897"/>
          <a:ext cx="9970701" cy="2867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62065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729"/>
            <a:ext cx="7620000" cy="519607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Data from the Housing and Vacancy Survey, 2014.</a:t>
            </a:r>
          </a:p>
          <a:p>
            <a:r>
              <a:rPr lang="en-US" dirty="0" smtClean="0"/>
              <a:t>The data is very messy and needs to be parsed through an SAS program to get to a CSV.</a:t>
            </a:r>
          </a:p>
          <a:p>
            <a:r>
              <a:rPr lang="en-US" dirty="0" smtClean="0"/>
              <a:t>There were 15,343 observations, which all have weights applied to them to represent properly the NYC population.</a:t>
            </a:r>
          </a:p>
          <a:p>
            <a:pPr lvl="1"/>
            <a:r>
              <a:rPr lang="en-US" dirty="0" smtClean="0"/>
              <a:t>I did not use the weights as I was only concerned with trends and relationships, not absolute numbers.</a:t>
            </a:r>
          </a:p>
          <a:p>
            <a:r>
              <a:rPr lang="en-US" dirty="0" smtClean="0"/>
              <a:t>Started with hundreds of variables and </a:t>
            </a:r>
          </a:p>
          <a:p>
            <a:pPr marL="114300" indent="0">
              <a:buNone/>
            </a:pPr>
            <a:r>
              <a:rPr lang="en-US" dirty="0" smtClean="0"/>
              <a:t>Reduced it to around 40 including:</a:t>
            </a:r>
          </a:p>
          <a:p>
            <a:pPr>
              <a:buFontTx/>
              <a:buChar char="-"/>
            </a:pPr>
            <a:r>
              <a:rPr lang="en-US" dirty="0" smtClean="0"/>
              <a:t>Household income     - Coop/Condo status</a:t>
            </a:r>
          </a:p>
          <a:p>
            <a:pPr>
              <a:buFontTx/>
              <a:buChar char="-"/>
            </a:pPr>
            <a:r>
              <a:rPr lang="en-US" dirty="0" smtClean="0"/>
              <a:t>Gender		- Units in building	</a:t>
            </a:r>
          </a:p>
          <a:p>
            <a:pPr>
              <a:buFontTx/>
              <a:buChar char="-"/>
            </a:pPr>
            <a:r>
              <a:rPr lang="en-US" dirty="0" smtClean="0"/>
              <a:t>Race			- Age</a:t>
            </a:r>
          </a:p>
          <a:p>
            <a:pPr>
              <a:buFontTx/>
              <a:buChar char="-"/>
            </a:pPr>
            <a:r>
              <a:rPr lang="en-US" dirty="0" smtClean="0"/>
              <a:t>Ethnicity</a:t>
            </a:r>
          </a:p>
          <a:p>
            <a:pPr marL="114300" indent="0">
              <a:buNone/>
            </a:pPr>
            <a:r>
              <a:rPr lang="en-US" dirty="0" smtClean="0"/>
              <a:t>Removed data: quality of house and other demographic information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6" y="3403206"/>
            <a:ext cx="2891971" cy="236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3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Pre-work and visualization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1538288"/>
            <a:ext cx="2050556" cy="4800600"/>
          </a:xfrm>
        </p:spPr>
        <p:txBody>
          <a:bodyPr>
            <a:normAutofit lnSpcReduction="10000"/>
          </a:bodyPr>
          <a:lstStyle/>
          <a:p>
            <a:r>
              <a:rPr lang="en-US" sz="1400" dirty="0" smtClean="0"/>
              <a:t>Chose a few important variables to explore:</a:t>
            </a:r>
          </a:p>
          <a:p>
            <a:pPr lvl="1"/>
            <a:r>
              <a:rPr lang="en-US" sz="1400" dirty="0" smtClean="0"/>
              <a:t>Target: </a:t>
            </a:r>
            <a:r>
              <a:rPr lang="en-US" sz="1400" dirty="0" smtClean="0"/>
              <a:t>Exemption</a:t>
            </a:r>
          </a:p>
          <a:p>
            <a:pPr lvl="1"/>
            <a:r>
              <a:rPr lang="en-US" sz="1400" dirty="0" smtClean="0"/>
              <a:t>Features: gender, age, income</a:t>
            </a:r>
          </a:p>
          <a:p>
            <a:pPr marL="114300" indent="0">
              <a:buNone/>
            </a:pPr>
            <a:r>
              <a:rPr lang="en-US" sz="1600" dirty="0" smtClean="0"/>
              <a:t>Observations: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Somewhat even distribution across age, with slightly more concentration younger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A few rich men getting exemptions. Fewer poor women not getting them.</a:t>
            </a:r>
            <a:endParaRPr lang="en-US" sz="1600" dirty="0"/>
          </a:p>
        </p:txBody>
      </p:sp>
      <p:pic>
        <p:nvPicPr>
          <p:cNvPr id="1028" name="Picture 4" descr="Displaying 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006" y="1323976"/>
            <a:ext cx="6509243" cy="522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28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isplaying 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785" y="170680"/>
            <a:ext cx="2721925" cy="187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isplaying 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971" y="2114551"/>
            <a:ext cx="300680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82491" y="82551"/>
            <a:ext cx="2542554" cy="1840784"/>
            <a:chOff x="164266" y="1511301"/>
            <a:chExt cx="2542554" cy="1840784"/>
          </a:xfrm>
        </p:grpSpPr>
        <p:pic>
          <p:nvPicPr>
            <p:cNvPr id="3078" name="Picture 6" descr="Displaying imag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66" y="1511301"/>
              <a:ext cx="2542554" cy="157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59218" y="3105864"/>
              <a:ext cx="16668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Public housing</a:t>
              </a:r>
              <a:endParaRPr lang="en-US" sz="1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48831" y="228600"/>
            <a:ext cx="2553379" cy="1821021"/>
            <a:chOff x="2625045" y="1552575"/>
            <a:chExt cx="2553379" cy="1821021"/>
          </a:xfrm>
        </p:grpSpPr>
        <p:pic>
          <p:nvPicPr>
            <p:cNvPr id="3080" name="Picture 8" descr="Inline imag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5045" y="1552575"/>
              <a:ext cx="2553379" cy="157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2892084" y="3127375"/>
              <a:ext cx="16668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HUD</a:t>
              </a:r>
              <a:endParaRPr lang="en-US" sz="10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7442" y="4057651"/>
            <a:ext cx="1666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Public housing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3115920" y="3912738"/>
            <a:ext cx="1666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HUD</a:t>
            </a:r>
            <a:endParaRPr lang="en-US" sz="1000" dirty="0"/>
          </a:p>
        </p:txBody>
      </p:sp>
      <p:pic>
        <p:nvPicPr>
          <p:cNvPr id="3086" name="Picture 14" descr="Inline imag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45" y="4637352"/>
            <a:ext cx="2522751" cy="169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Inline imag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838" y="4495086"/>
            <a:ext cx="2299947" cy="156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77443" y="6516237"/>
            <a:ext cx="1666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HUD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3617296" y="6279542"/>
            <a:ext cx="1666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Public housing</a:t>
            </a:r>
            <a:endParaRPr lang="en-US" sz="1000" dirty="0"/>
          </a:p>
        </p:txBody>
      </p:sp>
      <p:pic>
        <p:nvPicPr>
          <p:cNvPr id="3090" name="Picture 18" descr="Inline image 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7" y="2251111"/>
            <a:ext cx="2492438" cy="166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Inline imag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993" y="2114551"/>
            <a:ext cx="2502792" cy="163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43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01662"/>
          </a:xfrm>
        </p:spPr>
        <p:txBody>
          <a:bodyPr/>
          <a:lstStyle/>
          <a:p>
            <a:r>
              <a:rPr lang="en-US" sz="2000" dirty="0" smtClean="0"/>
              <a:t>Other Variables considered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183876"/>
              </p:ext>
            </p:extLst>
          </p:nvPr>
        </p:nvGraphicFramePr>
        <p:xfrm>
          <a:off x="457199" y="1088711"/>
          <a:ext cx="7620001" cy="4680578"/>
        </p:xfrm>
        <a:graphic>
          <a:graphicData uri="http://schemas.openxmlformats.org/drawingml/2006/table">
            <a:tbl>
              <a:tblPr/>
              <a:tblGrid>
                <a:gridCol w="2274177"/>
                <a:gridCol w="1717804"/>
                <a:gridCol w="2274177"/>
                <a:gridCol w="1353843"/>
              </a:tblGrid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Record Type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Heating equipment breakdown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Occupancy status before acquisition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Salary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Borough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heating breakdowns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Condo/Coop before acquisition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Salary flag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External Walls--Missing brick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Functioning Air Conditioning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Down payment(1)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Business income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External Walls--Sloping walls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Carbon Monoxide Detector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Down payment(2)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Business income flag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External Walls--Major cracks in walls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Additional sources of heat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Value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Interest income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External Walls--Loose or hanging cornice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Presence of mice and rates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Mortgage status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Interest income flag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External Walls--No problems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Cockroaches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Monthly mortgage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Retirement income (1)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External Walls--Unable to observe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Exterminator service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When Did Most Recent Mortgage Originate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Retirement income (1) flag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Condition of Windows--Broken/missing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Cracks/holes in interior walls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Current Interest Rate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Government income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Condition of Windows--Rotten/loose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Holes in floors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Condo/Maintenance fees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Government income flag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Condition of Windows--Boarded-up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Broken plaster/peeling paint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Senior Citizen Carrying Charge Increase Exemption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Retirement income (2)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Condition of Windows--No problems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Plaster/paint&gt; 8.5 x 11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Fire and liability insurance paid separately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Retirement income (2) flag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Condition of Floors--Unable to observe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 moved to NYC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Complete plumbing facilities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Hispanic Origin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Condition of building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DHCR status input flag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Exclusive use of plumbing facilities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Race of householder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Broken/Boarded Windows--observation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control status recode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 breakdown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 moved--renters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Wheelchair accessibility--Street entry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Structure class recode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Complete kitchen facilities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 moved--owners/renters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Wheelchair accessibility--Elevator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of schedule code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Exclusive use of kitchen facilities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Value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Wheelchair accessibility--Unit entrance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 built recode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 facilities functioning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Stories in building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Sex of householder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Condition of unit recode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of heating fuel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Rooms/Bedrooms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uf43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Respondent line number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Electricity-paid separately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Plumbing facilities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Hispanic origin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Household composition recode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Monthly electricity cost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 facilities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Race of householder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Presence of nonrelatives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Gas-paid separately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of heating fuel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Temporary Residence-Affordability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Race and Ethnicity of householder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Monthly gas cost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Electricity cost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Temporary Residence-Other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Race Recode 1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Combined gas/electricity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Gas cost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Most recent place lived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Race Recode 2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Water and sewer-paid separately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Combined gas/electricity cost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sc52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Presence of plumbing facilities recode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Yearly water and sewer cost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Water and sewer cost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 or after July 1, 1971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Presence of kitchen facilities recode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fuels-paid separately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fuels cost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5198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First occupants of unit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1987 maintenance deficiencies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Yearly cost for other fuels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Contract rent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98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Reason for moving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2014 maintenance deficiencies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Home Energy Assistance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Rental assistance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Place of birth-householder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persons recode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Yearly assistance amount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Household income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Place of birth-father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rec28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Contract rent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Salary income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Place of birth-mother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Monthly gross rent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Length of lease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Business income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75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Results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411082"/>
              </p:ext>
            </p:extLst>
          </p:nvPr>
        </p:nvGraphicFramePr>
        <p:xfrm>
          <a:off x="457200" y="1981199"/>
          <a:ext cx="7286627" cy="2750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2335"/>
                <a:gridCol w="1456488"/>
                <a:gridCol w="1205370"/>
                <a:gridCol w="920768"/>
                <a:gridCol w="1343485"/>
                <a:gridCol w="1088181"/>
              </a:tblGrid>
              <a:tr h="550069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Precision Score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Recall Score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F1 Score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F1 Score Train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AUC Score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50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Decision Tree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50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Random Forest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0.59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50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KNN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50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RF with K-fold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.567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.633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.78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48387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Linear – R squared of .11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If adds certain features such as units in house, all the number go up by a lot.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KNN- went up slightly with folds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0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4663"/>
            <a:ext cx="7620000" cy="646508"/>
          </a:xfrm>
        </p:spPr>
        <p:txBody>
          <a:bodyPr/>
          <a:lstStyle/>
          <a:p>
            <a:r>
              <a:rPr lang="en-US" sz="2500" dirty="0" smtClean="0">
                <a:latin typeface="+mn-lt"/>
              </a:rPr>
              <a:t>Linear</a:t>
            </a:r>
            <a:r>
              <a:rPr lang="en-US" sz="2500" dirty="0" smtClean="0">
                <a:latin typeface="Calib"/>
              </a:rPr>
              <a:t>: </a:t>
            </a:r>
            <a:r>
              <a:rPr lang="en-US" sz="2000" dirty="0" smtClean="0">
                <a:latin typeface="Calib"/>
              </a:rPr>
              <a:t/>
            </a:r>
            <a:br>
              <a:rPr lang="en-US" sz="2000" dirty="0" smtClean="0">
                <a:latin typeface="Calib"/>
              </a:rPr>
            </a:br>
            <a:r>
              <a:rPr lang="en-US" sz="2000" dirty="0">
                <a:latin typeface="Calib"/>
              </a:rPr>
              <a:t/>
            </a:r>
            <a:br>
              <a:rPr lang="en-US" sz="2000" dirty="0">
                <a:latin typeface="Calib"/>
              </a:rPr>
            </a:br>
            <a:r>
              <a:rPr lang="en-US" sz="2000" dirty="0" smtClean="0">
                <a:latin typeface="Calib"/>
              </a:rPr>
              <a:t/>
            </a:r>
            <a:br>
              <a:rPr lang="en-US" sz="2000" dirty="0" smtClean="0">
                <a:latin typeface="Calib"/>
              </a:rPr>
            </a:br>
            <a:r>
              <a:rPr lang="nl-NL" sz="2000" dirty="0" smtClean="0">
                <a:latin typeface="Calib"/>
              </a:rPr>
              <a:t>'</a:t>
            </a:r>
            <a:r>
              <a:rPr lang="nl-NL" sz="2000" dirty="0" err="1">
                <a:latin typeface="Calib"/>
              </a:rPr>
              <a:t>wages</a:t>
            </a:r>
            <a:r>
              <a:rPr lang="nl-NL" sz="2000" dirty="0">
                <a:latin typeface="Calib"/>
              </a:rPr>
              <a:t>', '</a:t>
            </a:r>
            <a:r>
              <a:rPr lang="nl-NL" sz="2000" dirty="0" err="1">
                <a:latin typeface="Calib"/>
              </a:rPr>
              <a:t>age</a:t>
            </a:r>
            <a:r>
              <a:rPr lang="nl-NL" sz="2000" dirty="0">
                <a:latin typeface="Calib"/>
              </a:rPr>
              <a:t>', </a:t>
            </a:r>
            <a:r>
              <a:rPr lang="nl-NL" sz="2000" dirty="0" smtClean="0">
                <a:latin typeface="Calib"/>
              </a:rPr>
              <a:t> </a:t>
            </a:r>
            <a:r>
              <a:rPr lang="nl-NL" sz="2000" dirty="0">
                <a:latin typeface="Calib"/>
              </a:rPr>
              <a:t>'race1_2', 'race1_3', '</a:t>
            </a:r>
            <a:r>
              <a:rPr lang="nl-NL" sz="2000" dirty="0" smtClean="0">
                <a:latin typeface="Calib"/>
              </a:rPr>
              <a:t>race1_4’, 'gender_2’</a:t>
            </a:r>
            <a:endParaRPr lang="en-US" sz="2000" dirty="0">
              <a:latin typeface="Cali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3524523"/>
            <a:ext cx="8436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Very Low R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Data visualization suggests relationship is non-linear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Add controls: POB and units in building and r goes up to 41. </a:t>
            </a:r>
            <a:endParaRPr lang="en-US" dirty="0"/>
          </a:p>
          <a:p>
            <a:pPr marL="285750" indent="-285750">
              <a:buFontTx/>
              <a:buChar char="•"/>
            </a:pPr>
            <a:endParaRPr lang="en-US" dirty="0" smtClean="0"/>
          </a:p>
          <a:p>
            <a:pPr marL="285750" indent="-285750">
              <a:buFontTx/>
              <a:buChar char="•"/>
            </a:pPr>
            <a:r>
              <a:rPr lang="en-US" dirty="0" smtClean="0"/>
              <a:t>Possible results: wages are highly significant, age is significant,  going from male to female is slightly significant. 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693402"/>
            <a:ext cx="7810500" cy="140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07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810194"/>
            <a:ext cx="647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Model is </a:t>
            </a:r>
            <a:r>
              <a:rPr lang="en-US" dirty="0" err="1" smtClean="0"/>
              <a:t>overfit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 high train score but low test score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86" y="1180770"/>
            <a:ext cx="75692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9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3017</TotalTime>
  <Words>990</Words>
  <Application>Microsoft Office PowerPoint</Application>
  <PresentationFormat>On-screen Show (4:3)</PresentationFormat>
  <Paragraphs>238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Analysis of Housing Exemptions in NYC</vt:lpstr>
      <vt:lpstr>Context and Hypothesis</vt:lpstr>
      <vt:lpstr>The Data</vt:lpstr>
      <vt:lpstr>Pre-work and visualization </vt:lpstr>
      <vt:lpstr>PowerPoint Presentation</vt:lpstr>
      <vt:lpstr>Other Variables considered</vt:lpstr>
      <vt:lpstr>Overall Results</vt:lpstr>
      <vt:lpstr>Linear:    'wages', 'age',  'race1_2', 'race1_3', 'race1_4’, 'gender_2’</vt:lpstr>
      <vt:lpstr>Decision Tree</vt:lpstr>
      <vt:lpstr>Random Forest</vt:lpstr>
      <vt:lpstr>KNN</vt:lpstr>
      <vt:lpstr>Results</vt:lpstr>
      <vt:lpstr>Results continued…</vt:lpstr>
      <vt:lpstr>Acknowledgements and citations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Housing Exemptions in NYC</dc:title>
  <dc:creator>Kimberly Grauer</dc:creator>
  <cp:lastModifiedBy>Kimberly A. Grauer</cp:lastModifiedBy>
  <cp:revision>35</cp:revision>
  <dcterms:created xsi:type="dcterms:W3CDTF">2016-08-06T18:25:37Z</dcterms:created>
  <dcterms:modified xsi:type="dcterms:W3CDTF">2016-08-08T20:47:59Z</dcterms:modified>
</cp:coreProperties>
</file>