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8"/>
  </p:notesMasterIdLst>
  <p:sldIdLst>
    <p:sldId id="256" r:id="rId2"/>
    <p:sldId id="257" r:id="rId3"/>
    <p:sldId id="258" r:id="rId4"/>
    <p:sldId id="273" r:id="rId5"/>
    <p:sldId id="274" r:id="rId6"/>
    <p:sldId id="262" r:id="rId7"/>
    <p:sldId id="276" r:id="rId8"/>
    <p:sldId id="275" r:id="rId9"/>
    <p:sldId id="261" r:id="rId10"/>
    <p:sldId id="265" r:id="rId11"/>
    <p:sldId id="272" r:id="rId12"/>
    <p:sldId id="267" r:id="rId13"/>
    <p:sldId id="278" r:id="rId14"/>
    <p:sldId id="268" r:id="rId15"/>
    <p:sldId id="277" r:id="rId16"/>
    <p:sldId id="270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09" autoAdjust="0"/>
    <p:restoredTop sz="93134" autoAdjust="0"/>
  </p:normalViewPr>
  <p:slideViewPr>
    <p:cSldViewPr>
      <p:cViewPr varScale="1">
        <p:scale>
          <a:sx n="69" d="100"/>
          <a:sy n="69" d="100"/>
        </p:scale>
        <p:origin x="1710" y="7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EB962-F482-4F9A-B6AA-C15F0C772FC3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7816B-7AFA-4DE6-8E32-471ADE795AB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174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816B-7AFA-4DE6-8E32-471ADE795ABE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61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816B-7AFA-4DE6-8E32-471ADE795ABE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170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816B-7AFA-4DE6-8E32-471ADE795ABE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48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816B-7AFA-4DE6-8E32-471ADE795ABE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570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816B-7AFA-4DE6-8E32-471ADE795ABE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0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167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86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706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661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822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673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829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708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47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60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29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36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67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01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37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38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8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01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rginformatica.com.br/logol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7828905" cy="244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13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17528"/>
              </p:ext>
            </p:extLst>
          </p:nvPr>
        </p:nvGraphicFramePr>
        <p:xfrm>
          <a:off x="179512" y="1119437"/>
          <a:ext cx="8344072" cy="38274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5589"/>
                <a:gridCol w="1569823"/>
                <a:gridCol w="1222615"/>
                <a:gridCol w="1569823"/>
                <a:gridCol w="1403607"/>
                <a:gridCol w="1222615"/>
              </a:tblGrid>
              <a:tr h="3544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unção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Análise Requisitos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Projeto (PM)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Código (PM)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Teste (PM)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CCC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71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GM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CCF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GBD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CSP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CL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9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 smtClean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4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TAXA($)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148000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69876" y="657772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Estimativa 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79685" y="165329"/>
            <a:ext cx="745139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Tabela de Estimativa de Esforço</a:t>
            </a:r>
          </a:p>
          <a:p>
            <a:pPr algn="ctr"/>
            <a:endParaRPr lang="pt-BR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4925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69876" y="657772"/>
            <a:ext cx="3449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Cocomo Intermediário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617193"/>
              </p:ext>
            </p:extLst>
          </p:nvPr>
        </p:nvGraphicFramePr>
        <p:xfrm>
          <a:off x="27531" y="0"/>
          <a:ext cx="3354805" cy="13734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1679"/>
                <a:gridCol w="1171563"/>
                <a:gridCol w="1171563"/>
              </a:tblGrid>
              <a:tr h="216726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LENGENDA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VL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Very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Low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Muito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Baixa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Baixa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Padrão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VH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Very High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Muita Alta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XH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Xtreme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High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Extra Alta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777832"/>
              </p:ext>
            </p:extLst>
          </p:nvPr>
        </p:nvGraphicFramePr>
        <p:xfrm>
          <a:off x="285720" y="1928802"/>
          <a:ext cx="8572559" cy="47389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5375"/>
                <a:gridCol w="2279008"/>
                <a:gridCol w="834601"/>
                <a:gridCol w="1071618"/>
                <a:gridCol w="958154"/>
                <a:gridCol w="834601"/>
                <a:gridCol w="834601"/>
                <a:gridCol w="834601"/>
              </a:tblGrid>
              <a:tr h="3877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Atributo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Descrição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</a:t>
                      </a:r>
                      <a:endParaRPr lang="pt-BR" sz="110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</a:t>
                      </a:r>
                      <a:endParaRPr lang="pt-BR" sz="110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pt-BR" sz="110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VH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XH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RELY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Confiabilidade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Necessária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0,75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0,88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1,40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DATA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Bytes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de dados por IFD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0,94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1,08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CPLX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Complexidade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0,70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1,30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1,65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Tempo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de Execução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1,30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1,66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STOR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Restrições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de Memória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1,06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1,21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1,56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VIRT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Volatilidade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da Máquina Virtual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0,87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1,30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9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TURN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Tempo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de Resposta do Desenvolvimento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0,87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1,07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ACAP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Capacidades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de Análise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1,46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1,19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0,71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AEXP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Expereriência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em Aplicações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1,29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0,91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1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PCAP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Capacidade de Programção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1,42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1,17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0,70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LEXP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Expiriência em Linguagens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1,07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0,95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VEXP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Experiência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em Máquina Virtual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1,21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0,90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9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MODP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Modernas Práticas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de Desenvolvimento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1,24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0,91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TOOL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Ferramentas de Software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1,24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0,91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SCED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Efeitos do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Cronograma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1,23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1,08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1,04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3563888" y="869426"/>
            <a:ext cx="52055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Tabela De Dificuldade</a:t>
            </a:r>
            <a:endParaRPr lang="pt-BR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538255"/>
              </p:ext>
            </p:extLst>
          </p:nvPr>
        </p:nvGraphicFramePr>
        <p:xfrm>
          <a:off x="1589719" y="1124744"/>
          <a:ext cx="5729770" cy="1630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4448"/>
                <a:gridCol w="1028850"/>
                <a:gridCol w="1064898"/>
                <a:gridCol w="1170787"/>
                <a:gridCol w="1170787"/>
              </a:tblGrid>
              <a:tr h="5034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Projeto de Software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09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Orgânico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48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Semidestacado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09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Embutido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179512" y="0"/>
            <a:ext cx="249459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Empirícos</a:t>
            </a:r>
            <a:endParaRPr lang="pt-BR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987824" y="477053"/>
            <a:ext cx="27895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Cocomo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Básico</a:t>
            </a:r>
            <a:endParaRPr lang="pt-BR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191262"/>
              </p:ext>
            </p:extLst>
          </p:nvPr>
        </p:nvGraphicFramePr>
        <p:xfrm>
          <a:off x="0" y="2924944"/>
          <a:ext cx="8748464" cy="241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464"/>
              </a:tblGrid>
              <a:tr h="2416304">
                <a:tc>
                  <a:txBody>
                    <a:bodyPr/>
                    <a:lstStyle/>
                    <a:p>
                      <a:pPr algn="ctr"/>
                      <a:r>
                        <a:rPr lang="pt-BR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Formula do cálculo</a:t>
                      </a:r>
                    </a:p>
                    <a:p>
                      <a:pPr algn="ctr"/>
                      <a:endParaRPr lang="pt-BR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Esforço aplicado pessoa-mês (E): 2.4*13.4^1.05 = 38,25</a:t>
                      </a:r>
                    </a:p>
                    <a:p>
                      <a:pPr algn="ctr">
                        <a:buFont typeface="Wingdings" pitchFamily="2" charset="2"/>
                        <a:buChar char="q"/>
                      </a:pPr>
                      <a:endParaRPr lang="pt-BR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 de desenvolvimento em meses (D): 2.5*38,25^0.38 = 5,65	</a:t>
                      </a:r>
                    </a:p>
                    <a:p>
                      <a:pPr algn="ctr">
                        <a:buFont typeface="Wingdings" pitchFamily="2" charset="2"/>
                        <a:buChar char="q"/>
                      </a:pPr>
                      <a:endParaRPr lang="pt-BR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Número de pessoas recomendado (E/D): 38,25/5,65= 6,76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396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538255"/>
              </p:ext>
            </p:extLst>
          </p:nvPr>
        </p:nvGraphicFramePr>
        <p:xfrm>
          <a:off x="1589719" y="1124744"/>
          <a:ext cx="5729770" cy="1630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4448"/>
                <a:gridCol w="1028850"/>
                <a:gridCol w="1064898"/>
                <a:gridCol w="1170787"/>
                <a:gridCol w="1170787"/>
              </a:tblGrid>
              <a:tr h="5034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Projeto de Software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09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Orgânico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48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Semidestacado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09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Embutido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179512" y="0"/>
            <a:ext cx="249459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Empirícos</a:t>
            </a:r>
            <a:endParaRPr lang="pt-BR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987824" y="477053"/>
            <a:ext cx="27895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Cocomo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Básico</a:t>
            </a:r>
            <a:endParaRPr lang="pt-BR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191262"/>
              </p:ext>
            </p:extLst>
          </p:nvPr>
        </p:nvGraphicFramePr>
        <p:xfrm>
          <a:off x="0" y="2924944"/>
          <a:ext cx="8748464" cy="241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464"/>
              </a:tblGrid>
              <a:tr h="2416304">
                <a:tc>
                  <a:txBody>
                    <a:bodyPr/>
                    <a:lstStyle/>
                    <a:p>
                      <a:pPr algn="ctr"/>
                      <a:r>
                        <a:rPr lang="pt-BR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Formula do cálculo</a:t>
                      </a:r>
                    </a:p>
                    <a:p>
                      <a:pPr algn="ctr"/>
                      <a:endParaRPr lang="pt-BR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Esforço aplicado pessoa-mês (E): 2.4*13.4^1.05 = 38,25</a:t>
                      </a:r>
                    </a:p>
                    <a:p>
                      <a:pPr algn="ctr">
                        <a:buFont typeface="Wingdings" pitchFamily="2" charset="2"/>
                        <a:buChar char="q"/>
                      </a:pPr>
                      <a:endParaRPr lang="pt-BR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 de desenvolvimento em meses (D): 2.5*38,25^0.38 = 5,65	</a:t>
                      </a:r>
                    </a:p>
                    <a:p>
                      <a:pPr algn="ctr">
                        <a:buFont typeface="Wingdings" pitchFamily="2" charset="2"/>
                        <a:buChar char="q"/>
                      </a:pPr>
                      <a:endParaRPr lang="pt-BR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Número de pessoas recomendado (E/D): 38,25/5,65= 6,76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15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088705"/>
              </p:ext>
            </p:extLst>
          </p:nvPr>
        </p:nvGraphicFramePr>
        <p:xfrm>
          <a:off x="1187624" y="1538882"/>
          <a:ext cx="6624737" cy="11458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9147"/>
                <a:gridCol w="1903775"/>
                <a:gridCol w="1841815"/>
              </a:tblGrid>
              <a:tr h="3071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Projeto de Software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97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Orgânico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87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Semidestacado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01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Embutido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193367" y="0"/>
            <a:ext cx="249459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Empirícos</a:t>
            </a:r>
            <a:endParaRPr lang="pt-BR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693965" y="769441"/>
            <a:ext cx="39805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Cocomo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pt-BR" sz="32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Intermediario</a:t>
            </a:r>
            <a:endParaRPr lang="pt-BR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79937"/>
              </p:ext>
            </p:extLst>
          </p:nvPr>
        </p:nvGraphicFramePr>
        <p:xfrm>
          <a:off x="0" y="2924944"/>
          <a:ext cx="874846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464"/>
              </a:tblGrid>
              <a:tr h="1737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Formula do cálculo</a:t>
                      </a:r>
                    </a:p>
                    <a:p>
                      <a:pPr algn="ctr"/>
                      <a:endParaRPr lang="pt-BR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EAF=  1*1,4*1,45*1,46*1,13*0,70*0,95*0,82*0,83 =  0,84</a:t>
                      </a:r>
                    </a:p>
                    <a:p>
                      <a:pPr algn="ctr"/>
                      <a:endParaRPr lang="pt-BR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Esforço aplicado pessoa-mês (E):  ai(LOC)^(BI) * EAF= 3,2 * (2,2^1,05) *0,84 =  6,15  </a:t>
                      </a:r>
                    </a:p>
                    <a:p>
                      <a:pPr algn="ctr"/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396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650441"/>
              </p:ext>
            </p:extLst>
          </p:nvPr>
        </p:nvGraphicFramePr>
        <p:xfrm>
          <a:off x="1043608" y="1556792"/>
          <a:ext cx="7043285" cy="13618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4503"/>
                <a:gridCol w="1629297"/>
                <a:gridCol w="1576764"/>
                <a:gridCol w="1372721"/>
              </a:tblGrid>
              <a:tr h="4331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Projeto de Software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Impacto de custo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71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Orgânico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</a:t>
                      </a: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68,000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Semidestacado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R$104.000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Embutido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R$172.000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179512" y="0"/>
            <a:ext cx="249459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Empirícos</a:t>
            </a:r>
            <a:endParaRPr lang="pt-BR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843808" y="908720"/>
            <a:ext cx="32784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Cocomo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Avançado</a:t>
            </a:r>
            <a:endParaRPr lang="pt-BR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821854"/>
              </p:ext>
            </p:extLst>
          </p:nvPr>
        </p:nvGraphicFramePr>
        <p:xfrm>
          <a:off x="0" y="3068960"/>
          <a:ext cx="874846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464"/>
              </a:tblGrid>
              <a:tr h="1383928">
                <a:tc>
                  <a:txBody>
                    <a:bodyPr/>
                    <a:lstStyle/>
                    <a:p>
                      <a:pPr algn="ctr"/>
                      <a:r>
                        <a:rPr lang="pt-BR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Formula do cálculo</a:t>
                      </a:r>
                    </a:p>
                    <a:p>
                      <a:endParaRPr lang="pt-BR" b="1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Orgânico = (analise de requisitos + projeto)            </a:t>
                      </a:r>
                    </a:p>
                    <a:p>
                      <a:pPr algn="ctr"/>
                      <a:endParaRPr lang="pt-BR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BR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Semidestacado</a:t>
                      </a:r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(código + teste)</a:t>
                      </a:r>
                    </a:p>
                    <a:p>
                      <a:pPr algn="ctr"/>
                      <a:endParaRPr lang="pt-BR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Embutido = (orgânico +</a:t>
                      </a:r>
                      <a:r>
                        <a:rPr lang="pt-BR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Semidestacado</a:t>
                      </a:r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)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447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494996"/>
              </p:ext>
            </p:extLst>
          </p:nvPr>
        </p:nvGraphicFramePr>
        <p:xfrm>
          <a:off x="1115616" y="969495"/>
          <a:ext cx="7043285" cy="45453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4503"/>
                <a:gridCol w="1629297"/>
                <a:gridCol w="1576764"/>
                <a:gridCol w="1372721"/>
              </a:tblGrid>
              <a:tr h="4331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Projeto de Software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71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= Linha de código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 err="1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Ck</a:t>
                      </a:r>
                      <a:r>
                        <a:rPr lang="pt-BR" sz="18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*k^1/3*td^4/3,onde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76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Ck</a:t>
                      </a: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Constante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 err="1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Ck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pt-BR" sz="16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2000 = programa pobre (Iguais do Rafael).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aseline="0" dirty="0" err="1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Ck</a:t>
                      </a:r>
                      <a:r>
                        <a:rPr lang="pt-BR" sz="16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= 8.000 = programa com métodos em prática, Documentação e revisão.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pt-BR" sz="1600" baseline="0" dirty="0" err="1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Ck</a:t>
                      </a:r>
                      <a:r>
                        <a:rPr lang="pt-BR" sz="16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=11.000 = ambiente ótimo (ferramentas e técnicas automatizadas).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48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</a:t>
                      </a:r>
                      <a:r>
                        <a:rPr lang="pt-BR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esforço (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Pessoa</a:t>
                      </a:r>
                      <a:r>
                        <a:rPr lang="pt-BR" sz="16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– ano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)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1903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TD</a:t>
                      </a:r>
                      <a:r>
                        <a:rPr lang="pt-BR" sz="16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= tempo de desenvolvimento(anos)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27335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Novo Arranjo :</a:t>
                      </a:r>
                      <a:r>
                        <a:rPr lang="pt-BR" sz="1600" b="1" kern="1200" baseline="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Esforço – K = L³/(Ck³*TD^4)</a:t>
                      </a:r>
                      <a:endParaRPr lang="pt-BR" sz="16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0040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179512" y="0"/>
            <a:ext cx="249459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Empirícos</a:t>
            </a:r>
            <a:endParaRPr lang="pt-BR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987824" y="384720"/>
            <a:ext cx="33249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Modelo DE PUTNAM</a:t>
            </a:r>
            <a:endParaRPr lang="pt-BR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7396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67544" y="2276872"/>
            <a:ext cx="72728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Abordagem a um sistema de automação do gerenciamento e gestão de uma Lan </a:t>
            </a:r>
            <a:r>
              <a:rPr lang="pt-BR" sz="3200" dirty="0" err="1" smtClean="0"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House</a:t>
            </a:r>
            <a:r>
              <a:rPr lang="pt-BR" sz="3200" dirty="0" smtClean="0"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, integração de sistema de pagamento para múltiplos serviços.</a:t>
            </a:r>
            <a:endParaRPr lang="pt-BR" sz="3200" dirty="0">
              <a:latin typeface="Times New Roman" panose="02020603050405020304" pitchFamily="18" charset="0"/>
              <a:ea typeface="Gungsuh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0489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Introdução</a:t>
            </a:r>
            <a:endParaRPr lang="pt-BR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9664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3486" y="1340768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 como objetivo a automação de serviços utilizados em uma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ouse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por cada cliente associando um perfil de usuário onde o dinheiro creditado em conta será utilizado tanto para compra de tempo em maquinas quanto em serviços na lanchonete ou locação de Games da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ouse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 de Maquina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 em um software onde utilizara o credito em perfil para pode utilizar um terminal da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 ter acesso a internet.</a:t>
            </a:r>
          </a:p>
          <a:p>
            <a:pPr algn="just"/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 de Lanchonete/Game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 em um software onde utilizara o credito em perfil para poder comprar produtos na lanchonete ou alugar games na locadora.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Tanto o gerenciamento de maquinas quanto o sistema de lanchonete utilizara um software que convertera os valores dos serviços de (tempo ou produto) em Reais R$.</a:t>
            </a:r>
          </a:p>
          <a:p>
            <a:pPr algn="just"/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 Financeiro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um software onde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mostrará em relatórios e gráficos a situação de caixa (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Movimentaçoes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Despesas, Lucros) da Lan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Retângulo 1"/>
          <p:cNvSpPr/>
          <p:nvPr/>
        </p:nvSpPr>
        <p:spPr>
          <a:xfrm>
            <a:off x="2946230" y="188640"/>
            <a:ext cx="25314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Objetivo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8345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123728" y="1074013"/>
            <a:ext cx="62646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 Gerenciamento De Usuários.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Cadastro(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Add,Edit,Remove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Perfil(Foto ,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Informaçoes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Gerenciamento 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Maquinas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Cadastro (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Add,Edit,Remove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Ativar Tempo, Parar Tempo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Ligar maquina, Desligar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maquina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Liga de maquinas(Modo tabela)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 Gerenciamento Vendas Lanchonete.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Cadastro de Produto(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Add,Edit,Remove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Relatório de Movimentações.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 de Locação de Game.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Cadastro de Produto(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Add,Edit,Remove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Relatório de Movimentações.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Financeiro da Lan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House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Contas , Lucros,  Caixa.</a:t>
            </a:r>
          </a:p>
        </p:txBody>
      </p:sp>
      <p:sp>
        <p:nvSpPr>
          <p:cNvPr id="2" name="Retângulo 1"/>
          <p:cNvSpPr/>
          <p:nvPr/>
        </p:nvSpPr>
        <p:spPr>
          <a:xfrm>
            <a:off x="827584" y="150683"/>
            <a:ext cx="64748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Requisitos Funcionais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4220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68909" y="188640"/>
            <a:ext cx="7675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Requisitos Não Funcionais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979712" y="1340768"/>
            <a:ext cx="51845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 Gerenciamento De Usuários.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Confiabilidade e segurança .dos dados.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 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Maquinas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Fazer um Software S.O Windows.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 Gerenciamento Vendas Lanchonete.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Utilizara Cartão com chip.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 de Locação de Game.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Utilizara Cartão com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chip.</a:t>
            </a:r>
          </a:p>
          <a:p>
            <a:pPr lvl="1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 Financeiro da Lan </a:t>
            </a:r>
            <a:r>
              <a:rPr lang="pt-B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Modelo de gerenciamento PDCA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222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88923" y="1720016"/>
            <a:ext cx="8002288" cy="120032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métrica 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Linhas de Código (LOC) 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de fato a mais antiga. A principal vantagem é que a contagem de linhas de código pode ser automatizada por uma ferramenta.</a:t>
            </a:r>
          </a:p>
        </p:txBody>
      </p:sp>
      <p:sp>
        <p:nvSpPr>
          <p:cNvPr id="2" name="Retângulo 1"/>
          <p:cNvSpPr/>
          <p:nvPr/>
        </p:nvSpPr>
        <p:spPr>
          <a:xfrm>
            <a:off x="3491880" y="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60286" y="3429000"/>
            <a:ext cx="7632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Custo por linha de código 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fonte:</a:t>
            </a:r>
          </a:p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quatidadeDePessoas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*salario*meses/LOC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LOC/PM: Linhas de código fonte por mês.</a:t>
            </a:r>
          </a:p>
          <a:p>
            <a:pPr algn="ctr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LOC/meses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914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91880" y="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11560" y="1916832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 = LOC-Esperado*$LOC:</a:t>
            </a:r>
          </a:p>
          <a:p>
            <a:pPr algn="ctr"/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Esforço = LOC-Esperado/(LOC/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pessoa-Mês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315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1560" y="2132856"/>
            <a:ext cx="7956376" cy="378565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CCC: Cadastro e Consulta de cliente.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 Máquina.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Cadastro e Consulta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funcionário.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CSP: Cadastro produto e serviços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GBD:  Gerenciamento de banco de dados.</a:t>
            </a:r>
          </a:p>
          <a:p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Cadastro produto e serviços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GG:  Gerenciamento locação de Games.</a:t>
            </a:r>
          </a:p>
          <a:p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247110" y="109089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0751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9876" y="657772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Estimativa 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446098"/>
              </p:ext>
            </p:extLst>
          </p:nvPr>
        </p:nvGraphicFramePr>
        <p:xfrm>
          <a:off x="469876" y="1340768"/>
          <a:ext cx="7696030" cy="4278417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879889"/>
                <a:gridCol w="989987"/>
                <a:gridCol w="832125"/>
                <a:gridCol w="1018945"/>
                <a:gridCol w="911056"/>
                <a:gridCol w="680096"/>
                <a:gridCol w="911056"/>
                <a:gridCol w="792780"/>
                <a:gridCol w="680096"/>
              </a:tblGrid>
              <a:tr h="5715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Valores por </a:t>
                      </a:r>
                      <a:r>
                        <a:rPr lang="pt-BR" sz="1100" dirty="0" err="1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mes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Otimista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Mais provável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Pessimista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LOC/Esperado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$LOC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LOC/PM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(PM)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CCC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1500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u="none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1583,33</a:t>
                      </a:r>
                      <a:endParaRPr lang="pt-BR" sz="1100" u="none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2,5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3166,66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>
                          <a:tab pos="933450" algn="l"/>
                        </a:tabLst>
                        <a:defRPr/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3958,33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GM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3000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3433,33</a:t>
                      </a:r>
                    </a:p>
                    <a:p>
                      <a:pPr algn="ctr"/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4,6</a:t>
                      </a:r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1721,66</a:t>
                      </a:r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15449,98</a:t>
                      </a:r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CCF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1400,00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2,8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1800,00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3920,00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GBD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1216,66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6,5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1216,66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7908,29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6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CSP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u="none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4000</a:t>
                      </a:r>
                      <a:endParaRPr lang="pt-BR" sz="1100" u="none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2833,33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2,8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2833,33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7933,32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GL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1500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1500,00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5,3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1500,00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7950,00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GG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1500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1500,00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5,3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1500,00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7950,00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3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Pessoas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 smtClean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4</a:t>
                      </a:r>
                      <a:endParaRPr lang="pt-BR" sz="1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Salario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 smtClean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2000</a:t>
                      </a:r>
                      <a:endParaRPr lang="pt-BR" sz="1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u="sng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03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13466,65</a:t>
                      </a:r>
                      <a:endParaRPr lang="pt-BR" sz="1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251520" y="5805264"/>
            <a:ext cx="8267456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(LOC) = QUATIDADEDEPESSOAS*SALARIO*MESES/LOC-ESPERADO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584208" y="163074"/>
            <a:ext cx="53669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Tabela De Estimativa</a:t>
            </a:r>
            <a:endParaRPr lang="pt-BR" sz="4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62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606</TotalTime>
  <Words>1055</Words>
  <Application>Microsoft Office PowerPoint</Application>
  <PresentationFormat>Apresentação na tela (4:3)</PresentationFormat>
  <Paragraphs>494</Paragraphs>
  <Slides>16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Gungsuh</vt:lpstr>
      <vt:lpstr>Arial</vt:lpstr>
      <vt:lpstr>Calibri</vt:lpstr>
      <vt:lpstr>Eras Bold ITC</vt:lpstr>
      <vt:lpstr>Impact</vt:lpstr>
      <vt:lpstr>Times New Roman</vt:lpstr>
      <vt:lpstr>Wingdings</vt:lpstr>
      <vt:lpstr>Evento Principal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Fabricio Natanael</dc:creator>
  <cp:lastModifiedBy>Rafael</cp:lastModifiedBy>
  <cp:revision>82</cp:revision>
  <dcterms:created xsi:type="dcterms:W3CDTF">2016-06-06T23:53:05Z</dcterms:created>
  <dcterms:modified xsi:type="dcterms:W3CDTF">2016-06-13T18:44:06Z</dcterms:modified>
</cp:coreProperties>
</file>