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1" r:id="rId6"/>
    <p:sldId id="265" r:id="rId7"/>
    <p:sldId id="272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9" autoAdjust="0"/>
    <p:restoredTop sz="93134" autoAdjust="0"/>
  </p:normalViewPr>
  <p:slideViewPr>
    <p:cSldViewPr>
      <p:cViewPr>
        <p:scale>
          <a:sx n="75" d="100"/>
          <a:sy n="75" d="100"/>
        </p:scale>
        <p:origin x="-786" y="5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7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6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70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6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2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7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2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Fabricio\Desktop\Engenharia\ufms_logo_assinatura_horizontal_positi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285">
            <a:off x="3563888" y="3140968"/>
            <a:ext cx="2193188" cy="105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rginformatica.com.br/logol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022">
            <a:off x="107504" y="332656"/>
            <a:ext cx="7828905" cy="24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31807"/>
              </p:ext>
            </p:extLst>
          </p:nvPr>
        </p:nvGraphicFramePr>
        <p:xfrm>
          <a:off x="1033404" y="1615121"/>
          <a:ext cx="7043285" cy="136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 de custo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R$104.000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R$172.000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755576" y="3573016"/>
            <a:ext cx="79296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Formula do </a:t>
            </a:r>
            <a:r>
              <a:rPr lang="pt-BR" b="1" i="1" dirty="0" smtClean="0"/>
              <a:t>calculo</a:t>
            </a:r>
          </a:p>
          <a:p>
            <a:endParaRPr lang="pt-BR" b="1" i="1" dirty="0"/>
          </a:p>
          <a:p>
            <a:r>
              <a:rPr lang="pt-BR" sz="1600" dirty="0"/>
              <a:t>Orgânico = (analise de requisitos + </a:t>
            </a:r>
            <a:r>
              <a:rPr lang="pt-BR" sz="1600" dirty="0" smtClean="0"/>
              <a:t>projeto)            </a:t>
            </a:r>
          </a:p>
          <a:p>
            <a:endParaRPr lang="pt-BR" sz="1600" dirty="0"/>
          </a:p>
          <a:p>
            <a:r>
              <a:rPr lang="pt-BR" sz="1600" dirty="0" err="1" smtClean="0"/>
              <a:t>Semidestacado</a:t>
            </a:r>
            <a:r>
              <a:rPr lang="pt-BR" sz="1600" dirty="0" smtClean="0"/>
              <a:t> </a:t>
            </a:r>
            <a:r>
              <a:rPr lang="pt-BR" sz="1600" dirty="0"/>
              <a:t>= (código + teste</a:t>
            </a:r>
            <a:r>
              <a:rPr lang="pt-BR" sz="1600" dirty="0" smtClean="0"/>
              <a:t>)</a:t>
            </a:r>
          </a:p>
          <a:p>
            <a:endParaRPr lang="pt-BR" sz="1600" dirty="0"/>
          </a:p>
          <a:p>
            <a:r>
              <a:rPr lang="pt-BR" sz="1600" dirty="0"/>
              <a:t>Embutido = (orgânico +</a:t>
            </a:r>
            <a:r>
              <a:rPr lang="pt-BR" sz="1600" dirty="0" err="1"/>
              <a:t>Semidestacado</a:t>
            </a:r>
            <a:r>
              <a:rPr lang="pt-BR" sz="1600" dirty="0"/>
              <a:t> )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791114"/>
            <a:ext cx="3278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Avançado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4772" y="2708920"/>
            <a:ext cx="7513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Abordagem a um sistema de automação de gestão de uma Lan </a:t>
            </a:r>
            <a:r>
              <a:rPr lang="pt-BR" sz="2000" dirty="0" err="1" smtClean="0">
                <a:latin typeface="Constantia" panose="02030602050306030303" pitchFamily="18" charset="0"/>
                <a:ea typeface="Gungsuh" panose="02030600000101010101" pitchFamily="18" charset="-127"/>
              </a:rPr>
              <a:t>House</a:t>
            </a:r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, integração de sistema de pagamento pré-pago</a:t>
            </a:r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 </a:t>
            </a:r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e pós pago.</a:t>
            </a:r>
            <a:endParaRPr lang="pt-BR" sz="2000" dirty="0">
              <a:latin typeface="Constantia" panose="02030602050306030303" pitchFamily="18" charset="0"/>
              <a:ea typeface="Gungsuh" panose="02030600000101010101" pitchFamily="18" charset="-127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946" y="116632"/>
            <a:ext cx="2048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66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4211" y="188640"/>
            <a:ext cx="767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</a:t>
            </a:r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</a:t>
            </a:r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ão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32" y="1131740"/>
            <a:ext cx="9116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Entrega: 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confiabilidade: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alta disponibilidade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R. implementação, e padrões: Desenvolvido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na linguagem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usando orientação a objetos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éticos: o sistema não apresentará aos usuários quaisquer dados de cunho privativo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legais: 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sistema deverá atender às normas legais, tais como padrões, leis,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4211" y="3073251"/>
            <a:ext cx="6474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3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74168" y="1420321"/>
            <a:ext cx="7956376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CCC: Cadastro e Consulta de cliente.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GM: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Máquina.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e Consulta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funcionário.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CH: Cadastro de horas.</a:t>
            </a:r>
          </a:p>
          <a:p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GBD:  Gerenciamento de banco de dados.</a:t>
            </a:r>
            <a:b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5516" y="3140968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 por linha de código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fonte: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quatidadeDePessoas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*salario*meses/LOC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LOC/PM: Linhas de código fonte por mês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LOC/meses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47110" y="10908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72361"/>
              </p:ext>
            </p:extLst>
          </p:nvPr>
        </p:nvGraphicFramePr>
        <p:xfrm>
          <a:off x="469876" y="1340768"/>
          <a:ext cx="7696030" cy="379322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79889"/>
                <a:gridCol w="911056"/>
                <a:gridCol w="911056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provável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 esperado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LOC/PM: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(PM</a:t>
                      </a: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350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u="sng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251520" y="5805264"/>
            <a:ext cx="826745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(LOC) = QUATIDADEDEPESSOAS*SALARIO*MESES/LOC-ESPERADO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84208" y="163074"/>
            <a:ext cx="5366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</a:t>
            </a:r>
            <a:endParaRPr lang="pt-BR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1643"/>
              </p:ext>
            </p:extLst>
          </p:nvPr>
        </p:nvGraphicFramePr>
        <p:xfrm>
          <a:off x="179512" y="1119437"/>
          <a:ext cx="8344072" cy="4007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354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Requisitos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TAXA($)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9685" y="165329"/>
            <a:ext cx="74513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</a:t>
            </a:r>
            <a:r>
              <a:rPr lang="pt-BR" sz="4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Estimativa 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Esforço</a:t>
            </a:r>
          </a:p>
          <a:p>
            <a:pPr algn="ctr"/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9876" y="65777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Cocomo Intermediário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7193"/>
              </p:ext>
            </p:extLst>
          </p:nvPr>
        </p:nvGraphicFramePr>
        <p:xfrm>
          <a:off x="27531" y="0"/>
          <a:ext cx="3354805" cy="1373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679"/>
                <a:gridCol w="1171563"/>
                <a:gridCol w="1171563"/>
              </a:tblGrid>
              <a:tr h="21672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LENGENDA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Xtreme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Extra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77832"/>
              </p:ext>
            </p:extLst>
          </p:nvPr>
        </p:nvGraphicFramePr>
        <p:xfrm>
          <a:off x="285720" y="1928802"/>
          <a:ext cx="8572559" cy="4738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375"/>
                <a:gridCol w="2279008"/>
                <a:gridCol w="834601"/>
                <a:gridCol w="1071618"/>
                <a:gridCol w="958154"/>
                <a:gridCol w="834601"/>
                <a:gridCol w="834601"/>
                <a:gridCol w="834601"/>
              </a:tblGrid>
              <a:tr h="387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Atributo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RELY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Confiabilidade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Necessária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DATA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Bytes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dados por IFD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CPLX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Execução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STOR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Restrições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Memória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1,56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VIRT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Volatilidade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da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TURN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Resposta do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Análise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Aplicações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 de Programção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Expiriência em Linguagens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Modernas Práticas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TOOL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Ferramentas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SCED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Efeitos do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Cronograma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3563888" y="869426"/>
            <a:ext cx="5205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Dificuldade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10534"/>
              </p:ext>
            </p:extLst>
          </p:nvPr>
        </p:nvGraphicFramePr>
        <p:xfrm>
          <a:off x="1785918" y="2217945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763688" y="4077072"/>
            <a:ext cx="4857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/>
              <a:t>Projeto Orgânico</a:t>
            </a:r>
            <a:endParaRPr lang="pt-BR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Esforço aplicado pessoa-mês (E): 2.4*2.2^1.05 = 6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Tempo de desenvolvimento em meses (D): 2.5*6^0.38 = 4.9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Número de pessoas recomendado (E/D): 2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1628800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79457"/>
              </p:ext>
            </p:extLst>
          </p:nvPr>
        </p:nvGraphicFramePr>
        <p:xfrm>
          <a:off x="585327" y="2428868"/>
          <a:ext cx="6624737" cy="114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30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371013" y="4786322"/>
            <a:ext cx="642849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Esforço aplicado pessoa-mês (E):  ai(LOC)^(BI) * EAF= 3,2 * (2,2^1,05) *0,84 =  6,15  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71013" y="4429132"/>
            <a:ext cx="46297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EAF=  1,15*0,85*1,15*1,46*1,13*0,70*0,95*0,82*0,83 =  0,84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193367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06165" y="1628800"/>
            <a:ext cx="3980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Intermediario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453</TotalTime>
  <Words>633</Words>
  <Application>Microsoft Office PowerPoint</Application>
  <PresentationFormat>Apresentação na tela (4:3)</PresentationFormat>
  <Paragraphs>367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Evento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Higor</cp:lastModifiedBy>
  <cp:revision>47</cp:revision>
  <dcterms:created xsi:type="dcterms:W3CDTF">2016-06-06T23:53:05Z</dcterms:created>
  <dcterms:modified xsi:type="dcterms:W3CDTF">2016-06-13T22:01:16Z</dcterms:modified>
</cp:coreProperties>
</file>