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1" r:id="rId6"/>
    <p:sldId id="265" r:id="rId7"/>
    <p:sldId id="272" r:id="rId8"/>
    <p:sldId id="267" r:id="rId9"/>
    <p:sldId id="268" r:id="rId10"/>
    <p:sldId id="270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29" autoAdjust="0"/>
    <p:restoredTop sz="93134" autoAdjust="0"/>
  </p:normalViewPr>
  <p:slideViewPr>
    <p:cSldViewPr>
      <p:cViewPr>
        <p:scale>
          <a:sx n="75" d="100"/>
          <a:sy n="75" d="100"/>
        </p:scale>
        <p:origin x="-1452" y="-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EB962-F482-4F9A-B6AA-C15F0C772FC3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7816B-7AFA-4DE6-8E32-471ADE795AB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174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816B-7AFA-4DE6-8E32-471ADE795ABE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61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816B-7AFA-4DE6-8E32-471ADE795ABE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570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167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86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706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661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822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673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829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708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47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60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29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36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67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01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37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38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8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01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Fabricio\Desktop\Engenharia\ufms_logo_assinatura_horizontal_positiv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4285">
            <a:off x="3563888" y="3140968"/>
            <a:ext cx="2193188" cy="105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rginformatica.com.br/logol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6022">
            <a:off x="107504" y="332656"/>
            <a:ext cx="7828905" cy="244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13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331807"/>
              </p:ext>
            </p:extLst>
          </p:nvPr>
        </p:nvGraphicFramePr>
        <p:xfrm>
          <a:off x="1033404" y="1615121"/>
          <a:ext cx="7043285" cy="13618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4503"/>
                <a:gridCol w="1629297"/>
                <a:gridCol w="1576764"/>
                <a:gridCol w="1372721"/>
              </a:tblGrid>
              <a:tr h="4331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Projeto de Software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Impacto de custo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71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Orgânico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</a:t>
                      </a: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68,000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Semidestacado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R$104.000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Embutido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R$172.000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755576" y="3573016"/>
            <a:ext cx="792961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1" dirty="0"/>
              <a:t>Formula do </a:t>
            </a:r>
            <a:r>
              <a:rPr lang="pt-BR" b="1" i="1" dirty="0" smtClean="0"/>
              <a:t>calculo</a:t>
            </a:r>
          </a:p>
          <a:p>
            <a:endParaRPr lang="pt-BR" b="1" i="1" dirty="0"/>
          </a:p>
          <a:p>
            <a:r>
              <a:rPr lang="pt-BR" sz="1600" dirty="0"/>
              <a:t>Orgânico = (analise de requisitos + </a:t>
            </a:r>
            <a:r>
              <a:rPr lang="pt-BR" sz="1600" dirty="0" smtClean="0"/>
              <a:t>projeto)            </a:t>
            </a:r>
          </a:p>
          <a:p>
            <a:endParaRPr lang="pt-BR" sz="1600" dirty="0"/>
          </a:p>
          <a:p>
            <a:r>
              <a:rPr lang="pt-BR" sz="1600" dirty="0" err="1" smtClean="0"/>
              <a:t>Semidestacado</a:t>
            </a:r>
            <a:r>
              <a:rPr lang="pt-BR" sz="1600" dirty="0" smtClean="0"/>
              <a:t> </a:t>
            </a:r>
            <a:r>
              <a:rPr lang="pt-BR" sz="1600" dirty="0"/>
              <a:t>= (código + teste</a:t>
            </a:r>
            <a:r>
              <a:rPr lang="pt-BR" sz="1600" dirty="0" smtClean="0"/>
              <a:t>)</a:t>
            </a:r>
          </a:p>
          <a:p>
            <a:endParaRPr lang="pt-BR" sz="1600" dirty="0"/>
          </a:p>
          <a:p>
            <a:r>
              <a:rPr lang="pt-BR" sz="1600" dirty="0"/>
              <a:t>Embutido = (orgânico +</a:t>
            </a:r>
            <a:r>
              <a:rPr lang="pt-BR" sz="1600" dirty="0" err="1"/>
              <a:t>Semidestacado</a:t>
            </a:r>
            <a:r>
              <a:rPr lang="pt-BR" sz="1600" dirty="0"/>
              <a:t> )</a:t>
            </a:r>
          </a:p>
        </p:txBody>
      </p:sp>
      <p:sp>
        <p:nvSpPr>
          <p:cNvPr id="8" name="Retângulo 7"/>
          <p:cNvSpPr/>
          <p:nvPr/>
        </p:nvSpPr>
        <p:spPr>
          <a:xfrm>
            <a:off x="179512" y="0"/>
            <a:ext cx="249459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Empirícos</a:t>
            </a:r>
            <a:endParaRPr lang="pt-BR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915816" y="791114"/>
            <a:ext cx="32784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Cocomo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Avançado</a:t>
            </a:r>
            <a:endParaRPr lang="pt-BR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73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14772" y="2708920"/>
            <a:ext cx="7513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latin typeface="Constantia" panose="02030602050306030303" pitchFamily="18" charset="0"/>
                <a:ea typeface="Gungsuh" panose="02030600000101010101" pitchFamily="18" charset="-127"/>
              </a:rPr>
              <a:t>Abordagem a um sistema de automação de gestão de uma Lan </a:t>
            </a:r>
            <a:r>
              <a:rPr lang="pt-BR" sz="2000" dirty="0" err="1" smtClean="0">
                <a:latin typeface="Constantia" panose="02030602050306030303" pitchFamily="18" charset="0"/>
                <a:ea typeface="Gungsuh" panose="02030600000101010101" pitchFamily="18" charset="-127"/>
              </a:rPr>
              <a:t>House</a:t>
            </a:r>
            <a:r>
              <a:rPr lang="pt-BR" sz="2000" dirty="0" smtClean="0">
                <a:latin typeface="Constantia" panose="02030602050306030303" pitchFamily="18" charset="0"/>
                <a:ea typeface="Gungsuh" panose="02030600000101010101" pitchFamily="18" charset="-127"/>
              </a:rPr>
              <a:t>, integração de sistema de pagamento pré-pago</a:t>
            </a:r>
            <a:r>
              <a:rPr lang="pt-BR" sz="2000" dirty="0">
                <a:latin typeface="Constantia" panose="02030602050306030303" pitchFamily="18" charset="0"/>
                <a:ea typeface="Gungsuh" panose="02030600000101010101" pitchFamily="18" charset="-127"/>
              </a:rPr>
              <a:t> </a:t>
            </a:r>
            <a:r>
              <a:rPr lang="pt-BR" sz="2000" dirty="0" smtClean="0">
                <a:latin typeface="Constantia" panose="02030602050306030303" pitchFamily="18" charset="0"/>
                <a:ea typeface="Gungsuh" panose="02030600000101010101" pitchFamily="18" charset="-127"/>
              </a:rPr>
              <a:t>e pós pago.</a:t>
            </a:r>
            <a:endParaRPr lang="pt-BR" sz="2000" dirty="0">
              <a:latin typeface="Constantia" panose="02030602050306030303" pitchFamily="18" charset="0"/>
              <a:ea typeface="Gungsuh" panose="02030600000101010101" pitchFamily="18" charset="-127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6946" y="116632"/>
            <a:ext cx="20489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Introdução</a:t>
            </a:r>
            <a:endParaRPr lang="pt-BR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9664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74211" y="188640"/>
            <a:ext cx="7675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Requisitos </a:t>
            </a:r>
            <a:r>
              <a:rPr lang="pt-B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</a:t>
            </a:r>
            <a:r>
              <a:rPr lang="pt-BR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ão Funcionais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7732" y="1131740"/>
            <a:ext cx="91162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Entrega:  de 2 a 3 meses.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R. confiabilidade: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alta disponibilidade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R. implementação, e padrões: Desenvolvido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na linguagem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Java, usando orientação a objetos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 éticos: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o sistema não apresentará aos usuários quaisquer dados de cunho privativo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R. legais: o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sistema deverá atender às normas legais, tais como padrões, leis,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etc.</a:t>
            </a:r>
          </a:p>
        </p:txBody>
      </p:sp>
      <p:sp>
        <p:nvSpPr>
          <p:cNvPr id="6" name="Retângulo 5"/>
          <p:cNvSpPr/>
          <p:nvPr/>
        </p:nvSpPr>
        <p:spPr>
          <a:xfrm>
            <a:off x="374211" y="3073251"/>
            <a:ext cx="64748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Requisitos </a:t>
            </a:r>
            <a:r>
              <a:rPr lang="pt-BR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Funcionais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834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74168" y="1420321"/>
            <a:ext cx="7956376" cy="378565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CCC: Cadastro e Consulta de cliente.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GM: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 </a:t>
            </a: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 Máquina.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CCF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Cadastro e Consulta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funcionário.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CH: Cadastro de horas.</a:t>
            </a:r>
          </a:p>
          <a:p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GBD:  Gerenciamento de banco de dados.</a:t>
            </a:r>
            <a:b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5516" y="3140968"/>
            <a:ext cx="7632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Custo por linha de código 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fonte:</a:t>
            </a:r>
          </a:p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quatidadeDePessoas</a:t>
            </a:r>
            <a:r>
              <a:rPr lang="pt-B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*salario*meses/LOC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LOC/PM: Linhas de código fonte por mês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LOC/meses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247110" y="109089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29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9876" y="657772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Estimativa 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372361"/>
              </p:ext>
            </p:extLst>
          </p:nvPr>
        </p:nvGraphicFramePr>
        <p:xfrm>
          <a:off x="469876" y="1340768"/>
          <a:ext cx="7696030" cy="3793229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879889"/>
                <a:gridCol w="911056"/>
                <a:gridCol w="911056"/>
                <a:gridCol w="1018945"/>
                <a:gridCol w="911056"/>
                <a:gridCol w="680096"/>
                <a:gridCol w="911056"/>
                <a:gridCol w="792780"/>
                <a:gridCol w="680096"/>
              </a:tblGrid>
              <a:tr h="5715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Otimista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Mais provável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Pessimista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 esperado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LOC/PM: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(PM</a:t>
                      </a: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CCC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350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u="sng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GM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3000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CCF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GBD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03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251520" y="5805264"/>
            <a:ext cx="8267456" cy="4001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(LOC) = QUATIDADEDEPESSOAS*SALARIO*MESES/LOC-ESPERADO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584208" y="163074"/>
            <a:ext cx="53669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Tabela De Estimativa</a:t>
            </a:r>
            <a:endParaRPr lang="pt-BR" sz="4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62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11643"/>
              </p:ext>
            </p:extLst>
          </p:nvPr>
        </p:nvGraphicFramePr>
        <p:xfrm>
          <a:off x="179512" y="1119437"/>
          <a:ext cx="8344072" cy="40079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5589"/>
                <a:gridCol w="1569823"/>
                <a:gridCol w="1222615"/>
                <a:gridCol w="1569823"/>
                <a:gridCol w="1403607"/>
                <a:gridCol w="1222615"/>
              </a:tblGrid>
              <a:tr h="3544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unção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Análise Requisitos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Projeto (PM)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Código (PM)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Teste (PM)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CCC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GM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CCF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GBD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CCC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GM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CCF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4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TAXA($)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69876" y="657772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Estimativa 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79685" y="165329"/>
            <a:ext cx="745139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Tabela </a:t>
            </a:r>
            <a:r>
              <a:rPr lang="pt-BR" sz="4400" b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de Estimativa </a:t>
            </a:r>
            <a:r>
              <a:rPr lang="pt-BR" sz="4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de Esforço</a:t>
            </a:r>
          </a:p>
          <a:p>
            <a:pPr algn="ctr"/>
            <a:endParaRPr lang="pt-BR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492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69876" y="657772"/>
            <a:ext cx="3449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Cocomo Intermediário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617193"/>
              </p:ext>
            </p:extLst>
          </p:nvPr>
        </p:nvGraphicFramePr>
        <p:xfrm>
          <a:off x="27531" y="0"/>
          <a:ext cx="3354805" cy="13734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1679"/>
                <a:gridCol w="1171563"/>
                <a:gridCol w="1171563"/>
              </a:tblGrid>
              <a:tr h="216726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LENGENDA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VL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Very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Low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Muito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Baixa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Baixa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Padrão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VH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Very High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Muita Alta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XH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Xtreme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High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Extra Alta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777832"/>
              </p:ext>
            </p:extLst>
          </p:nvPr>
        </p:nvGraphicFramePr>
        <p:xfrm>
          <a:off x="285720" y="1928802"/>
          <a:ext cx="8572559" cy="47389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5375"/>
                <a:gridCol w="2279008"/>
                <a:gridCol w="834601"/>
                <a:gridCol w="1071618"/>
                <a:gridCol w="958154"/>
                <a:gridCol w="834601"/>
                <a:gridCol w="834601"/>
                <a:gridCol w="834601"/>
              </a:tblGrid>
              <a:tr h="3877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Atributo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Descrição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</a:t>
                      </a:r>
                      <a:endParaRPr lang="pt-BR" sz="110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</a:t>
                      </a:r>
                      <a:endParaRPr lang="pt-BR" sz="110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pt-BR" sz="110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VH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XH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RELY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Confiabilidade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Necessária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0,75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0,88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1,40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DATA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Bytes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de dados por IFD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0,94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1,08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CPLX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Complexidade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0,70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1,30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1,65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Tempo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de Execução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1,30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1,66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STOR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Restrições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de Memória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1,06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1,21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1,56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VIRT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Volatilidade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da Máquina Virtual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0,87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1,30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9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TURN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Tempo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de Resposta do Desenvolvimento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0,87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1,07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ACAP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Capacidades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de Análise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1,46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1,19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0,71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AEXP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Expereriência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em Aplicações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1,29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0,91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1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PCAP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Capacidade de Programção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1,42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1,17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0,70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LEXP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Expiriência em Linguagens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1,07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0,95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VEXP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Experiência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em Máquina Virtual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1,21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0,90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9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MODP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Modernas Práticas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de Desenvolvimento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1,24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0,91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TOOL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Ferramentas de Software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1,24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0,91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SCED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Efeitos do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Cronograma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1,23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1,08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1,04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3563888" y="869426"/>
            <a:ext cx="52055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Tabela De Dificuldade</a:t>
            </a:r>
            <a:endParaRPr lang="pt-BR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710534"/>
              </p:ext>
            </p:extLst>
          </p:nvPr>
        </p:nvGraphicFramePr>
        <p:xfrm>
          <a:off x="1785918" y="2217945"/>
          <a:ext cx="5729770" cy="1630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4448"/>
                <a:gridCol w="1028850"/>
                <a:gridCol w="1064898"/>
                <a:gridCol w="1170787"/>
                <a:gridCol w="1170787"/>
              </a:tblGrid>
              <a:tr h="5034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Projeto de Software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09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Orgânico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48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Semidestacado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09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Embutido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1763688" y="4077072"/>
            <a:ext cx="48577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1" dirty="0" smtClean="0"/>
              <a:t>Projeto Orgânico</a:t>
            </a:r>
            <a:endParaRPr lang="pt-BR" dirty="0" smtClean="0"/>
          </a:p>
          <a:p>
            <a:pPr>
              <a:buFont typeface="Wingdings" pitchFamily="2" charset="2"/>
              <a:buChar char="q"/>
            </a:pPr>
            <a:r>
              <a:rPr lang="pt-BR" sz="1400" dirty="0" smtClean="0"/>
              <a:t>Esforço aplicado pessoa-mês (E): 2.4*2.2^1.05 = 6</a:t>
            </a:r>
          </a:p>
          <a:p>
            <a:pPr>
              <a:buFont typeface="Wingdings" pitchFamily="2" charset="2"/>
              <a:buChar char="q"/>
            </a:pPr>
            <a:endParaRPr lang="pt-BR" sz="1400" dirty="0" smtClean="0"/>
          </a:p>
          <a:p>
            <a:pPr>
              <a:buFont typeface="Wingdings" pitchFamily="2" charset="2"/>
              <a:buChar char="q"/>
            </a:pPr>
            <a:r>
              <a:rPr lang="pt-BR" sz="1400" dirty="0" smtClean="0"/>
              <a:t>Tempo de desenvolvimento em meses (D): 2.5*6^0.38 = 4.9</a:t>
            </a:r>
          </a:p>
          <a:p>
            <a:pPr>
              <a:buFont typeface="Wingdings" pitchFamily="2" charset="2"/>
              <a:buChar char="q"/>
            </a:pPr>
            <a:endParaRPr lang="pt-BR" sz="1400" dirty="0" smtClean="0"/>
          </a:p>
          <a:p>
            <a:pPr>
              <a:buFont typeface="Wingdings" pitchFamily="2" charset="2"/>
              <a:buChar char="q"/>
            </a:pPr>
            <a:r>
              <a:rPr lang="pt-BR" sz="1400" dirty="0" smtClean="0"/>
              <a:t>Número de pessoas recomendado (E/D): 2</a:t>
            </a:r>
            <a:endParaRPr lang="pt-BR" sz="1400" dirty="0"/>
          </a:p>
        </p:txBody>
      </p:sp>
      <p:sp>
        <p:nvSpPr>
          <p:cNvPr id="8" name="Retângulo 7"/>
          <p:cNvSpPr/>
          <p:nvPr/>
        </p:nvSpPr>
        <p:spPr>
          <a:xfrm>
            <a:off x="179512" y="0"/>
            <a:ext cx="249459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Empirícos</a:t>
            </a:r>
            <a:endParaRPr lang="pt-BR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987824" y="1628800"/>
            <a:ext cx="27895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Cocomo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Básico</a:t>
            </a:r>
            <a:endParaRPr lang="pt-BR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73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179457"/>
              </p:ext>
            </p:extLst>
          </p:nvPr>
        </p:nvGraphicFramePr>
        <p:xfrm>
          <a:off x="585327" y="2428868"/>
          <a:ext cx="6624737" cy="11458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9147"/>
                <a:gridCol w="1903775"/>
                <a:gridCol w="1841815"/>
              </a:tblGrid>
              <a:tr h="3071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Projeto de Software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97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Orgânico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87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Semidestacado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01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Embutido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371013" y="4786322"/>
            <a:ext cx="6428491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pt-BR" sz="1400" dirty="0" smtClean="0"/>
              <a:t>Esforço aplicado pessoa-mês (E):  ai(LOC)^(BI) * EAF= 3,2 * (2,2^1,05) *0,84 =  6,15  </a:t>
            </a:r>
            <a:endParaRPr lang="pt-BR" sz="1400" dirty="0"/>
          </a:p>
        </p:txBody>
      </p:sp>
      <p:sp>
        <p:nvSpPr>
          <p:cNvPr id="10" name="Retângulo 9"/>
          <p:cNvSpPr/>
          <p:nvPr/>
        </p:nvSpPr>
        <p:spPr>
          <a:xfrm>
            <a:off x="371013" y="4429132"/>
            <a:ext cx="4629794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pt-BR" sz="1400" dirty="0" smtClean="0"/>
              <a:t>EAF=  1,15*0,85*1,15*1,46*1,13*0,70*0,95*0,82*0,83 =  0,84</a:t>
            </a:r>
            <a:endParaRPr lang="pt-BR" sz="1400" dirty="0"/>
          </a:p>
        </p:txBody>
      </p:sp>
      <p:sp>
        <p:nvSpPr>
          <p:cNvPr id="7" name="Retângulo 6"/>
          <p:cNvSpPr/>
          <p:nvPr/>
        </p:nvSpPr>
        <p:spPr>
          <a:xfrm>
            <a:off x="193367" y="0"/>
            <a:ext cx="249459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Empirícos</a:t>
            </a:r>
            <a:endParaRPr lang="pt-BR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406165" y="1628800"/>
            <a:ext cx="39805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Cocomo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pt-BR" sz="32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Intermediario</a:t>
            </a:r>
            <a:endParaRPr lang="pt-BR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73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414</TotalTime>
  <Words>633</Words>
  <Application>Microsoft Office PowerPoint</Application>
  <PresentationFormat>Apresentação na tela (4:3)</PresentationFormat>
  <Paragraphs>367</Paragraphs>
  <Slides>10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Evento Principal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Fabricio Natanael</dc:creator>
  <cp:lastModifiedBy>Higor</cp:lastModifiedBy>
  <cp:revision>45</cp:revision>
  <dcterms:created xsi:type="dcterms:W3CDTF">2016-06-06T23:53:05Z</dcterms:created>
  <dcterms:modified xsi:type="dcterms:W3CDTF">2016-06-13T12:29:33Z</dcterms:modified>
</cp:coreProperties>
</file>