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8"/>
  </p:notesMasterIdLst>
  <p:sldIdLst>
    <p:sldId id="256" r:id="rId2"/>
    <p:sldId id="257" r:id="rId3"/>
    <p:sldId id="258" r:id="rId4"/>
    <p:sldId id="279" r:id="rId5"/>
    <p:sldId id="280" r:id="rId6"/>
    <p:sldId id="262" r:id="rId7"/>
    <p:sldId id="276" r:id="rId8"/>
    <p:sldId id="275" r:id="rId9"/>
    <p:sldId id="261" r:id="rId10"/>
    <p:sldId id="265" r:id="rId11"/>
    <p:sldId id="272" r:id="rId12"/>
    <p:sldId id="267" r:id="rId13"/>
    <p:sldId id="278" r:id="rId14"/>
    <p:sldId id="268" r:id="rId15"/>
    <p:sldId id="277" r:id="rId16"/>
    <p:sldId id="270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7" autoAdjust="0"/>
    <p:restoredTop sz="93134" autoAdjust="0"/>
  </p:normalViewPr>
  <p:slideViewPr>
    <p:cSldViewPr>
      <p:cViewPr>
        <p:scale>
          <a:sx n="75" d="100"/>
          <a:sy n="75" d="100"/>
        </p:scale>
        <p:origin x="-1110" y="17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EB962-F482-4F9A-B6AA-C15F0C772FC3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7816B-7AFA-4DE6-8E32-471ADE795AB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61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4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17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57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7816B-7AFA-4DE6-8E32-471ADE795AB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0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67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86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70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61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82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67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2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08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4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6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9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3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6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0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7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38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C41A65C-1635-4389-A658-0EC6557B98DE}" type="datetimeFigureOut">
              <a:rPr lang="pt-BR" smtClean="0"/>
              <a:pPr/>
              <a:t>13/06/2016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5E724D-3587-4983-91FA-17ABAB5885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01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ginformatica.com.br/logo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7828905" cy="244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3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17528"/>
              </p:ext>
            </p:extLst>
          </p:nvPr>
        </p:nvGraphicFramePr>
        <p:xfrm>
          <a:off x="179512" y="1119437"/>
          <a:ext cx="8344072" cy="3827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5589"/>
                <a:gridCol w="1569823"/>
                <a:gridCol w="1222615"/>
                <a:gridCol w="1569823"/>
                <a:gridCol w="1403607"/>
                <a:gridCol w="1222615"/>
              </a:tblGrid>
              <a:tr h="354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Análise Requisitos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(PM)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 (PM)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71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1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TAXA($)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8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148000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9685" y="165329"/>
            <a:ext cx="745139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Estimativa de Esforço</a:t>
            </a:r>
          </a:p>
          <a:p>
            <a:pPr algn="ctr"/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4925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69876" y="657772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Cocomo Intermediário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17193"/>
              </p:ext>
            </p:extLst>
          </p:nvPr>
        </p:nvGraphicFramePr>
        <p:xfrm>
          <a:off x="27531" y="0"/>
          <a:ext cx="3354805" cy="13734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679"/>
                <a:gridCol w="1171563"/>
                <a:gridCol w="1171563"/>
              </a:tblGrid>
              <a:tr h="216726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LENGENDA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Padrão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Very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Muita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9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Xtreme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High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Extra Alta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77832"/>
              </p:ext>
            </p:extLst>
          </p:nvPr>
        </p:nvGraphicFramePr>
        <p:xfrm>
          <a:off x="285720" y="1928802"/>
          <a:ext cx="8572559" cy="47389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5375"/>
                <a:gridCol w="2279008"/>
                <a:gridCol w="834601"/>
                <a:gridCol w="1071618"/>
                <a:gridCol w="958154"/>
                <a:gridCol w="834601"/>
                <a:gridCol w="834601"/>
                <a:gridCol w="834601"/>
              </a:tblGrid>
              <a:tr h="3877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Atributo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</a:t>
                      </a:r>
                      <a:endParaRPr lang="pt-BR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XH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RELY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Confiabilidade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Necessária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DATA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Bytes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dados por IFD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CPLX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Execução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STOR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Restrições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Memória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1,56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VIRT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Volatilidade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da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1,30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TURN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Tempo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Resposta do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Análise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Aplicações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1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PCAP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Capacidade de Programção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1,42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0,70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LEXP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Expiriência em Linguagens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1,07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VEXP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Experiência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em Máquina Virtual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99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Modernas Práticas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de Desenvolvimento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TOOL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Ferramentas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0,91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0,83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SCED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Efeitos do</a:t>
                      </a:r>
                      <a:r>
                        <a:rPr lang="pt-BR" sz="11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Cronograma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1,23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1,04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1,10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-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3563888" y="869426"/>
            <a:ext cx="5205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Dificuldade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38255"/>
              </p:ext>
            </p:extLst>
          </p:nvPr>
        </p:nvGraphicFramePr>
        <p:xfrm>
          <a:off x="1589719" y="1124744"/>
          <a:ext cx="5729770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987824" y="477053"/>
            <a:ext cx="2789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Básico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91262"/>
              </p:ext>
            </p:extLst>
          </p:nvPr>
        </p:nvGraphicFramePr>
        <p:xfrm>
          <a:off x="0" y="2924944"/>
          <a:ext cx="8748464" cy="241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2416304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Esforço aplicado pessoa-mês (E): 2.4*13.4^1.05 = 38,25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desenvolvimento em meses (D): 2.5*38,25^0.38 = 5,65	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pessoas recomendado (E/D): 38,25/5,65= 6,76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38255"/>
              </p:ext>
            </p:extLst>
          </p:nvPr>
        </p:nvGraphicFramePr>
        <p:xfrm>
          <a:off x="1589719" y="1124744"/>
          <a:ext cx="5729770" cy="16302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4448"/>
                <a:gridCol w="1028850"/>
                <a:gridCol w="1064898"/>
                <a:gridCol w="1170787"/>
                <a:gridCol w="1170787"/>
              </a:tblGrid>
              <a:tr h="503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48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3.6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987824" y="477053"/>
            <a:ext cx="2789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Básico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91262"/>
              </p:ext>
            </p:extLst>
          </p:nvPr>
        </p:nvGraphicFramePr>
        <p:xfrm>
          <a:off x="0" y="2924944"/>
          <a:ext cx="8748464" cy="241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2416304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pPr algn="ctr"/>
                      <a:endParaRPr lang="pt-B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Esforço aplicado pessoa-mês (E): 2.4*13.4^1.05 = 38,25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desenvolvimento em meses (D): 2.5*38,25^0.38 = 5,65	</a:t>
                      </a:r>
                    </a:p>
                    <a:p>
                      <a:pPr algn="ctr">
                        <a:buFont typeface="Wingdings" pitchFamily="2" charset="2"/>
                        <a:buChar char="q"/>
                      </a:pPr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Número de pessoas recomendado (E/D): 38,25/5,65= 6,76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088705"/>
              </p:ext>
            </p:extLst>
          </p:nvPr>
        </p:nvGraphicFramePr>
        <p:xfrm>
          <a:off x="1187624" y="1538882"/>
          <a:ext cx="6624737" cy="1145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147"/>
                <a:gridCol w="1903775"/>
                <a:gridCol w="1841815"/>
              </a:tblGrid>
              <a:tr h="3071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97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8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01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193367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93965" y="769441"/>
            <a:ext cx="39805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Intermediario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58311"/>
              </p:ext>
            </p:extLst>
          </p:nvPr>
        </p:nvGraphicFramePr>
        <p:xfrm>
          <a:off x="0" y="2924944"/>
          <a:ext cx="87484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1737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FAE= 1,3*1*1*1,07 =  1,39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Esforço aplicado pessoa-mês (E):  ai(LOC)^(BI) * FAE = 3,2 * (13,4^1,05) *1,39 =  67,86</a:t>
                      </a:r>
                    </a:p>
                    <a:p>
                      <a:pPr algn="ctr"/>
                      <a:endParaRPr lang="pt-BR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97563"/>
              </p:ext>
            </p:extLst>
          </p:nvPr>
        </p:nvGraphicFramePr>
        <p:xfrm>
          <a:off x="1043608" y="1556792"/>
          <a:ext cx="7043285" cy="1437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 de custo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148.000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17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57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843808" y="908720"/>
            <a:ext cx="3278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Cocomo</a:t>
            </a:r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Avançado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21854"/>
              </p:ext>
            </p:extLst>
          </p:nvPr>
        </p:nvGraphicFramePr>
        <p:xfrm>
          <a:off x="0" y="3068960"/>
          <a:ext cx="87484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64"/>
              </a:tblGrid>
              <a:tr h="1383928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 do cálculo</a:t>
                      </a:r>
                    </a:p>
                    <a:p>
                      <a:endParaRPr lang="pt-BR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Orgânico = (analise de requisitos + projeto)            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(código + teste)</a:t>
                      </a:r>
                    </a:p>
                    <a:p>
                      <a:pPr algn="ctr"/>
                      <a:endParaRPr lang="pt-BR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Embutido = (orgânico +</a:t>
                      </a:r>
                      <a:r>
                        <a:rPr lang="pt-BR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Semidestacado</a:t>
                      </a:r>
                      <a:r>
                        <a:rPr lang="pt-BR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44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9953"/>
              </p:ext>
            </p:extLst>
          </p:nvPr>
        </p:nvGraphicFramePr>
        <p:xfrm>
          <a:off x="1115616" y="969495"/>
          <a:ext cx="7043285" cy="45477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03"/>
                <a:gridCol w="1629297"/>
                <a:gridCol w="1576764"/>
                <a:gridCol w="1372721"/>
              </a:tblGrid>
              <a:tr h="433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de Software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100" dirty="0" smtClean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71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= Linha de código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8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8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*k^1/3*td^4/3,onde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76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Constante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2.000 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 programa pobre (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Igual o 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do Rafael).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aseline="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 8.000 = programa com métodos em prática, Documentação e revisão.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1600" baseline="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Ck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=11.000 = ambiente ótimo (ferramentas e técnicas automatizadas).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2048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esforço (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Pessoa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– ano</a:t>
                      </a: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1903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TD</a:t>
                      </a:r>
                      <a:r>
                        <a:rPr lang="pt-BR" sz="1600" baseline="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= tempo de desenvolvimento(anos)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2974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600" b="1" kern="12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Novo Arranjo :</a:t>
                      </a:r>
                      <a:r>
                        <a:rPr lang="pt-BR" sz="1600" b="1" kern="1200" baseline="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Esforço – K = L³/(Ck³*TD^4)</a:t>
                      </a:r>
                      <a:endParaRPr lang="pt-BR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6004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179512" y="0"/>
            <a:ext cx="249459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Empirícos</a:t>
            </a:r>
            <a:endParaRPr lang="pt-BR" sz="4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87824" y="384720"/>
            <a:ext cx="33249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Modelo DE PUTNAM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396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67544" y="2276872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Abordagem a um sistema de automação do gerenciamento e gestão de uma Lan </a:t>
            </a:r>
            <a:r>
              <a:rPr lang="pt-BR" sz="3200" dirty="0" err="1" smtClean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House</a:t>
            </a:r>
            <a:r>
              <a:rPr lang="pt-BR" sz="3200" dirty="0" smtClean="0">
                <a:latin typeface="Times New Roman" panose="02020603050405020304" pitchFamily="18" charset="0"/>
                <a:ea typeface="Gungsuh" panose="02030600000101010101" pitchFamily="18" charset="-127"/>
                <a:cs typeface="Times New Roman" panose="02020603050405020304" pitchFamily="18" charset="0"/>
              </a:rPr>
              <a:t>, integração de sistema de pagamento para múltiplos serviços.</a:t>
            </a:r>
            <a:endParaRPr lang="pt-BR" sz="3200" dirty="0">
              <a:latin typeface="Times New Roman" panose="02020603050405020304" pitchFamily="18" charset="0"/>
              <a:ea typeface="Gungsuh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2048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Introdução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664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3486" y="1340768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a automação de serviços utilizados em uma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por cada cliente associando um perfil de usuário onde o dinheiro creditado em conta será utilizado tanto para compra de tempo em maquinas quanto em serviços na lanchonete ou locação de Games da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Maquina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software onde utilizara o credito em perfil para pode utilizar um terminal da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 ter acesso a internet.</a:t>
            </a:r>
          </a:p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Lanchonete/Game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software onde utilizara o credito em perfil para poder comprar produtos na lanchonete ou alugar games na locadora.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Tanto o gerenciamento de maquinas quanto o sistema de lanchonete utilizara um software que convertera os valores dos serviços de (tempo ou produto) em Reais R$.</a:t>
            </a:r>
          </a:p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Financeiro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software onde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mostrará em relatórios e gráficos a situação de caixa 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Movimentaçoes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Despesas, Lucros) da Lan 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Retângulo 1"/>
          <p:cNvSpPr/>
          <p:nvPr/>
        </p:nvSpPr>
        <p:spPr>
          <a:xfrm>
            <a:off x="2946230" y="188640"/>
            <a:ext cx="2531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Objetivo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8345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68909" y="188640"/>
            <a:ext cx="7675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Não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187624" y="1489672"/>
            <a:ext cx="6576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Entrega:  de 5 a 6 meses.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confiabilidade: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alta disponibilidade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R. implementação, e padrões: Desenvolvido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na linguagem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Java, usando orientação a objetos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éticos: o sistema não apresentará aos usuários quaisquer dados de cunho privativo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 legais: o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sistema deverá atender às normas legais, tais como padrões, leis,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663428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23728" y="1074013"/>
            <a:ext cx="62646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De Usuários.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Edit, Remove)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Perfil(Foto , Informações).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Maquinas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(Add, Edit, Remove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Ativar Tempo, Parar Tempo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Ligar maquina, Desligar máquina.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Liga de maquinas(Modo tabela)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 Gerenciamento Vendas Lanchonete.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Produto(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Edit, Remove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 de Movimentações.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de Locação de Game.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Produto(</a:t>
            </a:r>
            <a:r>
              <a:rPr lang="pt-B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Edit, Remove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 de Movimentações.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Financeiro da Lan House.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Contas , Lucros,  Caixa.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827584" y="150683"/>
            <a:ext cx="64748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Requisitos Funcionais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8752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88923" y="1720016"/>
            <a:ext cx="8002288" cy="120032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métrica 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Linhas de Código (LOC)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de fato a mais antiga. A principal vantagem é que a contagem de linhas de código pode ser automatizada por uma ferramenta.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49188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0286" y="3429000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 por linha de código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fonte:</a:t>
            </a:r>
          </a:p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quatidadeDePessoas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*salario*meses/LOC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LOC/PM: Linhas de código fonte por mês.</a:t>
            </a:r>
          </a:p>
          <a:p>
            <a:pPr algn="ctr"/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LOC/meses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14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9188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1560" y="191683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 = LOC-Esperado*$LOC:</a:t>
            </a:r>
          </a:p>
          <a:p>
            <a:pPr algn="ctr"/>
            <a:endParaRPr lang="pt-B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Esforço = LOC-Esperado/(LOC/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pessoa-Mês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15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11560" y="2132856"/>
            <a:ext cx="7956376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CCC: Cadastro e Consulta de cliente.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Gerenciamento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Máquina.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e Consulta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funcionário.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CSP: Cadastro produto e serviços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GBD:  Gerenciamento de banco de dados.</a:t>
            </a: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produto e serviços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GG:  Gerenciamento locação de Games.</a:t>
            </a:r>
          </a:p>
          <a:p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47110" y="109089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pt-B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51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9876" y="657772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Estimativa </a:t>
            </a:r>
            <a:endParaRPr lang="pt-BR" sz="2400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46098"/>
              </p:ext>
            </p:extLst>
          </p:nvPr>
        </p:nvGraphicFramePr>
        <p:xfrm>
          <a:off x="469876" y="1340768"/>
          <a:ext cx="7696030" cy="427841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879889"/>
                <a:gridCol w="989987"/>
                <a:gridCol w="832125"/>
                <a:gridCol w="1018945"/>
                <a:gridCol w="911056"/>
                <a:gridCol w="680096"/>
                <a:gridCol w="911056"/>
                <a:gridCol w="792780"/>
                <a:gridCol w="680096"/>
              </a:tblGrid>
              <a:tr h="5715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Valores por </a:t>
                      </a:r>
                      <a:r>
                        <a:rPr lang="pt-BR" sz="1100" dirty="0" err="1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mes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provável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Pessimista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LOC/Esperado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$LOC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LOC/PM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(PM)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CCC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u="none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1583,33</a:t>
                      </a:r>
                      <a:endParaRPr lang="pt-BR" sz="1100" u="none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3166,66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>
                          <a:tab pos="933450" algn="l"/>
                        </a:tabLst>
                        <a:defRPr/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3958,33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3433,33</a:t>
                      </a:r>
                    </a:p>
                    <a:p>
                      <a:pPr algn="ctr"/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1721,66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15449,98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CCF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1400,00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2,8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1800,00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3920,00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GBD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1216,66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6,5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1216,66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7908,29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6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CSP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u="none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4000</a:t>
                      </a:r>
                      <a:endParaRPr lang="pt-BR" sz="1100" u="none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2833,33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2,8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2833,33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7933,32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5,3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7950,00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GG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5,3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1500,00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7950,00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Pessoas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  <a:endParaRPr lang="pt-BR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Salario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 smtClean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2000</a:t>
                      </a:r>
                      <a:endParaRPr lang="pt-BR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u="sng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03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r>
                        <a:rPr lang="pt-BR" sz="11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13466,65</a:t>
                      </a: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933450" algn="l"/>
                        </a:tabLs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251520" y="5805264"/>
            <a:ext cx="826745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(LOC) = QUATIDADEDEPESSOAS*SALARIO*MESES/LOC-ESPERADO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584208" y="163074"/>
            <a:ext cx="5366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Tabela De Estimativa</a:t>
            </a:r>
            <a:endParaRPr lang="pt-BR" sz="4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2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654</TotalTime>
  <Words>1078</Words>
  <Application>Microsoft Office PowerPoint</Application>
  <PresentationFormat>Apresentação na tela (4:3)</PresentationFormat>
  <Paragraphs>483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Evento Principal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Fabricio Natanael</dc:creator>
  <cp:lastModifiedBy>Higor</cp:lastModifiedBy>
  <cp:revision>88</cp:revision>
  <dcterms:created xsi:type="dcterms:W3CDTF">2016-06-06T23:53:05Z</dcterms:created>
  <dcterms:modified xsi:type="dcterms:W3CDTF">2016-06-13T22:17:42Z</dcterms:modified>
</cp:coreProperties>
</file>