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7" r:id="rId5"/>
  </p:sldIdLst>
  <p:sldSz cx="13970000" cy="10795000"/>
  <p:notesSz cx="7315200" cy="96012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94E"/>
    <a:srgbClr val="272640"/>
    <a:srgbClr val="2F2E46"/>
    <a:srgbClr val="F5F5CE"/>
    <a:srgbClr val="0C7AF2"/>
    <a:srgbClr val="339933"/>
    <a:srgbClr val="97E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44FA3-EA46-470C-8218-8093B84639AC}" v="74" dt="2023-01-08T22:17:27.17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40"/>
  </p:normalViewPr>
  <p:slideViewPr>
    <p:cSldViewPr snapToGrid="0" snapToObjects="1">
      <p:cViewPr varScale="1">
        <p:scale>
          <a:sx n="52" d="100"/>
          <a:sy n="52" d="100"/>
        </p:scale>
        <p:origin x="16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7150" y="720725"/>
            <a:ext cx="46609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45885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https://github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adriancorrendo.github.io/metrica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roup">
            <a:extLst>
              <a:ext uri="{FF2B5EF4-FFF2-40B4-BE49-F238E27FC236}">
                <a16:creationId xmlns:a16="http://schemas.microsoft.com/office/drawing/2014/main" id="{39C6ACB0-BEEB-48CA-A752-B9CCEDA69966}"/>
              </a:ext>
            </a:extLst>
          </p:cNvPr>
          <p:cNvSpPr/>
          <p:nvPr/>
        </p:nvSpPr>
        <p:spPr>
          <a:xfrm>
            <a:off x="4443222" y="1085495"/>
            <a:ext cx="4430428" cy="9262408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-6292" y="1085495"/>
            <a:ext cx="4449513" cy="9262408"/>
          </a:xfrm>
          <a:prstGeom prst="rect">
            <a:avLst/>
          </a:prstGeom>
          <a:solidFill>
            <a:srgbClr val="272640">
              <a:alpha val="9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148959" y="1212891"/>
            <a:ext cx="83356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449500" y="10450104"/>
            <a:ext cx="12425129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by Carlos Hernandez &amp; </a:t>
            </a:r>
            <a:r>
              <a:rPr lang="es-US" b="0" i="0" dirty="0">
                <a:solidFill>
                  <a:srgbClr val="212529"/>
                </a:solidFill>
                <a:effectLst/>
                <a:latin typeface="system-ui"/>
              </a:rPr>
              <a:t>Adrian A. Correndo </a:t>
            </a:r>
            <a:r>
              <a:rPr dirty="0"/>
              <a:t>• </a:t>
            </a:r>
            <a:r>
              <a:rPr lang="es-US" i="0" u="none" strike="noStrike" dirty="0">
                <a:effectLst/>
                <a:latin typeface="-apple-system"/>
                <a:hlinkClick r:id="rId4" tooltip="https://adriancorrendo.github.io/metrica/"/>
              </a:rPr>
              <a:t>adriancorrendo.github.io/metrica/</a:t>
            </a: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Updated: 20</a:t>
            </a:r>
            <a:r>
              <a:rPr lang="en-US" dirty="0"/>
              <a:t>23</a:t>
            </a:r>
            <a:r>
              <a:rPr dirty="0"/>
              <a:t>-01</a:t>
            </a:r>
          </a:p>
        </p:txBody>
      </p:sp>
      <p:sp>
        <p:nvSpPr>
          <p:cNvPr id="325" name="Line"/>
          <p:cNvSpPr/>
          <p:nvPr/>
        </p:nvSpPr>
        <p:spPr>
          <a:xfrm>
            <a:off x="8892409" y="2157504"/>
            <a:ext cx="0" cy="778062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8922889" y="1172665"/>
            <a:ext cx="169758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Classification</a:t>
            </a:r>
            <a:endParaRPr dirty="0">
              <a:solidFill>
                <a:srgbClr val="2F2E46"/>
              </a:solidFill>
              <a:latin typeface="Bahnschrift SemiBold SemiConden" panose="020B0502040204020203" pitchFamily="34" charset="0"/>
              <a:ea typeface="Source Sans Pro" panose="020B0503030403020204" pitchFamily="34" charset="0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71488" y="136565"/>
            <a:ext cx="108981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272640"/>
                </a:solidFill>
                <a:latin typeface="Bahnschrift SemiCondensed" panose="020B0502040204020203" pitchFamily="34" charset="0"/>
              </a:rPr>
              <a:t>Prediction Performance with: : </a:t>
            </a:r>
            <a:r>
              <a:rPr lang="en-US" sz="5400" b="1" dirty="0" err="1">
                <a:solidFill>
                  <a:srgbClr val="FA694E"/>
                </a:solidFill>
                <a:latin typeface="Bahnschrift SemiCondensed" panose="020B0502040204020203" pitchFamily="34" charset="0"/>
                <a:ea typeface="Source Sans Pro Semibold"/>
                <a:sym typeface="Source Sans Pro Semibold"/>
              </a:rPr>
              <a:t>metrica</a:t>
            </a:r>
            <a:endParaRPr sz="5400" b="1" dirty="0">
              <a:solidFill>
                <a:srgbClr val="FA694E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82" name="Logistics"/>
          <p:cNvSpPr txBox="1"/>
          <p:nvPr/>
        </p:nvSpPr>
        <p:spPr>
          <a:xfrm>
            <a:off x="4544115" y="6445441"/>
            <a:ext cx="65723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Plots</a:t>
            </a:r>
            <a:endParaRPr dirty="0">
              <a:solidFill>
                <a:srgbClr val="2F2E46"/>
              </a:solidFill>
              <a:latin typeface="Bahnschrift SemiBold SemiConden" panose="020B0502040204020203" pitchFamily="34" charset="0"/>
              <a:ea typeface="Source Sans Pro" panose="020B0503030403020204" pitchFamily="34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548186" y="1187363"/>
            <a:ext cx="14186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Regression</a:t>
            </a:r>
            <a:endParaRPr dirty="0">
              <a:solidFill>
                <a:srgbClr val="2F2E46"/>
              </a:solidFill>
              <a:latin typeface="Bahnschrift SemiBold SemiConden" panose="020B0502040204020203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BBA91-1948-843F-FB80-85FA7A9132F6}"/>
              </a:ext>
            </a:extLst>
          </p:cNvPr>
          <p:cNvSpPr txBox="1"/>
          <p:nvPr/>
        </p:nvSpPr>
        <p:spPr>
          <a:xfrm>
            <a:off x="217830" y="1407821"/>
            <a:ext cx="4024656" cy="12438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160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metrica</a:t>
            </a:r>
            <a:r>
              <a:rPr lang="en-US" sz="16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is a compilation of more than 80 functions designed to quantitatively and visually evaluate the prediction performance of regression (continuous) and classification (categorical) point-forecast models (e.g., APSIM, DSSAT, DNDC, Supervised Machine Learning).</a:t>
            </a:r>
            <a:endParaRPr lang="en-US" sz="1600" b="0" dirty="0">
              <a:solidFill>
                <a:srgbClr val="F5F5CE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6AF2ED-421C-E236-9D0B-A303477B0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61" y="2986362"/>
            <a:ext cx="3962504" cy="1769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There are two basic arguments common to all metrica functions: (i) </a:t>
            </a:r>
            <a:r>
              <a:rPr kumimoji="0" lang="es-US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obs</a:t>
            </a:r>
            <a:r>
              <a:rPr kumimoji="0" lang="es-US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(Oi; observed, a.k.a. actual, measured, truth, target, label), and (ii) </a:t>
            </a:r>
            <a:r>
              <a:rPr kumimoji="0" lang="es-US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pred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 (Pi; predicted, a.k.a. simulated, fitted, modeled, estimate) values.</a:t>
            </a:r>
            <a:b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</a:b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Optional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arguments include data that allows to call an existing data frame containing both observed and predicted vectors, and tidy, which controls the type of output as a list (tidy = FALSE) or as a data.frame (tidy = TRUE).</a:t>
            </a:r>
          </a:p>
        </p:txBody>
      </p:sp>
      <p:sp>
        <p:nvSpPr>
          <p:cNvPr id="8" name="Basics">
            <a:extLst>
              <a:ext uri="{FF2B5EF4-FFF2-40B4-BE49-F238E27FC236}">
                <a16:creationId xmlns:a16="http://schemas.microsoft.com/office/drawing/2014/main" id="{D531A112-E8CE-9F84-8EDF-B145FD13E1F6}"/>
              </a:ext>
            </a:extLst>
          </p:cNvPr>
          <p:cNvSpPr txBox="1"/>
          <p:nvPr/>
        </p:nvSpPr>
        <p:spPr>
          <a:xfrm>
            <a:off x="148959" y="2683652"/>
            <a:ext cx="2317942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kumimoji="0" lang="es-US" altLang="es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Using </a:t>
            </a:r>
            <a:r>
              <a:rPr kumimoji="0" lang="es-US" altLang="es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the</a:t>
            </a:r>
            <a:r>
              <a:rPr kumimoji="0" lang="es-US" altLang="es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kumimoji="0" lang="es-US" altLang="es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functions</a:t>
            </a:r>
            <a:endParaRPr sz="2400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3" name="Basics">
            <a:extLst>
              <a:ext uri="{FF2B5EF4-FFF2-40B4-BE49-F238E27FC236}">
                <a16:creationId xmlns:a16="http://schemas.microsoft.com/office/drawing/2014/main" id="{E9F9808C-8849-5F28-0D94-6F0188FD2074}"/>
              </a:ext>
            </a:extLst>
          </p:cNvPr>
          <p:cNvSpPr txBox="1"/>
          <p:nvPr/>
        </p:nvSpPr>
        <p:spPr>
          <a:xfrm>
            <a:off x="148959" y="4818794"/>
            <a:ext cx="1420261" cy="328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kumimoji="0" lang="es-US" altLang="es-US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Installation</a:t>
            </a:r>
            <a:endParaRPr sz="2400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DFB692-8B46-503C-0749-D3B3BD8E7F4F}"/>
              </a:ext>
            </a:extLst>
          </p:cNvPr>
          <p:cNvSpPr/>
          <p:nvPr/>
        </p:nvSpPr>
        <p:spPr>
          <a:xfrm>
            <a:off x="252877" y="5211972"/>
            <a:ext cx="3962504" cy="309761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0C7AF2"/>
                </a:solidFill>
                <a:latin typeface="Consolas" panose="020B0609020204030204" pitchFamily="49" charset="0"/>
                <a:sym typeface="Source Sans Pro"/>
              </a:rPr>
              <a:t>install.packages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(</a:t>
            </a:r>
            <a:r>
              <a:rPr lang="en-US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"</a:t>
            </a:r>
            <a:r>
              <a:rPr lang="en-US" sz="1100" b="0" dirty="0" err="1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metrica</a:t>
            </a:r>
            <a:r>
              <a:rPr lang="en-US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"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)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C565DD7-3580-04B4-7C8D-A469A958E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65" y="5586843"/>
            <a:ext cx="36295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You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can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install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the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development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version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from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 </a:t>
            </a:r>
            <a:r>
              <a:rPr kumimoji="0" lang="es-US" altLang="es-US" sz="1400" b="0" i="0" u="sng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 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with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CC8CAF-949E-1610-F8FB-3502EF8CDBDF}"/>
              </a:ext>
            </a:extLst>
          </p:cNvPr>
          <p:cNvSpPr/>
          <p:nvPr/>
        </p:nvSpPr>
        <p:spPr>
          <a:xfrm>
            <a:off x="252877" y="5954428"/>
            <a:ext cx="3962504" cy="506119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#install.packages("devtools")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0C7AF2"/>
                </a:solidFill>
                <a:latin typeface="Consolas" panose="020B0609020204030204" pitchFamily="49" charset="0"/>
                <a:sym typeface="Source Sans Pro"/>
              </a:rPr>
              <a:t>devtools</a:t>
            </a:r>
            <a:r>
              <a:rPr lang="en-US" sz="1100" b="0" dirty="0">
                <a:solidFill>
                  <a:srgbClr val="0C7AF2"/>
                </a:solidFill>
                <a:latin typeface="Consolas" panose="020B0609020204030204" pitchFamily="49" charset="0"/>
                <a:sym typeface="Source Sans Pro"/>
              </a:rPr>
              <a:t>::</a:t>
            </a:r>
            <a:r>
              <a:rPr lang="en-US" sz="1100" b="0" dirty="0" err="1">
                <a:solidFill>
                  <a:srgbClr val="0C7AF2"/>
                </a:solidFill>
                <a:latin typeface="Consolas" panose="020B0609020204030204" pitchFamily="49" charset="0"/>
                <a:sym typeface="Source Sans Pro"/>
              </a:rPr>
              <a:t>install_github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ource Sans Pro"/>
              </a:rPr>
              <a:t>(</a:t>
            </a:r>
            <a:r>
              <a:rPr lang="en-US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"</a:t>
            </a:r>
            <a:r>
              <a:rPr lang="en-US" sz="1100" b="0" dirty="0" err="1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adriancorrendo</a:t>
            </a:r>
            <a:r>
              <a:rPr lang="en-US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/</a:t>
            </a:r>
            <a:r>
              <a:rPr lang="en-US" sz="1100" b="0" dirty="0" err="1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metrica</a:t>
            </a:r>
            <a:r>
              <a:rPr lang="en-US" sz="1100" b="0" dirty="0">
                <a:solidFill>
                  <a:srgbClr val="339933"/>
                </a:solidFill>
                <a:latin typeface="Consolas" panose="020B0609020204030204" pitchFamily="49" charset="0"/>
                <a:sym typeface="Source Sans Pro"/>
              </a:rPr>
              <a:t>")</a:t>
            </a:r>
          </a:p>
        </p:txBody>
      </p:sp>
      <p:sp>
        <p:nvSpPr>
          <p:cNvPr id="17" name="Basics">
            <a:extLst>
              <a:ext uri="{FF2B5EF4-FFF2-40B4-BE49-F238E27FC236}">
                <a16:creationId xmlns:a16="http://schemas.microsoft.com/office/drawing/2014/main" id="{DC871AB1-F288-A07A-F9D6-92CCCBE6F5AF}"/>
              </a:ext>
            </a:extLst>
          </p:cNvPr>
          <p:cNvSpPr txBox="1"/>
          <p:nvPr/>
        </p:nvSpPr>
        <p:spPr>
          <a:xfrm>
            <a:off x="148959" y="6577402"/>
            <a:ext cx="1875513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kumimoji="0" lang="es-US" altLang="es-US" sz="240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Native </a:t>
            </a:r>
            <a:r>
              <a:rPr kumimoji="0" lang="es-US" altLang="es-US" sz="240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SemiBold SemiConden" panose="020B0502040204020203" pitchFamily="34" charset="0"/>
              </a:rPr>
              <a:t>datasets</a:t>
            </a:r>
            <a:endParaRPr sz="2400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53465A6-6E94-EF9D-21A3-D6FB11397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74" y="6946453"/>
            <a:ext cx="4260810" cy="13388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The </a:t>
            </a:r>
            <a:r>
              <a:rPr kumimoji="0" lang="es-US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metrica </a:t>
            </a:r>
            <a:r>
              <a:rPr kumimoji="0" lang="es-US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package</a:t>
            </a:r>
            <a:r>
              <a:rPr kumimoji="0" lang="es-US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comes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with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four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example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datasets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of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continuous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variables (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regression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)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from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the APSIM software: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US" altLang="es-US" sz="140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W</a:t>
            </a:r>
            <a:r>
              <a:rPr kumimoji="0" lang="es-US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heat</a:t>
            </a:r>
            <a:r>
              <a:rPr kumimoji="0" lang="en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137 data-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points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of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wheat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grain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US" altLang="es-US" sz="140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B</a:t>
            </a:r>
            <a:r>
              <a:rPr kumimoji="0" lang="es-US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arley</a:t>
            </a:r>
            <a:r>
              <a:rPr lang="es-US" altLang="es-US" sz="1400" dirty="0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  <a:r>
              <a:rPr kumimoji="0" lang="es-US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69 data-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points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of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barley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grain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number</a:t>
            </a:r>
            <a:endParaRPr kumimoji="0" lang="es-US" altLang="es-US" sz="1400" b="0" i="0" u="none" strike="noStrike" cap="none" normalizeH="0" baseline="0" dirty="0">
              <a:ln>
                <a:noFill/>
              </a:ln>
              <a:solidFill>
                <a:srgbClr val="F5F5CE"/>
              </a:solidFill>
              <a:effectLst/>
              <a:latin typeface="Bahnschrift Light Condensed" panose="020B0502040204020203" pitchFamily="34" charset="0"/>
              <a:ea typeface="Source Sans Pro" panose="020B0503030403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US" altLang="es-US" sz="140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S</a:t>
            </a:r>
            <a:r>
              <a:rPr kumimoji="0" lang="es-US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orghum</a:t>
            </a:r>
            <a:r>
              <a:rPr lang="es-US" altLang="es-US" sz="1400" dirty="0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  <a:r>
              <a:rPr kumimoji="0" lang="es-US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36 data-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points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of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sorghum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grain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number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US" altLang="es-US" sz="1400" dirty="0" err="1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C</a:t>
            </a:r>
            <a:r>
              <a:rPr kumimoji="0" lang="es-US" altLang="es-US" sz="140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hickpea</a:t>
            </a:r>
            <a:r>
              <a:rPr lang="es-US" altLang="es-US" sz="1400" dirty="0">
                <a:solidFill>
                  <a:srgbClr val="F5F5CE"/>
                </a:solidFill>
                <a:latin typeface="Bahnschrift Light Condensed" panose="020B0502040204020203" pitchFamily="34" charset="0"/>
                <a:ea typeface="Source Sans Pro" panose="020B0503030403020204" pitchFamily="34" charset="0"/>
              </a:rPr>
              <a:t>:</a:t>
            </a:r>
            <a:r>
              <a:rPr kumimoji="0" lang="es-US" altLang="es-US" sz="140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39 data-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points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of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chickpea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aboveground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dry</a:t>
            </a:r>
            <a:r>
              <a:rPr kumimoji="0" lang="es-US" altLang="es-US" sz="14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 </a:t>
            </a:r>
            <a:r>
              <a:rPr kumimoji="0" lang="es-US" altLang="es-US" sz="1400" b="0" i="0" u="none" strike="noStrike" cap="none" normalizeH="0" baseline="0" dirty="0" err="1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mass</a:t>
            </a:r>
            <a:endParaRPr kumimoji="0" lang="es-US" altLang="es-US" sz="1400" b="0" i="0" u="none" strike="noStrike" cap="none" normalizeH="0" baseline="0" dirty="0">
              <a:ln>
                <a:noFill/>
              </a:ln>
              <a:solidFill>
                <a:srgbClr val="F5F5CE"/>
              </a:solidFill>
              <a:effectLst/>
              <a:latin typeface="Bahnschrift Light Condensed" panose="020B0502040204020203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A4596-ACE7-18F1-9423-98154B9FF818}"/>
              </a:ext>
            </a:extLst>
          </p:cNvPr>
          <p:cNvSpPr txBox="1"/>
          <p:nvPr/>
        </p:nvSpPr>
        <p:spPr>
          <a:xfrm>
            <a:off x="178025" y="8273215"/>
            <a:ext cx="4318785" cy="143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In addition, </a:t>
            </a:r>
            <a:r>
              <a:rPr lang="en-US" sz="140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metrica</a:t>
            </a:r>
            <a:r>
              <a:rPr lang="en-US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also provides two native examples for categorical variables (classification):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land_cover</a:t>
            </a:r>
            <a:r>
              <a:rPr lang="en-US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: binary dataset of land cover using satellite images. Values: 1=vegetation, 0 =other type of land cover.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maize_phenology</a:t>
            </a:r>
            <a:r>
              <a:rPr lang="en-US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:  data set of maize (</a:t>
            </a:r>
            <a:r>
              <a:rPr lang="en-US" sz="1400" b="0" i="1" dirty="0" err="1">
                <a:solidFill>
                  <a:srgbClr val="F5F5CE"/>
                </a:solidFill>
                <a:latin typeface="Bahnschrift Light Condensed" panose="020B0502040204020203" pitchFamily="34" charset="0"/>
              </a:rPr>
              <a:t>Zea</a:t>
            </a:r>
            <a:r>
              <a:rPr lang="en-US" sz="1400" b="0" i="1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 mays </a:t>
            </a:r>
            <a:r>
              <a:rPr lang="en-US" sz="1400" b="0" dirty="0">
                <a:solidFill>
                  <a:srgbClr val="F5F5CE"/>
                </a:solidFill>
                <a:latin typeface="Bahnschrift Light Condensed" panose="020B0502040204020203" pitchFamily="34" charset="0"/>
              </a:rPr>
              <a:t>L.) phenology (16 crop development stages). </a:t>
            </a:r>
            <a:endParaRPr lang="es-US" sz="1400" b="0" dirty="0">
              <a:solidFill>
                <a:srgbClr val="F5F5CE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76412CD-87C9-E296-C310-4296F7F8E8DC}"/>
              </a:ext>
            </a:extLst>
          </p:cNvPr>
          <p:cNvSpPr/>
          <p:nvPr/>
        </p:nvSpPr>
        <p:spPr>
          <a:xfrm>
            <a:off x="4548186" y="6792986"/>
            <a:ext cx="4203953" cy="534623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1.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scatter_plot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wheat,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		 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 = pred)</a:t>
            </a:r>
          </a:p>
        </p:txBody>
      </p:sp>
      <p:pic>
        <p:nvPicPr>
          <p:cNvPr id="451" name="Picture 450">
            <a:extLst>
              <a:ext uri="{FF2B5EF4-FFF2-40B4-BE49-F238E27FC236}">
                <a16:creationId xmlns:a16="http://schemas.microsoft.com/office/drawing/2014/main" id="{F008FDF8-83D6-C153-A82F-60B113CA85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6726" y="8008260"/>
            <a:ext cx="2291647" cy="2291647"/>
          </a:xfrm>
          <a:prstGeom prst="rect">
            <a:avLst/>
          </a:prstGeom>
        </p:spPr>
      </p:pic>
      <p:sp>
        <p:nvSpPr>
          <p:cNvPr id="453" name="Rectangle: Rounded Corners 452">
            <a:extLst>
              <a:ext uri="{FF2B5EF4-FFF2-40B4-BE49-F238E27FC236}">
                <a16:creationId xmlns:a16="http://schemas.microsoft.com/office/drawing/2014/main" id="{84A4F144-CB4D-F1B1-4BC9-8ED27F93FE60}"/>
              </a:ext>
            </a:extLst>
          </p:cNvPr>
          <p:cNvSpPr/>
          <p:nvPr/>
        </p:nvSpPr>
        <p:spPr>
          <a:xfrm>
            <a:off x="4527194" y="7376413"/>
            <a:ext cx="4217875" cy="534623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2.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bland_altman_plot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wheat,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</a:rPr>
              <a:t>			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 = pred)</a:t>
            </a:r>
          </a:p>
        </p:txBody>
      </p:sp>
      <p:pic>
        <p:nvPicPr>
          <p:cNvPr id="457" name="Picture 456">
            <a:extLst>
              <a:ext uri="{FF2B5EF4-FFF2-40B4-BE49-F238E27FC236}">
                <a16:creationId xmlns:a16="http://schemas.microsoft.com/office/drawing/2014/main" id="{708EB42D-A51A-5BBA-0348-EED02FC672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03453" y="8008260"/>
            <a:ext cx="2291647" cy="2291647"/>
          </a:xfrm>
          <a:prstGeom prst="rect">
            <a:avLst/>
          </a:prstGeom>
        </p:spPr>
      </p:pic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461D59AB-A475-7A87-7906-2784C512E3FC}"/>
              </a:ext>
            </a:extLst>
          </p:cNvPr>
          <p:cNvSpPr/>
          <p:nvPr/>
        </p:nvSpPr>
        <p:spPr>
          <a:xfrm>
            <a:off x="4583492" y="1695740"/>
            <a:ext cx="4168648" cy="735488"/>
          </a:xfrm>
          <a:prstGeom prst="roundRect">
            <a:avLst>
              <a:gd name="adj" fmla="val 136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R2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wheat,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pred=pred, tidy = TRUE)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R2</a:t>
            </a:r>
            <a:endParaRPr lang="en-US" sz="1100" b="0" dirty="0">
              <a:solidFill>
                <a:srgbClr val="2F2E46"/>
              </a:solidFill>
              <a:latin typeface="Consolas" panose="020B06090202040302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1 0.8455538</a:t>
            </a:r>
          </a:p>
        </p:txBody>
      </p: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5E1485C4-E682-4C6A-29D1-28474EF7E86F}"/>
              </a:ext>
            </a:extLst>
          </p:cNvPr>
          <p:cNvSpPr/>
          <p:nvPr/>
        </p:nvSpPr>
        <p:spPr>
          <a:xfrm>
            <a:off x="8976099" y="6806881"/>
            <a:ext cx="4940242" cy="955842"/>
          </a:xfrm>
          <a:prstGeom prst="roundRect">
            <a:avLst>
              <a:gd name="adj" fmla="val 5214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confusion_matrix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.,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</a:rPr>
              <a:t>		   </a:t>
            </a:r>
            <a:r>
              <a:rPr lang="en-US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labels, pred = predictions,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</a:rPr>
              <a:t>		   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plot = TRUE,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</a:rPr>
              <a:t>		   </a:t>
            </a:r>
            <a:r>
              <a:rPr lang="en-US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unit="count")</a:t>
            </a:r>
          </a:p>
        </p:txBody>
      </p:sp>
      <p:sp>
        <p:nvSpPr>
          <p:cNvPr id="470" name="Rectangle: Rounded Corners 469">
            <a:extLst>
              <a:ext uri="{FF2B5EF4-FFF2-40B4-BE49-F238E27FC236}">
                <a16:creationId xmlns:a16="http://schemas.microsoft.com/office/drawing/2014/main" id="{6CA02200-025F-F64D-8495-4027CCD40318}"/>
              </a:ext>
            </a:extLst>
          </p:cNvPr>
          <p:cNvSpPr/>
          <p:nvPr/>
        </p:nvSpPr>
        <p:spPr>
          <a:xfrm>
            <a:off x="4570792" y="2530250"/>
            <a:ext cx="4168647" cy="742090"/>
          </a:xfrm>
          <a:prstGeom prst="roundRect">
            <a:avLst>
              <a:gd name="adj" fmla="val 150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RMSE(data = wheat,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 = pred)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$RMSE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[1] 1.666441</a:t>
            </a:r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98273BBB-D93E-2F4A-E832-20F268820D81}"/>
              </a:ext>
            </a:extLst>
          </p:cNvPr>
          <p:cNvSpPr/>
          <p:nvPr/>
        </p:nvSpPr>
        <p:spPr>
          <a:xfrm>
            <a:off x="4527195" y="4703968"/>
            <a:ext cx="4211958" cy="1660136"/>
          </a:xfrm>
          <a:prstGeom prst="roundRect">
            <a:avLst>
              <a:gd name="adj" fmla="val 7089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sel_r_metrics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&lt;- c("R2","MBE","RMSE", "RSR", "NSE", "KGE", "CCC")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>
              <a:solidFill>
                <a:srgbClr val="2F2E46"/>
              </a:solidFill>
              <a:latin typeface="Consolas" panose="020B06090202040302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metrics_summary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wheat, 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 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pred = pred,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type = "regression",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metrics_list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sel_r_metrics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) 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5B6964FE-608A-BB06-C8F5-BE653C9BA9F0}"/>
              </a:ext>
            </a:extLst>
          </p:cNvPr>
          <p:cNvSpPr txBox="1"/>
          <p:nvPr/>
        </p:nvSpPr>
        <p:spPr>
          <a:xfrm>
            <a:off x="4479354" y="4158701"/>
            <a:ext cx="422366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Users can also calculate 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all (default) or a selected list of metrics 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at once using the function </a:t>
            </a:r>
            <a:r>
              <a:rPr lang="en-US" sz="1400" dirty="0" err="1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metrics_summary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():</a:t>
            </a:r>
            <a:endParaRPr lang="es-US" sz="1400" dirty="0">
              <a:solidFill>
                <a:srgbClr val="2F2E46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5450D10-C337-5A28-0856-C2E1BB698B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6559" y="8015139"/>
            <a:ext cx="2056207" cy="2192551"/>
          </a:xfrm>
          <a:prstGeom prst="rect">
            <a:avLst/>
          </a:prstGeom>
        </p:spPr>
      </p:pic>
      <p:sp>
        <p:nvSpPr>
          <p:cNvPr id="478" name="Oval 477">
            <a:extLst>
              <a:ext uri="{FF2B5EF4-FFF2-40B4-BE49-F238E27FC236}">
                <a16:creationId xmlns:a16="http://schemas.microsoft.com/office/drawing/2014/main" id="{104F9A51-3F18-A635-7987-301C243DD463}"/>
              </a:ext>
            </a:extLst>
          </p:cNvPr>
          <p:cNvSpPr/>
          <p:nvPr/>
        </p:nvSpPr>
        <p:spPr>
          <a:xfrm>
            <a:off x="4765306" y="8056620"/>
            <a:ext cx="276190" cy="258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 SemiBold" panose="020B0502040204020203" pitchFamily="34" charset="0"/>
                <a:sym typeface="Source Sans Pro"/>
              </a:rPr>
              <a:t>1</a:t>
            </a:r>
            <a:endParaRPr kumimoji="0" lang="es-US" sz="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ahnschrift SemiBold" panose="020B0502040204020203" pitchFamily="34" charset="0"/>
              <a:sym typeface="Source Sans Pro"/>
            </a:endParaRP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333016A-CF0B-672D-064E-A3E9C423FE8E}"/>
              </a:ext>
            </a:extLst>
          </p:cNvPr>
          <p:cNvGrpSpPr/>
          <p:nvPr/>
        </p:nvGrpSpPr>
        <p:grpSpPr>
          <a:xfrm>
            <a:off x="6546110" y="8015139"/>
            <a:ext cx="2231924" cy="2192550"/>
            <a:chOff x="6637682" y="8229284"/>
            <a:chExt cx="2096049" cy="1839264"/>
          </a:xfrm>
        </p:grpSpPr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ED56D5E4-BCCF-B2BD-0199-754E07A32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87" b="6563"/>
            <a:stretch/>
          </p:blipFill>
          <p:spPr>
            <a:xfrm>
              <a:off x="6637682" y="8229284"/>
              <a:ext cx="2096049" cy="1839264"/>
            </a:xfrm>
            <a:prstGeom prst="rect">
              <a:avLst/>
            </a:prstGeom>
          </p:spPr>
        </p:pic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A2E6CF0C-2AD0-7BFB-B5C3-8A0DA68460A0}"/>
                </a:ext>
              </a:extLst>
            </p:cNvPr>
            <p:cNvSpPr/>
            <p:nvPr/>
          </p:nvSpPr>
          <p:spPr>
            <a:xfrm>
              <a:off x="6918888" y="8264081"/>
              <a:ext cx="267002" cy="2171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Bahnschrift SemiBold" panose="020B0502040204020203" pitchFamily="34" charset="0"/>
                  <a:sym typeface="Source Sans Pro"/>
                </a:rPr>
                <a:t>2</a:t>
              </a:r>
              <a:endParaRPr kumimoji="0" lang="es-US" sz="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 SemiBold" panose="020B0502040204020203" pitchFamily="34" charset="0"/>
                <a:sym typeface="Source Sans Pro"/>
              </a:endParaRPr>
            </a:p>
          </p:txBody>
        </p:sp>
      </p:grp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id="{F41BE28F-A72C-860E-5316-C7442A32B0C4}"/>
              </a:ext>
            </a:extLst>
          </p:cNvPr>
          <p:cNvSpPr/>
          <p:nvPr/>
        </p:nvSpPr>
        <p:spPr>
          <a:xfrm>
            <a:off x="4548186" y="3394594"/>
            <a:ext cx="4190966" cy="742090"/>
          </a:xfrm>
          <a:prstGeom prst="roundRect">
            <a:avLst>
              <a:gd name="adj" fmla="val 150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KGE(data = wheat,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pred = pred)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$KGE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[1] 0.9106471</a:t>
            </a:r>
          </a:p>
        </p:txBody>
      </p:sp>
      <p:sp>
        <p:nvSpPr>
          <p:cNvPr id="290" name="Rectangle 3">
            <a:extLst>
              <a:ext uri="{FF2B5EF4-FFF2-40B4-BE49-F238E27FC236}">
                <a16:creationId xmlns:a16="http://schemas.microsoft.com/office/drawing/2014/main" id="{5F84A5C4-C46E-5559-EFA2-F1787AF0E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0" y="9645744"/>
            <a:ext cx="42019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US" sz="1600" b="0" i="0" u="none" strike="noStrike" cap="none" normalizeH="0" baseline="0" dirty="0">
                <a:ln>
                  <a:noFill/>
                </a:ln>
                <a:solidFill>
                  <a:srgbClr val="F5F5CE"/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</a:rPr>
              <a:t>Check the metrics documentation to find all the performance metrics and their details:  </a:t>
            </a:r>
            <a:r>
              <a:rPr kumimoji="0" lang="es-US" altLang="es-US" sz="1600" i="0" u="sng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metrica</a:t>
            </a:r>
            <a:endParaRPr kumimoji="0" lang="es-US" altLang="es-US" sz="160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Bahnschrift Light Condensed" panose="020B0502040204020203" pitchFamily="34" charset="0"/>
              <a:ea typeface="Source Sans Pro" panose="020B0503030403020204" pitchFamily="34" charset="0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96426EC5-96EE-14A5-5E33-67F85A5D4005}"/>
              </a:ext>
            </a:extLst>
          </p:cNvPr>
          <p:cNvSpPr txBox="1"/>
          <p:nvPr/>
        </p:nvSpPr>
        <p:spPr>
          <a:xfrm>
            <a:off x="8922889" y="7707521"/>
            <a:ext cx="1303461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Binomial case</a:t>
            </a:r>
            <a:endParaRPr lang="es-US" sz="1400" b="0" dirty="0"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CE8F31DE-1FFA-D72E-ED91-ECB6682CEDBD}"/>
              </a:ext>
            </a:extLst>
          </p:cNvPr>
          <p:cNvSpPr txBox="1"/>
          <p:nvPr/>
        </p:nvSpPr>
        <p:spPr>
          <a:xfrm>
            <a:off x="11368374" y="7707522"/>
            <a:ext cx="1529012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Multinomial case</a:t>
            </a:r>
            <a:endParaRPr lang="es-US" sz="1400" b="0" dirty="0"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D5A1421A-A291-418D-760A-E32952AEB514}"/>
              </a:ext>
            </a:extLst>
          </p:cNvPr>
          <p:cNvSpPr/>
          <p:nvPr/>
        </p:nvSpPr>
        <p:spPr>
          <a:xfrm>
            <a:off x="9037051" y="1697327"/>
            <a:ext cx="4830214" cy="735488"/>
          </a:xfrm>
          <a:prstGeom prst="roundRect">
            <a:avLst>
              <a:gd name="adj" fmla="val 136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accuracy(data=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maize_phenology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=actual, pred=predicted)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$accuracy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[1] 0.8834951</a:t>
            </a:r>
          </a:p>
        </p:txBody>
      </p:sp>
      <p:sp>
        <p:nvSpPr>
          <p:cNvPr id="391" name="Rectangle: Rounded Corners 390">
            <a:extLst>
              <a:ext uri="{FF2B5EF4-FFF2-40B4-BE49-F238E27FC236}">
                <a16:creationId xmlns:a16="http://schemas.microsoft.com/office/drawing/2014/main" id="{F9518484-41BB-F19E-F17C-809992DA3933}"/>
              </a:ext>
            </a:extLst>
          </p:cNvPr>
          <p:cNvSpPr/>
          <p:nvPr/>
        </p:nvSpPr>
        <p:spPr>
          <a:xfrm>
            <a:off x="9009759" y="4698155"/>
            <a:ext cx="4888339" cy="1660136"/>
          </a:xfrm>
          <a:prstGeom prst="roundRect">
            <a:avLst>
              <a:gd name="adj" fmla="val 7089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sel_c_metrics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&lt;- c("accuracy", "precision", "recall", "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fscore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>
              <a:solidFill>
                <a:srgbClr val="2F2E46"/>
              </a:solidFill>
              <a:latin typeface="Consolas" panose="020B0609020204030204" pitchFamily="49" charset="0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metrics_summary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(data = landcover,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actual, pred = predicted,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type = "classification",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              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metrics_list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sel_c_metrics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</a:rPr>
              <a:t>		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</a:rPr>
              <a:t>pos_level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</a:rPr>
              <a:t> = 1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) 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C7A89086-FC51-4B08-5DE6-C25BDBFB2224}"/>
              </a:ext>
            </a:extLst>
          </p:cNvPr>
          <p:cNvSpPr txBox="1"/>
          <p:nvPr/>
        </p:nvSpPr>
        <p:spPr>
          <a:xfrm>
            <a:off x="9000287" y="4158701"/>
            <a:ext cx="4428005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For classification, users can also apply the </a:t>
            </a:r>
            <a:r>
              <a:rPr lang="en-US" sz="1400" dirty="0" err="1">
                <a:solidFill>
                  <a:srgbClr val="2F2E46"/>
                </a:solidFill>
                <a:latin typeface="Bahnschrift Light Condensed" panose="020B0502040204020203" pitchFamily="34" charset="0"/>
              </a:rPr>
              <a:t>metrics_summary</a:t>
            </a:r>
            <a:r>
              <a:rPr lang="en-US" sz="140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()</a:t>
            </a:r>
            <a:r>
              <a:rPr lang="en-US" sz="1400" b="0" dirty="0">
                <a:solidFill>
                  <a:srgbClr val="2F2E46"/>
                </a:solidFill>
                <a:latin typeface="Bahnschrift Light Condensed" panose="020B0502040204020203" pitchFamily="34" charset="0"/>
              </a:rPr>
              <a:t> function to obtain multiple metrics at once:</a:t>
            </a:r>
          </a:p>
        </p:txBody>
      </p: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F55D16C3-B6EE-ACFA-FFC7-8DE819753848}"/>
              </a:ext>
            </a:extLst>
          </p:cNvPr>
          <p:cNvSpPr/>
          <p:nvPr/>
        </p:nvSpPr>
        <p:spPr>
          <a:xfrm>
            <a:off x="9000287" y="3398323"/>
            <a:ext cx="4841984" cy="735488"/>
          </a:xfrm>
          <a:prstGeom prst="roundRect">
            <a:avLst>
              <a:gd name="adj" fmla="val 136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recall(data =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maize_phenology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=actual, pred=predicted)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$recall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1 0.8405168</a:t>
            </a:r>
          </a:p>
        </p:txBody>
      </p:sp>
      <p:sp>
        <p:nvSpPr>
          <p:cNvPr id="397" name="Rectangle: Rounded Corners 396">
            <a:extLst>
              <a:ext uri="{FF2B5EF4-FFF2-40B4-BE49-F238E27FC236}">
                <a16:creationId xmlns:a16="http://schemas.microsoft.com/office/drawing/2014/main" id="{A0E8B39F-2924-F1F2-B221-E895466EC845}"/>
              </a:ext>
            </a:extLst>
          </p:cNvPr>
          <p:cNvSpPr/>
          <p:nvPr/>
        </p:nvSpPr>
        <p:spPr>
          <a:xfrm>
            <a:off x="8997864" y="2533551"/>
            <a:ext cx="4834880" cy="735488"/>
          </a:xfrm>
          <a:prstGeom prst="roundRect">
            <a:avLst>
              <a:gd name="adj" fmla="val 136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precision(data=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maize_phenology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, </a:t>
            </a:r>
            <a:r>
              <a:rPr lang="en-US" sz="1100" b="0" dirty="0" err="1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obs</a:t>
            </a: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=actual, pred=predicted)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$precision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2F2E46"/>
                </a:solidFill>
                <a:latin typeface="Consolas" panose="020B0609020204030204" pitchFamily="49" charset="0"/>
                <a:sym typeface="Source Sans Pro"/>
              </a:rPr>
              <a:t>#&gt; [1] 0.8335108</a:t>
            </a:r>
          </a:p>
        </p:txBody>
      </p:sp>
      <p:sp>
        <p:nvSpPr>
          <p:cNvPr id="49" name="Useful Elements">
            <a:extLst>
              <a:ext uri="{FF2B5EF4-FFF2-40B4-BE49-F238E27FC236}">
                <a16:creationId xmlns:a16="http://schemas.microsoft.com/office/drawing/2014/main" id="{66F2BD83-8A2B-4177-8D03-3E57F6AA30CC}"/>
              </a:ext>
            </a:extLst>
          </p:cNvPr>
          <p:cNvSpPr txBox="1"/>
          <p:nvPr/>
        </p:nvSpPr>
        <p:spPr>
          <a:xfrm>
            <a:off x="8990397" y="6449717"/>
            <a:ext cx="214962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2F2E46"/>
                </a:solidFill>
                <a:latin typeface="Bahnschrift SemiBold SemiConden" panose="020B0502040204020203" pitchFamily="34" charset="0"/>
                <a:ea typeface="Source Sans Pro" panose="020B0503030403020204" pitchFamily="34" charset="0"/>
              </a:rPr>
              <a:t>Confusion matrix</a:t>
            </a:r>
            <a:endParaRPr dirty="0">
              <a:solidFill>
                <a:srgbClr val="2F2E46"/>
              </a:solidFill>
              <a:latin typeface="Bahnschrift SemiBold SemiConden" panose="020B0502040204020203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D729E5-1822-4E98-B271-76897828F429}"/>
              </a:ext>
            </a:extLst>
          </p:cNvPr>
          <p:cNvGrpSpPr/>
          <p:nvPr/>
        </p:nvGrpSpPr>
        <p:grpSpPr>
          <a:xfrm>
            <a:off x="11178682" y="89376"/>
            <a:ext cx="1241045" cy="1672394"/>
            <a:chOff x="12476000" y="57100"/>
            <a:chExt cx="1241045" cy="167239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5CF356D-534D-462D-BD04-3F77F323A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501462" y="348052"/>
              <a:ext cx="1204517" cy="1204517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62FF5B2-4A97-4EE3-8A3F-7FF905F60712}"/>
                </a:ext>
              </a:extLst>
            </p:cNvPr>
            <p:cNvSpPr/>
            <p:nvPr/>
          </p:nvSpPr>
          <p:spPr>
            <a:xfrm>
              <a:off x="12476000" y="1452495"/>
              <a:ext cx="12410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2F2E46"/>
                  </a:solidFill>
                  <a:latin typeface="Bahnschrift" panose="020B0502040204020203" pitchFamily="34" charset="0"/>
                </a:rPr>
                <a:t>bit.ly/3UwM40J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0E23D0-1490-4DA9-992A-496D45E8ABD0}"/>
                </a:ext>
              </a:extLst>
            </p:cNvPr>
            <p:cNvSpPr/>
            <p:nvPr/>
          </p:nvSpPr>
          <p:spPr>
            <a:xfrm>
              <a:off x="12483197" y="108816"/>
              <a:ext cx="8306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2F2E46"/>
                  </a:solidFill>
                  <a:latin typeface="Bahnschrift" panose="020B0502040204020203" pitchFamily="34" charset="0"/>
                </a:rPr>
                <a:t>ShinyApp</a:t>
              </a:r>
              <a:endParaRPr lang="en-US" b="1" dirty="0">
                <a:solidFill>
                  <a:srgbClr val="2F2E46"/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F72D576-3F77-4CFA-9E8F-BACCB144A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06791" y="57100"/>
              <a:ext cx="304437" cy="352832"/>
            </a:xfrm>
            <a:prstGeom prst="rect">
              <a:avLst/>
            </a:prstGeom>
          </p:spPr>
        </p:pic>
      </p:grpSp>
      <p:pic>
        <p:nvPicPr>
          <p:cNvPr id="56" name="rstudio.png">
            <a:extLst>
              <a:ext uri="{FF2B5EF4-FFF2-40B4-BE49-F238E27FC236}">
                <a16:creationId xmlns:a16="http://schemas.microsoft.com/office/drawing/2014/main" id="{A5AB02E5-EF36-4208-B86D-543C3632220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8437" y="89376"/>
            <a:ext cx="1411451" cy="16348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8E4686E0051849BAB8AC9DE9E513AE" ma:contentTypeVersion="15" ma:contentTypeDescription="Create a new document." ma:contentTypeScope="" ma:versionID="a8a07530cc7d7feaef2a012b74bc880a">
  <xsd:schema xmlns:xsd="http://www.w3.org/2001/XMLSchema" xmlns:xs="http://www.w3.org/2001/XMLSchema" xmlns:p="http://schemas.microsoft.com/office/2006/metadata/properties" xmlns:ns3="8af0c1b7-68f9-4ef8-87de-151302002259" xmlns:ns4="5821bb78-564a-4c4f-a531-4edeebf56e66" targetNamespace="http://schemas.microsoft.com/office/2006/metadata/properties" ma:root="true" ma:fieldsID="c4fa1d731355cc2de72fa79e13b2fafe" ns3:_="" ns4:_="">
    <xsd:import namespace="8af0c1b7-68f9-4ef8-87de-151302002259"/>
    <xsd:import namespace="5821bb78-564a-4c4f-a531-4edeebf56e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0c1b7-68f9-4ef8-87de-1513020022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21bb78-564a-4c4f-a531-4edeebf56e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f0c1b7-68f9-4ef8-87de-151302002259" xsi:nil="true"/>
  </documentManagement>
</p:properties>
</file>

<file path=customXml/itemProps1.xml><?xml version="1.0" encoding="utf-8"?>
<ds:datastoreItem xmlns:ds="http://schemas.openxmlformats.org/officeDocument/2006/customXml" ds:itemID="{B470E348-45D7-49A2-BAA8-F6C9DC2A44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9E5423-BF9F-4025-8F6D-3DF9152B3D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f0c1b7-68f9-4ef8-87de-151302002259"/>
    <ds:schemaRef ds:uri="5821bb78-564a-4c4f-a531-4edeebf56e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167A62-A4BC-4B10-AAC1-B069B59E1EF8}">
  <ds:schemaRefs>
    <ds:schemaRef ds:uri="http://schemas.microsoft.com/office/2006/documentManagement/types"/>
    <ds:schemaRef ds:uri="http://www.w3.org/XML/1998/namespace"/>
    <ds:schemaRef ds:uri="8af0c1b7-68f9-4ef8-87de-151302002259"/>
    <ds:schemaRef ds:uri="http://purl.org/dc/dcmitype/"/>
    <ds:schemaRef ds:uri="5821bb78-564a-4c4f-a531-4edeebf56e66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762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-apple-system</vt:lpstr>
      <vt:lpstr>Arial</vt:lpstr>
      <vt:lpstr>Avenir</vt:lpstr>
      <vt:lpstr>Bahnschrift</vt:lpstr>
      <vt:lpstr>Bahnschrift Light Condensed</vt:lpstr>
      <vt:lpstr>Bahnschrift SemiBold</vt:lpstr>
      <vt:lpstr>Bahnschrift SemiBold SemiConden</vt:lpstr>
      <vt:lpstr>Bahnschrift SemiCondensed</vt:lpstr>
      <vt:lpstr>Consolas</vt:lpstr>
      <vt:lpstr>Helvetica Light</vt:lpstr>
      <vt:lpstr>Source Sans Pro</vt:lpstr>
      <vt:lpstr>Source Sans Pro Light</vt:lpstr>
      <vt:lpstr>Source Sans Pro Semibold</vt:lpstr>
      <vt:lpstr>system-ui</vt:lpstr>
      <vt:lpstr>White</vt:lpstr>
      <vt:lpstr>Prediction Performance with: : metrica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Carlos Hernandez</dc:creator>
  <cp:lastModifiedBy>Carlos Hernandez</cp:lastModifiedBy>
  <cp:revision>16</cp:revision>
  <cp:lastPrinted>2023-01-11T16:50:41Z</cp:lastPrinted>
  <dcterms:modified xsi:type="dcterms:W3CDTF">2023-02-06T19:13:42Z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0x010100458E4686E0051849BAB8AC9DE9E513AE</vt:lpwstr>
  </property>
</Properties>
</file>