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 userDrawn="1">
          <p15:clr>
            <a:srgbClr val="A4A3A4"/>
          </p15:clr>
        </p15:guide>
        <p15:guide id="2" pos="22452" userDrawn="1">
          <p15:clr>
            <a:srgbClr val="A4A3A4"/>
          </p15:clr>
        </p15:guide>
        <p15:guide id="3" orient="horz" pos="13970" userDrawn="1">
          <p15:clr>
            <a:srgbClr val="A4A3A4"/>
          </p15:clr>
        </p15:guide>
        <p15:guide id="4" pos="7052" userDrawn="1">
          <p15:clr>
            <a:srgbClr val="A4A3A4"/>
          </p15:clr>
        </p15:guide>
        <p15:guide id="5" pos="7959" userDrawn="1">
          <p15:clr>
            <a:srgbClr val="A4A3A4"/>
          </p15:clr>
        </p15:guide>
        <p15:guide id="6" orient="horz" pos="4172" userDrawn="1">
          <p15:clr>
            <a:srgbClr val="A4A3A4"/>
          </p15:clr>
        </p15:guide>
        <p15:guide id="7" orient="horz" pos="7257" userDrawn="1">
          <p15:clr>
            <a:srgbClr val="A4A3A4"/>
          </p15:clr>
        </p15:guide>
        <p15:guide id="8" pos="14763" userDrawn="1">
          <p15:clr>
            <a:srgbClr val="A4A3A4"/>
          </p15:clr>
        </p15:guide>
        <p15:guide id="9" orient="horz" pos="10953" userDrawn="1">
          <p15:clr>
            <a:srgbClr val="A4A3A4"/>
          </p15:clr>
        </p15:guide>
        <p15:guide id="10" orient="horz" pos="7574" userDrawn="1">
          <p15:clr>
            <a:srgbClr val="A4A3A4"/>
          </p15:clr>
        </p15:guide>
        <p15:guide id="11" pos="15670" userDrawn="1">
          <p15:clr>
            <a:srgbClr val="A4A3A4"/>
          </p15:clr>
        </p15:guide>
        <p15:guide id="12" orient="horz" pos="10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96" y="-512"/>
      </p:cViewPr>
      <p:guideLst>
        <p:guide pos="203"/>
        <p:guide pos="22452"/>
        <p:guide orient="horz" pos="13970"/>
        <p:guide pos="7052"/>
        <p:guide pos="7959"/>
        <p:guide orient="horz" pos="4172"/>
        <p:guide orient="horz" pos="7257"/>
        <p:guide pos="14763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3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7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7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1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4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7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AA1-5D94-4102-AEB6-7EC5D7BB0B2D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0373A78-2435-46F5-9A75-9B945C0E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6623050"/>
            <a:ext cx="5637666" cy="7905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FDBE932-B1CC-460E-8F63-A3F58F5D9632}"/>
              </a:ext>
            </a:extLst>
          </p:cNvPr>
          <p:cNvSpPr txBox="1"/>
          <p:nvPr/>
        </p:nvSpPr>
        <p:spPr>
          <a:xfrm>
            <a:off x="22140351" y="224028"/>
            <a:ext cx="132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</a:t>
            </a:r>
            <a:endParaRPr lang="es-CO" sz="36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678BCA-5DD1-4F88-BCB7-E0D0274EDE2E}"/>
              </a:ext>
            </a:extLst>
          </p:cNvPr>
          <p:cNvSpPr txBox="1"/>
          <p:nvPr/>
        </p:nvSpPr>
        <p:spPr>
          <a:xfrm>
            <a:off x="23183952" y="2488132"/>
            <a:ext cx="13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Andres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Rios Rojas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744630-E065-4959-9645-A93C4C12F774}"/>
              </a:ext>
            </a:extLst>
          </p:cNvPr>
          <p:cNvSpPr txBox="1"/>
          <p:nvPr/>
        </p:nvSpPr>
        <p:spPr>
          <a:xfrm>
            <a:off x="2614863" y="6650428"/>
            <a:ext cx="2925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BC713E2-3DCF-4EBA-9DFB-09ADCC815F41}"/>
              </a:ext>
            </a:extLst>
          </p:cNvPr>
          <p:cNvSpPr/>
          <p:nvPr/>
        </p:nvSpPr>
        <p:spPr>
          <a:xfrm>
            <a:off x="26125499" y="1100442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E63393-CFD7-49FB-89A3-858F3E9A1AB3}"/>
              </a:ext>
            </a:extLst>
          </p:cNvPr>
          <p:cNvSpPr txBox="1"/>
          <p:nvPr/>
        </p:nvSpPr>
        <p:spPr>
          <a:xfrm>
            <a:off x="26043611" y="2497457"/>
            <a:ext cx="153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Obregón Espitia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43AD8E3-DD0F-439C-B126-3998356BE9C7}"/>
              </a:ext>
            </a:extLst>
          </p:cNvPr>
          <p:cNvSpPr txBox="1"/>
          <p:nvPr/>
        </p:nvSpPr>
        <p:spPr>
          <a:xfrm>
            <a:off x="322264" y="8033657"/>
            <a:ext cx="101853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Considerando el impacto de la enfermedad COVID-19 en todo el mundo y en el país, el gobierno colombiano ha puesto en marcha su plan de vacunación nacional para hacer frente a la emergencia sanitaria presente desde hace ya un año, por tal razón, es de vital importancia que el proceso de vacunación sea eficaz, y para esto se requiere de una gestión y administración competente y sistemática para llevar el proceso de la mejor forma posible.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70067F5-7805-489A-AFBC-A49A6C003912}"/>
              </a:ext>
            </a:extLst>
          </p:cNvPr>
          <p:cNvSpPr txBox="1"/>
          <p:nvPr/>
        </p:nvSpPr>
        <p:spPr>
          <a:xfrm>
            <a:off x="648929" y="4197846"/>
            <a:ext cx="18096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  <a:endParaRPr lang="es-CO" sz="8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1332DB7-38A4-4256-85C7-F86F64E3C7D0}"/>
              </a:ext>
            </a:extLst>
          </p:cNvPr>
          <p:cNvSpPr txBox="1"/>
          <p:nvPr/>
        </p:nvSpPr>
        <p:spPr>
          <a:xfrm>
            <a:off x="31378358" y="3072907"/>
            <a:ext cx="4721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Luis Fernando Niño </a:t>
            </a:r>
            <a:r>
              <a:rPr lang="es-MX" sz="21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Vasquez</a:t>
            </a:r>
            <a:endParaRPr lang="es-MX" sz="21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0E2F146-415D-44D9-BFA2-F22A78A8F9D7}"/>
              </a:ext>
            </a:extLst>
          </p:cNvPr>
          <p:cNvSpPr/>
          <p:nvPr/>
        </p:nvSpPr>
        <p:spPr>
          <a:xfrm>
            <a:off x="23145456" y="1053466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1947E5-7A93-4871-8243-287376FA7577}"/>
              </a:ext>
            </a:extLst>
          </p:cNvPr>
          <p:cNvSpPr txBox="1"/>
          <p:nvPr/>
        </p:nvSpPr>
        <p:spPr>
          <a:xfrm>
            <a:off x="913604" y="1589516"/>
            <a:ext cx="1603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 </a:t>
            </a:r>
            <a:endParaRPr lang="es-CO" sz="72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46B91-2B3C-46B1-B231-171D506FB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547" y="917443"/>
            <a:ext cx="1530248" cy="156814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A2D45D-AE9A-4DBF-AD2D-62589221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8337300"/>
            <a:ext cx="5637666" cy="790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32188D-E243-4B01-99DF-A1123DD29122}"/>
              </a:ext>
            </a:extLst>
          </p:cNvPr>
          <p:cNvSpPr txBox="1"/>
          <p:nvPr/>
        </p:nvSpPr>
        <p:spPr>
          <a:xfrm>
            <a:off x="3253751" y="14313378"/>
            <a:ext cx="228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Problema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2186F1E-DE4A-4B7A-96D1-E3838DA7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4" y="12750928"/>
            <a:ext cx="8611396" cy="432888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3ABDBC0-93C8-480F-8FB9-30932F62068B}"/>
              </a:ext>
            </a:extLst>
          </p:cNvPr>
          <p:cNvSpPr txBox="1"/>
          <p:nvPr/>
        </p:nvSpPr>
        <p:spPr>
          <a:xfrm>
            <a:off x="1295401" y="18378644"/>
            <a:ext cx="424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0A03D8-61E8-41E2-8BA2-EBB1E4AAC870}"/>
              </a:ext>
            </a:extLst>
          </p:cNvPr>
          <p:cNvSpPr txBox="1"/>
          <p:nvPr/>
        </p:nvSpPr>
        <p:spPr>
          <a:xfrm>
            <a:off x="322263" y="19743057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Un sistema informático conformado principalmente por un software de computador, encargado de facilitar la recolección, almacenamiento y análisis de datos de los individuos en el proceso y del proceso en sí.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52C3DF5-D18C-43B3-B4ED-1E320237AB71}"/>
              </a:ext>
            </a:extLst>
          </p:cNvPr>
          <p:cNvSpPr txBox="1"/>
          <p:nvPr/>
        </p:nvSpPr>
        <p:spPr>
          <a:xfrm>
            <a:off x="11591614" y="10944822"/>
            <a:ext cx="12277553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software se comunicará con un servidor de bases de datos y se accederá a sus funcionalidades a través del perfil de un usuario administrador.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	Administración de datos de los pacientes, como los datos requeridos para su identificación e información pertinente para el proceso de vacunación, como la consideración de enfermedades que pongan en un mayor riesgo al paciente,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de datos de los funcionarios (aquellos encargados de aplicar las dosis) como los datos requeridos para su identificación e información pertinente para el proceso de vacunación, como los horarios que manejan, disponibilidad,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y supervisión de los lotes de vacunas.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Generación de gráficos estadísticos para una mejor visualización general del proceso.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Procesos automáticos, como la asignación de citas y prioridades. 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2B4A7DDF-C1E3-4A83-8F80-D36DB1A4C1A2}"/>
              </a:ext>
            </a:extLst>
          </p:cNvPr>
          <p:cNvSpPr/>
          <p:nvPr/>
        </p:nvSpPr>
        <p:spPr>
          <a:xfrm>
            <a:off x="17404471" y="6919957"/>
            <a:ext cx="4165600" cy="805543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Administrador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DCDB82F8-6CE0-4061-8AB7-6FC6183D6327}"/>
              </a:ext>
            </a:extLst>
          </p:cNvPr>
          <p:cNvSpPr/>
          <p:nvPr/>
        </p:nvSpPr>
        <p:spPr>
          <a:xfrm>
            <a:off x="15093444" y="9390361"/>
            <a:ext cx="4165600" cy="1101207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Administración de Datos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D2115686-0732-441A-8F6E-EA20A5410DCD}"/>
              </a:ext>
            </a:extLst>
          </p:cNvPr>
          <p:cNvSpPr/>
          <p:nvPr/>
        </p:nvSpPr>
        <p:spPr>
          <a:xfrm>
            <a:off x="19487271" y="8896817"/>
            <a:ext cx="4165600" cy="12827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Generación de gráficos estadísticos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260B08C5-524F-4ACF-931A-C6D77A827237}"/>
              </a:ext>
            </a:extLst>
          </p:cNvPr>
          <p:cNvSpPr/>
          <p:nvPr/>
        </p:nvSpPr>
        <p:spPr>
          <a:xfrm>
            <a:off x="12211575" y="6623050"/>
            <a:ext cx="3403600" cy="24257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Ancizar Sans" panose="020B0602040300000003"/>
              </a:rPr>
              <a:t>BD</a:t>
            </a:r>
            <a:endParaRPr lang="es-CO" sz="3600" dirty="0">
              <a:latin typeface="Ancizar Sans" panose="020B0602040300000003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3CC4E5-DBA4-4827-A28E-7B40057DE8E8}"/>
              </a:ext>
            </a:extLst>
          </p:cNvPr>
          <p:cNvCxnSpPr>
            <a:stCxn id="10" idx="3"/>
            <a:endCxn id="60" idx="0"/>
          </p:cNvCxnSpPr>
          <p:nvPr/>
        </p:nvCxnSpPr>
        <p:spPr>
          <a:xfrm flipH="1">
            <a:off x="17313895" y="7725500"/>
            <a:ext cx="2072683" cy="16648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F5532A-CAC1-4041-AE2E-B38F7076AAA3}"/>
              </a:ext>
            </a:extLst>
          </p:cNvPr>
          <p:cNvCxnSpPr>
            <a:stCxn id="10" idx="3"/>
            <a:endCxn id="61" idx="0"/>
          </p:cNvCxnSpPr>
          <p:nvPr/>
        </p:nvCxnSpPr>
        <p:spPr>
          <a:xfrm>
            <a:off x="19386578" y="7725500"/>
            <a:ext cx="2343837" cy="1171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A1A7212-DC6A-4B62-88D1-7C94EB7C2072}"/>
              </a:ext>
            </a:extLst>
          </p:cNvPr>
          <p:cNvCxnSpPr>
            <a:stCxn id="11" idx="4"/>
            <a:endCxn id="10" idx="2"/>
          </p:cNvCxnSpPr>
          <p:nvPr/>
        </p:nvCxnSpPr>
        <p:spPr>
          <a:xfrm flipV="1">
            <a:off x="15615175" y="7423421"/>
            <a:ext cx="1789296" cy="4124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7A3ABB50-D6F7-45EF-A3AA-970DA3F0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614" y="12997912"/>
            <a:ext cx="5637666" cy="790575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9C4A7521-CD70-41C5-A06E-D531EFDA4514}"/>
              </a:ext>
            </a:extLst>
          </p:cNvPr>
          <p:cNvSpPr txBox="1"/>
          <p:nvPr/>
        </p:nvSpPr>
        <p:spPr>
          <a:xfrm>
            <a:off x="13182600" y="13042629"/>
            <a:ext cx="362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53652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312</Words>
  <Application>Microsoft Office PowerPoint</Application>
  <PresentationFormat>Personalizado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Ancizar Sans</vt:lpstr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Carlito Rio</cp:lastModifiedBy>
  <cp:revision>23</cp:revision>
  <dcterms:created xsi:type="dcterms:W3CDTF">2020-06-15T19:28:54Z</dcterms:created>
  <dcterms:modified xsi:type="dcterms:W3CDTF">2021-08-18T21:13:27Z</dcterms:modified>
</cp:coreProperties>
</file>