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336" r:id="rId3"/>
    <p:sldId id="368" r:id="rId4"/>
    <p:sldId id="369" r:id="rId5"/>
    <p:sldId id="371" r:id="rId6"/>
    <p:sldId id="373" r:id="rId7"/>
    <p:sldId id="374" r:id="rId8"/>
    <p:sldId id="376" r:id="rId9"/>
    <p:sldId id="372" r:id="rId1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3" autoAdjust="0"/>
    <p:restoredTop sz="94646"/>
  </p:normalViewPr>
  <p:slideViewPr>
    <p:cSldViewPr>
      <p:cViewPr varScale="1">
        <p:scale>
          <a:sx n="156" d="100"/>
          <a:sy n="156" d="100"/>
        </p:scale>
        <p:origin x="1836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Tiempo de Ejecución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Hoja1!$A$2:$A$6</c:f>
              <c:numCache>
                <c:formatCode>General</c:formatCode>
                <c:ptCount val="5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</c:numCache>
            </c:numRef>
          </c:cat>
          <c:val>
            <c:numRef>
              <c:f>Hoja1!$B$2:$B$6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61</c:v>
                </c:pt>
                <c:pt idx="3">
                  <c:v>268</c:v>
                </c:pt>
                <c:pt idx="4">
                  <c:v>6289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AA-4B5B-B21F-F6CDA08A0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8382047"/>
        <c:axId val="1268383295"/>
      </c:lineChart>
      <c:catAx>
        <c:axId val="1268382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68383295"/>
        <c:crosses val="autoZero"/>
        <c:auto val="1"/>
        <c:lblAlgn val="ctr"/>
        <c:lblOffset val="100"/>
        <c:noMultiLvlLbl val="0"/>
      </c:catAx>
      <c:valAx>
        <c:axId val="1268383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68382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Tiempo de Ejecución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Hoja1!$A$2:$A$6</c:f>
              <c:numCache>
                <c:formatCode>General</c:formatCode>
                <c:ptCount val="5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</c:numCache>
            </c:numRef>
          </c:cat>
          <c:val>
            <c:numRef>
              <c:f>Hoja1!$B$2:$B$6</c:f>
              <c:numCache>
                <c:formatCode>General</c:formatCode>
                <c:ptCount val="5"/>
                <c:pt idx="0">
                  <c:v>2</c:v>
                </c:pt>
                <c:pt idx="1">
                  <c:v>12</c:v>
                </c:pt>
                <c:pt idx="2">
                  <c:v>126</c:v>
                </c:pt>
                <c:pt idx="3">
                  <c:v>1362</c:v>
                </c:pt>
                <c:pt idx="4">
                  <c:v>17497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96-400D-86FD-369E045D1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8382047"/>
        <c:axId val="1268383295"/>
      </c:lineChart>
      <c:catAx>
        <c:axId val="1268382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68383295"/>
        <c:crosses val="autoZero"/>
        <c:auto val="1"/>
        <c:lblAlgn val="ctr"/>
        <c:lblOffset val="100"/>
        <c:noMultiLvlLbl val="0"/>
      </c:catAx>
      <c:valAx>
        <c:axId val="1268383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68382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Tiempo de Ejecución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Hoja1!$A$2:$A$4</c:f>
              <c:numCache>
                <c:formatCode>General</c:formatCode>
                <c:ptCount val="3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</c:numCache>
            </c:numRef>
          </c:cat>
          <c:val>
            <c:numRef>
              <c:f>Hoja1!$B$2:$B$4</c:f>
              <c:numCache>
                <c:formatCode>General</c:formatCode>
                <c:ptCount val="3"/>
                <c:pt idx="0">
                  <c:v>15</c:v>
                </c:pt>
                <c:pt idx="1">
                  <c:v>272</c:v>
                </c:pt>
                <c:pt idx="2">
                  <c:v>147005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6E-4074-81DD-D7AB868F79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8382047"/>
        <c:axId val="1268383295"/>
      </c:lineChart>
      <c:catAx>
        <c:axId val="1268382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68383295"/>
        <c:crosses val="autoZero"/>
        <c:auto val="1"/>
        <c:lblAlgn val="ctr"/>
        <c:lblOffset val="100"/>
        <c:noMultiLvlLbl val="0"/>
      </c:catAx>
      <c:valAx>
        <c:axId val="1268383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68382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Tiempo de Ejecución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Hoja1!$A$2:$A$6</c:f>
              <c:numCache>
                <c:formatCode>General</c:formatCode>
                <c:ptCount val="5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</c:numCache>
            </c:numRef>
          </c:cat>
          <c:val>
            <c:numRef>
              <c:f>Hoja1!$B$2:$B$6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14</c:v>
                </c:pt>
                <c:pt idx="3">
                  <c:v>111</c:v>
                </c:pt>
                <c:pt idx="4">
                  <c:v>1062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AB-4CD1-96AE-37115A68A7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8382047"/>
        <c:axId val="1268383295"/>
      </c:lineChart>
      <c:catAx>
        <c:axId val="1268382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68383295"/>
        <c:crosses val="autoZero"/>
        <c:auto val="1"/>
        <c:lblAlgn val="ctr"/>
        <c:lblOffset val="100"/>
        <c:noMultiLvlLbl val="0"/>
      </c:catAx>
      <c:valAx>
        <c:axId val="1268383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68382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s-C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Tiempo de Ejecución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Hoja1!$A$2:$A$6</c:f>
              <c:numCache>
                <c:formatCode>General</c:formatCode>
                <c:ptCount val="5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</c:numCache>
            </c:numRef>
          </c:cat>
          <c:val>
            <c:numRef>
              <c:f>Hoja1!$B$2:$B$6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26</c:v>
                </c:pt>
                <c:pt idx="4">
                  <c:v>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22-4149-A69F-0D749A5807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8382047"/>
        <c:axId val="1268383295"/>
      </c:lineChart>
      <c:catAx>
        <c:axId val="1268382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68383295"/>
        <c:crosses val="autoZero"/>
        <c:auto val="1"/>
        <c:lblAlgn val="ctr"/>
        <c:lblOffset val="100"/>
        <c:noMultiLvlLbl val="0"/>
      </c:catAx>
      <c:valAx>
        <c:axId val="1268383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68382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Tiempo de Ejecución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Hoja1!$A$2:$A$3</c:f>
              <c:numCache>
                <c:formatCode>General</c:formatCode>
                <c:ptCount val="2"/>
                <c:pt idx="0">
                  <c:v>1000</c:v>
                </c:pt>
                <c:pt idx="1">
                  <c:v>10000</c:v>
                </c:pt>
              </c:numCache>
            </c:numRef>
          </c:cat>
          <c:val>
            <c:numRef>
              <c:f>Hoja1!$B$2:$B$3</c:f>
              <c:numCache>
                <c:formatCode>General</c:formatCode>
                <c:ptCount val="2"/>
                <c:pt idx="0">
                  <c:v>61</c:v>
                </c:pt>
                <c:pt idx="1">
                  <c:v>237274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61-4165-B384-20D2A22B6B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8382047"/>
        <c:axId val="1268383295"/>
      </c:lineChart>
      <c:catAx>
        <c:axId val="1268382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68383295"/>
        <c:crosses val="autoZero"/>
        <c:auto val="1"/>
        <c:lblAlgn val="ctr"/>
        <c:lblOffset val="100"/>
        <c:noMultiLvlLbl val="0"/>
      </c:catAx>
      <c:valAx>
        <c:axId val="1268383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68382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94498-86A4-4FB3-B857-52C76705F4AC}" type="datetimeFigureOut">
              <a:rPr lang="es-CO" smtClean="0"/>
              <a:pPr/>
              <a:t>2/08/2021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55F34-A085-4D4A-B8B3-9972F9BC6F0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12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24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5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51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745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O" dirty="0"/>
          </a:p>
        </p:txBody>
      </p:sp>
      <p:sp>
        <p:nvSpPr>
          <p:cNvPr id="18435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625341-5988-4AE4-B986-FA1F56FAA9C1}" type="slidenum">
              <a:rPr lang="es-CO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s-CO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8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2/08/2021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08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2/08/2021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998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2/08/2021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13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2/08/2021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666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2/08/2021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913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2/08/2021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097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2/08/2021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48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2/08/2021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083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2/08/2021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413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2/08/2021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411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E27-73A6-4DC7-A6F8-418FCC4E1301}" type="datetimeFigureOut">
              <a:rPr lang="es-CO" smtClean="0"/>
              <a:pPr/>
              <a:t>2/08/2021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756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34E27-73A6-4DC7-A6F8-418FCC4E1301}" type="datetimeFigureOut">
              <a:rPr lang="es-CO" smtClean="0"/>
              <a:pPr/>
              <a:t>2/08/2021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CC60E-BFE9-4EE1-A0A5-75DCAD48787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898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gif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2838"/>
            <a:ext cx="9143999" cy="478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92916" y="731146"/>
            <a:ext cx="7958166" cy="1470025"/>
          </a:xfrm>
        </p:spPr>
        <p:txBody>
          <a:bodyPr>
            <a:noAutofit/>
          </a:bodyPr>
          <a:lstStyle/>
          <a:p>
            <a:r>
              <a:rPr lang="es-CO" sz="3600" dirty="0">
                <a:solidFill>
                  <a:schemeClr val="bg1"/>
                </a:solidFill>
                <a:latin typeface="Gandhi Sans" pitchFamily="50" charset="0"/>
              </a:rPr>
              <a:t>Gestor Asistente VAC</a:t>
            </a:r>
            <a:endParaRPr lang="es-CO" sz="2000" dirty="0">
              <a:solidFill>
                <a:schemeClr val="bg1"/>
              </a:solidFill>
              <a:latin typeface="Gandhi Sans" pitchFamily="50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291176"/>
            <a:ext cx="6400800" cy="1818854"/>
          </a:xfrm>
        </p:spPr>
        <p:txBody>
          <a:bodyPr>
            <a:noAutofit/>
          </a:bodyPr>
          <a:lstStyle/>
          <a:p>
            <a:r>
              <a:rPr lang="es-CO" sz="2400" b="1" dirty="0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Carlos Andrés Rios Rojas</a:t>
            </a:r>
          </a:p>
          <a:p>
            <a:r>
              <a:rPr lang="es-CO" sz="2400" b="1" dirty="0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Edgar Giovanny Obregón Espitia</a:t>
            </a:r>
          </a:p>
          <a:p>
            <a:endParaRPr lang="es-CO" sz="2400" b="1" dirty="0">
              <a:solidFill>
                <a:schemeClr val="bg1">
                  <a:lumMod val="75000"/>
                </a:schemeClr>
              </a:solidFill>
              <a:latin typeface="Gandhi Sans" pitchFamily="50" charset="0"/>
            </a:endParaRPr>
          </a:p>
          <a:p>
            <a:r>
              <a:rPr lang="es-CO" sz="2400" b="1" dirty="0">
                <a:solidFill>
                  <a:schemeClr val="bg1">
                    <a:lumMod val="75000"/>
                  </a:schemeClr>
                </a:solidFill>
                <a:latin typeface="Gandhi Sans" pitchFamily="50" charset="0"/>
              </a:rPr>
              <a:t>No. 4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 r="9177"/>
          <a:stretch>
            <a:fillRect/>
          </a:stretch>
        </p:blipFill>
        <p:spPr bwMode="auto">
          <a:xfrm>
            <a:off x="0" y="6505575"/>
            <a:ext cx="91440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 r="9091" b="16666"/>
          <a:stretch>
            <a:fillRect/>
          </a:stretch>
        </p:blipFill>
        <p:spPr bwMode="auto">
          <a:xfrm>
            <a:off x="0" y="4714884"/>
            <a:ext cx="9144000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5077319"/>
            <a:ext cx="3024032" cy="133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0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>
                <a:latin typeface="Albertus" pitchFamily="34" charset="0"/>
              </a:rPr>
              <a:t>Problema a resolver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5AEA4F2-AC07-4FB9-9551-06A6D1594F5B}"/>
              </a:ext>
            </a:extLst>
          </p:cNvPr>
          <p:cNvSpPr txBox="1"/>
          <p:nvPr/>
        </p:nvSpPr>
        <p:spPr>
          <a:xfrm>
            <a:off x="409575" y="185737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Gestión del proceso de vacunación contra el COVID-19 en el país.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AA4EBF0-F198-4243-8746-F83766502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2361" y="2834613"/>
            <a:ext cx="5243014" cy="2944623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28D6EB6B-B3F4-4882-81FE-5F6065B8E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962495"/>
            <a:ext cx="2952328" cy="5248656"/>
          </a:xfrm>
        </p:spPr>
        <p:txBody>
          <a:bodyPr>
            <a:normAutofit/>
          </a:bodyPr>
          <a:lstStyle/>
          <a:p>
            <a:r>
              <a:rPr lang="es-MX" sz="1800" dirty="0"/>
              <a:t>Un software como aporte a la lucha contra el Covid-19 en Colombia.</a:t>
            </a:r>
          </a:p>
          <a:p>
            <a:r>
              <a:rPr lang="es-MX" sz="1800" dirty="0"/>
              <a:t>Gestión y administración insuficiente en el proceso de vacunación llevado en el país.</a:t>
            </a:r>
          </a:p>
          <a:p>
            <a:r>
              <a:rPr lang="es-MX" sz="1800" dirty="0"/>
              <a:t>Prevención de problemas y retrasos.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41669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>
                <a:latin typeface="Albertus" pitchFamily="34" charset="0"/>
              </a:rPr>
              <a:t>Funcionalidades principales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6341D2C1-4615-4587-892C-7C5658442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248" y="3212976"/>
            <a:ext cx="7729728" cy="3101983"/>
          </a:xfrm>
        </p:spPr>
        <p:txBody>
          <a:bodyPr>
            <a:normAutofit/>
          </a:bodyPr>
          <a:lstStyle/>
          <a:p>
            <a:r>
              <a:rPr lang="es-MX" sz="1800" dirty="0"/>
              <a:t>Reconocimiento de perfil de usuario.</a:t>
            </a:r>
          </a:p>
          <a:p>
            <a:r>
              <a:rPr lang="es-CO" sz="1800" dirty="0"/>
              <a:t>Administración de datos de paciente (Administrador).</a:t>
            </a:r>
          </a:p>
          <a:p>
            <a:r>
              <a:rPr lang="es-CO" sz="1800" dirty="0"/>
              <a:t>Administración de datos de funcionarios (Administrador).</a:t>
            </a:r>
          </a:p>
          <a:p>
            <a:r>
              <a:rPr lang="es-CO" sz="1800" dirty="0"/>
              <a:t>Administración de datos de las vacunas (Administrador).</a:t>
            </a:r>
          </a:p>
          <a:p>
            <a:r>
              <a:rPr lang="es-CO" sz="1800" dirty="0"/>
              <a:t>Gestión de aplicación de vacunas por funcionario (Aplicador).</a:t>
            </a:r>
          </a:p>
          <a:p>
            <a:r>
              <a:rPr lang="es-CO" sz="1800" dirty="0"/>
              <a:t>Generación de graficas (Administrador).</a:t>
            </a:r>
          </a:p>
        </p:txBody>
      </p:sp>
    </p:spTree>
    <p:extLst>
      <p:ext uri="{BB962C8B-B14F-4D97-AF65-F5344CB8AC3E}">
        <p14:creationId xmlns:p14="http://schemas.microsoft.com/office/powerpoint/2010/main" val="291349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8286751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O" sz="2200" b="1" dirty="0">
                <a:latin typeface="Albertus" pitchFamily="34" charset="0"/>
              </a:rPr>
              <a:t>Nuevas estructuras de datos implementadas: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B611FF6-60FD-46BD-B1F8-11767FCF02DA}"/>
              </a:ext>
            </a:extLst>
          </p:cNvPr>
          <p:cNvSpPr txBox="1"/>
          <p:nvPr/>
        </p:nvSpPr>
        <p:spPr>
          <a:xfrm>
            <a:off x="395536" y="185737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Tabla Hash y Max </a:t>
            </a:r>
            <a:r>
              <a:rPr lang="es-MX" dirty="0" err="1"/>
              <a:t>Heap</a:t>
            </a:r>
            <a:r>
              <a:rPr lang="es-MX" dirty="0"/>
              <a:t>.</a:t>
            </a:r>
            <a:endParaRPr lang="es-CO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5CBC76B-E289-415B-84FF-0EC07FA86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748" y="2298146"/>
            <a:ext cx="4536504" cy="689257"/>
          </a:xfrm>
        </p:spPr>
        <p:txBody>
          <a:bodyPr>
            <a:normAutofit/>
          </a:bodyPr>
          <a:lstStyle/>
          <a:p>
            <a:r>
              <a:rPr lang="es-CO" sz="1800" dirty="0"/>
              <a:t>Gestión de pacientes para la vacunación (Remplazo estructura de datos principal)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2659A4-0977-4CE0-943D-22AD493171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61" y="3870598"/>
            <a:ext cx="4117082" cy="230433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7D20A21-F45A-48CB-B05B-7D8FEB4B26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536" y="3700859"/>
            <a:ext cx="3528144" cy="227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83568" y="1398588"/>
            <a:ext cx="7638679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/>
            <a:r>
              <a:rPr lang="es-MX" sz="2200" b="1" dirty="0">
                <a:latin typeface="Albertus" pitchFamily="34" charset="0"/>
              </a:rPr>
              <a:t>Análisis Comparativo</a:t>
            </a:r>
            <a:endParaRPr lang="es-CO" sz="2200" b="1" dirty="0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650CEB2-1BC1-4401-B3B5-282E0F34C075}"/>
              </a:ext>
            </a:extLst>
          </p:cNvPr>
          <p:cNvSpPr txBox="1">
            <a:spLocks/>
          </p:cNvSpPr>
          <p:nvPr/>
        </p:nvSpPr>
        <p:spPr>
          <a:xfrm>
            <a:off x="786986" y="2234010"/>
            <a:ext cx="2779452" cy="689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800" dirty="0"/>
              <a:t>Max </a:t>
            </a:r>
            <a:r>
              <a:rPr lang="es-CO" sz="1800" dirty="0" err="1"/>
              <a:t>Heap</a:t>
            </a:r>
            <a:r>
              <a:rPr lang="es-CO" sz="1800" dirty="0"/>
              <a:t> y Tabla Hash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FBA1786-F03B-4215-8075-399BEC4BEDFF}"/>
              </a:ext>
            </a:extLst>
          </p:cNvPr>
          <p:cNvSpPr txBox="1">
            <a:spLocks/>
          </p:cNvSpPr>
          <p:nvPr/>
        </p:nvSpPr>
        <p:spPr>
          <a:xfrm>
            <a:off x="5806432" y="2349969"/>
            <a:ext cx="2779452" cy="689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800" dirty="0"/>
              <a:t>Árbol AVL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56A1337B-82EA-4EB0-B9B6-865FC6AD8A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2695076"/>
              </p:ext>
            </p:extLst>
          </p:nvPr>
        </p:nvGraphicFramePr>
        <p:xfrm>
          <a:off x="429496" y="2852935"/>
          <a:ext cx="3494432" cy="2664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99BEDBB7-3FA2-42CC-8FF1-0ABFFA9CDF1E}"/>
              </a:ext>
            </a:extLst>
          </p:cNvPr>
          <p:cNvSpPr txBox="1">
            <a:spLocks/>
          </p:cNvSpPr>
          <p:nvPr/>
        </p:nvSpPr>
        <p:spPr>
          <a:xfrm>
            <a:off x="3639937" y="1823854"/>
            <a:ext cx="2779452" cy="689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/>
              <a:t>Agregar</a:t>
            </a:r>
            <a:endParaRPr lang="es-CO" sz="1800" dirty="0"/>
          </a:p>
        </p:txBody>
      </p:sp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1DC62096-B9DC-4EA2-8BE2-3C8CFA1A7A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2647530"/>
              </p:ext>
            </p:extLst>
          </p:nvPr>
        </p:nvGraphicFramePr>
        <p:xfrm>
          <a:off x="4716016" y="2852935"/>
          <a:ext cx="3898836" cy="2695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81417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75A1EA9-0889-4A2F-8C17-622FD294DA5B}"/>
              </a:ext>
            </a:extLst>
          </p:cNvPr>
          <p:cNvSpPr txBox="1">
            <a:spLocks/>
          </p:cNvSpPr>
          <p:nvPr/>
        </p:nvSpPr>
        <p:spPr>
          <a:xfrm>
            <a:off x="3779912" y="836712"/>
            <a:ext cx="2779452" cy="689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/>
              <a:t>Eliminar</a:t>
            </a:r>
            <a:endParaRPr lang="es-CO" sz="1800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4E488708-A02E-4EF6-B848-99D2B13C6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6100953"/>
              </p:ext>
            </p:extLst>
          </p:nvPr>
        </p:nvGraphicFramePr>
        <p:xfrm>
          <a:off x="251520" y="1865264"/>
          <a:ext cx="3744416" cy="3075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822EB25A-DBCB-4263-9832-9F14A26A24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3575867"/>
              </p:ext>
            </p:extLst>
          </p:nvPr>
        </p:nvGraphicFramePr>
        <p:xfrm>
          <a:off x="5148064" y="1865264"/>
          <a:ext cx="3744416" cy="3075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7C8DC1A-A61C-4324-BA1A-FE7BD15292C8}"/>
              </a:ext>
            </a:extLst>
          </p:cNvPr>
          <p:cNvSpPr txBox="1">
            <a:spLocks/>
          </p:cNvSpPr>
          <p:nvPr/>
        </p:nvSpPr>
        <p:spPr>
          <a:xfrm>
            <a:off x="734002" y="1326263"/>
            <a:ext cx="2779452" cy="689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800" dirty="0"/>
              <a:t>Max </a:t>
            </a:r>
            <a:r>
              <a:rPr lang="es-CO" sz="1800" dirty="0" err="1"/>
              <a:t>Heap</a:t>
            </a:r>
            <a:r>
              <a:rPr lang="es-CO" sz="1800" dirty="0"/>
              <a:t> y Tabla Hash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AF261B7-6081-48C0-8611-31209F84C7B4}"/>
              </a:ext>
            </a:extLst>
          </p:cNvPr>
          <p:cNvSpPr txBox="1">
            <a:spLocks/>
          </p:cNvSpPr>
          <p:nvPr/>
        </p:nvSpPr>
        <p:spPr>
          <a:xfrm>
            <a:off x="6156176" y="1340767"/>
            <a:ext cx="2779452" cy="689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800" dirty="0"/>
              <a:t>Árbol AVL</a:t>
            </a:r>
          </a:p>
        </p:txBody>
      </p:sp>
    </p:spTree>
    <p:extLst>
      <p:ext uri="{BB962C8B-B14F-4D97-AF65-F5344CB8AC3E}">
        <p14:creationId xmlns:p14="http://schemas.microsoft.com/office/powerpoint/2010/main" val="342418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18DDA92-C301-41B9-9BB8-50F685BD4D9F}"/>
              </a:ext>
            </a:extLst>
          </p:cNvPr>
          <p:cNvSpPr txBox="1">
            <a:spLocks/>
          </p:cNvSpPr>
          <p:nvPr/>
        </p:nvSpPr>
        <p:spPr>
          <a:xfrm>
            <a:off x="971600" y="1943256"/>
            <a:ext cx="2779452" cy="689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800" dirty="0"/>
              <a:t>Max </a:t>
            </a:r>
            <a:r>
              <a:rPr lang="es-CO" sz="1800" dirty="0" err="1"/>
              <a:t>Heap</a:t>
            </a:r>
            <a:r>
              <a:rPr lang="es-CO" sz="1800" dirty="0"/>
              <a:t> y Tabla Hash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0252E2A2-E35B-4F80-B007-3399A66AEB3A}"/>
              </a:ext>
            </a:extLst>
          </p:cNvPr>
          <p:cNvSpPr txBox="1">
            <a:spLocks/>
          </p:cNvSpPr>
          <p:nvPr/>
        </p:nvSpPr>
        <p:spPr>
          <a:xfrm>
            <a:off x="6012160" y="1965630"/>
            <a:ext cx="2779452" cy="689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800" dirty="0"/>
              <a:t>Árbol AVL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EB63EF99-72E7-4E13-9977-5F67AD96E3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0079690"/>
              </p:ext>
            </p:extLst>
          </p:nvPr>
        </p:nvGraphicFramePr>
        <p:xfrm>
          <a:off x="4860034" y="2452740"/>
          <a:ext cx="4032446" cy="2704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C60880B5-5597-41E5-8B2E-E200DA2BC4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9196837"/>
              </p:ext>
            </p:extLst>
          </p:nvPr>
        </p:nvGraphicFramePr>
        <p:xfrm>
          <a:off x="611560" y="2492697"/>
          <a:ext cx="3494303" cy="2664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15937977-1A9E-49E6-AC20-DA1BF632988F}"/>
              </a:ext>
            </a:extLst>
          </p:cNvPr>
          <p:cNvSpPr txBox="1">
            <a:spLocks/>
          </p:cNvSpPr>
          <p:nvPr/>
        </p:nvSpPr>
        <p:spPr>
          <a:xfrm>
            <a:off x="3779912" y="1052736"/>
            <a:ext cx="2779452" cy="689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/>
              <a:t>Buscar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5493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D9AE532-981C-4250-AA59-2B04438B5E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96F6D754-AFF8-4197-A7E0-F8334F738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AF8B8B77-05F0-4CC3-9187-BB3AA1355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EF096DA7-D363-4010-A80A-0FC4B3523C7D}"/>
              </a:ext>
            </a:extLst>
          </p:cNvPr>
          <p:cNvSpPr txBox="1">
            <a:spLocks/>
          </p:cNvSpPr>
          <p:nvPr/>
        </p:nvSpPr>
        <p:spPr bwMode="auto">
          <a:xfrm>
            <a:off x="683568" y="1398588"/>
            <a:ext cx="7638679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/>
            <a:r>
              <a:rPr lang="es-MX" sz="2200" b="1" dirty="0">
                <a:latin typeface="Albertus" pitchFamily="34" charset="0"/>
              </a:rPr>
              <a:t>Conclusiones</a:t>
            </a:r>
            <a:endParaRPr lang="es-CO" sz="2200" b="1" dirty="0">
              <a:latin typeface="Albertus" pitchFamily="34" charset="0"/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7E310003-AC11-4ADB-9EF6-5458CAADA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788" y="4077072"/>
            <a:ext cx="4040188" cy="3951288"/>
          </a:xfrm>
        </p:spPr>
        <p:txBody>
          <a:bodyPr>
            <a:normAutofit/>
          </a:bodyPr>
          <a:lstStyle/>
          <a:p>
            <a:r>
              <a:rPr lang="es-MX" sz="1800" dirty="0"/>
              <a:t>Implementación Max </a:t>
            </a:r>
            <a:r>
              <a:rPr lang="es-MX" sz="1800" dirty="0" err="1"/>
              <a:t>Heap</a:t>
            </a:r>
            <a:r>
              <a:rPr lang="es-MX" sz="1800" dirty="0"/>
              <a:t> y Tabla Hash:</a:t>
            </a:r>
          </a:p>
          <a:p>
            <a:pPr lvl="1"/>
            <a:r>
              <a:rPr lang="es-MX" sz="1400" dirty="0"/>
              <a:t>Más eficiente en memoria.</a:t>
            </a:r>
          </a:p>
          <a:p>
            <a:pPr lvl="1"/>
            <a:r>
              <a:rPr lang="es-MX" sz="1400" dirty="0"/>
              <a:t>Inserción muy eficiente.</a:t>
            </a:r>
          </a:p>
          <a:p>
            <a:pPr lvl="1"/>
            <a:endParaRPr lang="es-MX" sz="1400" dirty="0"/>
          </a:p>
          <a:p>
            <a:pPr lvl="1"/>
            <a:r>
              <a:rPr lang="es-MX" sz="1400" dirty="0"/>
              <a:t>Búsqueda y eliminación muy ineficiente.</a:t>
            </a:r>
          </a:p>
          <a:p>
            <a:pPr lvl="1"/>
            <a:r>
              <a:rPr lang="es-MX" sz="1400" dirty="0"/>
              <a:t>Difícil de ordenar.</a:t>
            </a:r>
            <a:endParaRPr lang="es-CO" sz="1400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B92A81A2-F254-438E-8460-7D28D592D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4063205"/>
            <a:ext cx="4041775" cy="3951288"/>
          </a:xfrm>
        </p:spPr>
        <p:txBody>
          <a:bodyPr>
            <a:normAutofit/>
          </a:bodyPr>
          <a:lstStyle/>
          <a:p>
            <a:r>
              <a:rPr lang="es-MX" sz="1800" dirty="0"/>
              <a:t>Implementación Árbol AVL:</a:t>
            </a:r>
          </a:p>
          <a:p>
            <a:pPr lvl="1"/>
            <a:r>
              <a:rPr lang="es-MX" sz="1400" dirty="0"/>
              <a:t>Búsqueda y eliminación más eficiente.</a:t>
            </a:r>
          </a:p>
          <a:p>
            <a:pPr lvl="1"/>
            <a:r>
              <a:rPr lang="es-MX" sz="1400" dirty="0"/>
              <a:t>Mantiene los datos ordenados.</a:t>
            </a:r>
          </a:p>
          <a:p>
            <a:pPr lvl="1"/>
            <a:endParaRPr lang="es-MX" sz="1400" dirty="0"/>
          </a:p>
          <a:p>
            <a:pPr lvl="1"/>
            <a:r>
              <a:rPr lang="es-MX" sz="1400" dirty="0"/>
              <a:t>Menos eficiente en memoria.</a:t>
            </a:r>
          </a:p>
          <a:p>
            <a:pPr lvl="1"/>
            <a:r>
              <a:rPr lang="es-MX" sz="1400" dirty="0"/>
              <a:t>Inserción menos eficiente.</a:t>
            </a:r>
          </a:p>
          <a:p>
            <a:pPr lvl="1"/>
            <a:endParaRPr lang="es-CO" sz="14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7B552AD-9E25-49F2-B986-BFB21926C3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938" y="2105531"/>
            <a:ext cx="2549052" cy="127452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EE4BB11-6F44-4E2F-81A8-67B66B28E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1007" y="1579444"/>
            <a:ext cx="1215938" cy="23267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E8E3F21-D27E-4ECB-9776-CA3EEF3B578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96875"/>
            <a:ext cx="2088207" cy="116877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FD32878-4ED7-4E79-A917-753C93654E4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342" y="2871575"/>
            <a:ext cx="1476672" cy="95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91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 cstate="print"/>
          <a:srcRect r="2518" b="-18422"/>
          <a:stretch>
            <a:fillRect/>
          </a:stretch>
        </p:blipFill>
        <p:spPr bwMode="auto">
          <a:xfrm>
            <a:off x="414338" y="1071563"/>
            <a:ext cx="83010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357313"/>
            <a:ext cx="304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ítulo 1"/>
          <p:cNvSpPr txBox="1">
            <a:spLocks/>
          </p:cNvSpPr>
          <p:nvPr/>
        </p:nvSpPr>
        <p:spPr bwMode="auto">
          <a:xfrm>
            <a:off x="677737" y="1398588"/>
            <a:ext cx="7638679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/>
            <a:r>
              <a:rPr lang="es-CO" sz="2400" b="1" dirty="0"/>
              <a:t>Dificultades y lecciones aprendidas</a:t>
            </a:r>
            <a:endParaRPr lang="es-CO" sz="2200" b="1" dirty="0">
              <a:latin typeface="Albertus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848"/>
            <a:ext cx="1907456" cy="84412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E587372-3758-4002-94CC-986FE8CA8B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75" y="2278344"/>
            <a:ext cx="3419872" cy="192367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5A57CD5-ADD1-4C52-AF97-D8D1C5B1D7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2136" y="2295078"/>
            <a:ext cx="3024336" cy="189021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511AA01-FDFE-460D-A02D-DBCCF91012C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518040"/>
            <a:ext cx="3024337" cy="201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049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2997</TotalTime>
  <Words>240</Words>
  <Application>Microsoft Office PowerPoint</Application>
  <PresentationFormat>Presentación en pantalla (4:3)</PresentationFormat>
  <Paragraphs>55</Paragraphs>
  <Slides>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Albertus</vt:lpstr>
      <vt:lpstr>Arial</vt:lpstr>
      <vt:lpstr>Calibri</vt:lpstr>
      <vt:lpstr>Gandhi Sans</vt:lpstr>
      <vt:lpstr>Tema de Office</vt:lpstr>
      <vt:lpstr>Gestor Asistente VAC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Sistema de Calidad</dc:creator>
  <cp:lastModifiedBy>Carlito Rio</cp:lastModifiedBy>
  <cp:revision>211</cp:revision>
  <dcterms:created xsi:type="dcterms:W3CDTF">2015-02-19T15:34:11Z</dcterms:created>
  <dcterms:modified xsi:type="dcterms:W3CDTF">2021-08-02T12:37:47Z</dcterms:modified>
</cp:coreProperties>
</file>