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3"/>
  </p:notesMasterIdLst>
  <p:handoutMasterIdLst>
    <p:handoutMasterId r:id="rId24"/>
  </p:handoutMasterIdLst>
  <p:sldIdLst>
    <p:sldId id="256" r:id="rId2"/>
    <p:sldId id="262" r:id="rId3"/>
    <p:sldId id="257" r:id="rId4"/>
    <p:sldId id="264" r:id="rId5"/>
    <p:sldId id="266" r:id="rId6"/>
    <p:sldId id="267" r:id="rId7"/>
    <p:sldId id="280" r:id="rId8"/>
    <p:sldId id="281" r:id="rId9"/>
    <p:sldId id="273" r:id="rId10"/>
    <p:sldId id="279" r:id="rId11"/>
    <p:sldId id="282" r:id="rId12"/>
    <p:sldId id="284" r:id="rId13"/>
    <p:sldId id="285" r:id="rId14"/>
    <p:sldId id="286" r:id="rId15"/>
    <p:sldId id="287" r:id="rId16"/>
    <p:sldId id="288" r:id="rId17"/>
    <p:sldId id="292" r:id="rId18"/>
    <p:sldId id="291" r:id="rId19"/>
    <p:sldId id="289" r:id="rId20"/>
    <p:sldId id="290" r:id="rId21"/>
    <p:sldId id="283" r:id="rId22"/>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5040" autoAdjust="0"/>
  </p:normalViewPr>
  <p:slideViewPr>
    <p:cSldViewPr snapToGrid="0" snapToObjects="1">
      <p:cViewPr varScale="1">
        <p:scale>
          <a:sx n="76" d="100"/>
          <a:sy n="76" d="100"/>
        </p:scale>
        <p:origin x="153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6C194-4EEF-814F-8B88-91C79AC9B123}" type="datetimeFigureOut">
              <a:rPr lang="en-US" smtClean="0"/>
              <a:t>2/28/2015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AFCECA-8A38-694C-84AC-07453E84AFAA}" type="slidenum">
              <a:rPr lang="en-US" smtClean="0"/>
              <a:t>‹#›</a:t>
            </a:fld>
            <a:endParaRPr lang="en-US"/>
          </a:p>
        </p:txBody>
      </p:sp>
    </p:spTree>
    <p:extLst>
      <p:ext uri="{BB962C8B-B14F-4D97-AF65-F5344CB8AC3E}">
        <p14:creationId xmlns:p14="http://schemas.microsoft.com/office/powerpoint/2010/main" val="20516746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922B2-96DB-BB41-ACDA-18C9AEFF83C2}" type="datetimeFigureOut">
              <a:rPr lang="en-US" smtClean="0"/>
              <a:t>2/28/2015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D0612-7EBA-6746-98B3-3722F1686438}" type="slidenum">
              <a:rPr lang="en-US" smtClean="0"/>
              <a:t>‹#›</a:t>
            </a:fld>
            <a:endParaRPr lang="en-US"/>
          </a:p>
        </p:txBody>
      </p:sp>
    </p:spTree>
    <p:extLst>
      <p:ext uri="{BB962C8B-B14F-4D97-AF65-F5344CB8AC3E}">
        <p14:creationId xmlns:p14="http://schemas.microsoft.com/office/powerpoint/2010/main" val="2902345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Calibri" panose="020F0502020204030204" pitchFamily="34" charset="0"/>
                <a:cs typeface="Times New Roman" panose="02020603050405020304" pitchFamily="18" charset="0"/>
              </a:rPr>
              <a:t>Starting with decision trees. DM focuses on pruning methods, while ISL focuses on ensembles of trees.  I’m saving ensembles for later, so the focus here is on trees, greedy construction, and pruning</a:t>
            </a:r>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3</a:t>
            </a:fld>
            <a:endParaRPr lang="en-US"/>
          </a:p>
        </p:txBody>
      </p:sp>
    </p:spTree>
    <p:extLst>
      <p:ext uri="{BB962C8B-B14F-4D97-AF65-F5344CB8AC3E}">
        <p14:creationId xmlns:p14="http://schemas.microsoft.com/office/powerpoint/2010/main" val="241303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Statistics</a:t>
            </a:r>
            <a:r>
              <a:rPr lang="en-US" baseline="0" dirty="0" smtClean="0"/>
              <a:t> Cartoons by Ben </a:t>
            </a:r>
            <a:r>
              <a:rPr lang="en-US" baseline="0" dirty="0" err="1" smtClean="0"/>
              <a:t>Shabad</a:t>
            </a:r>
            <a:r>
              <a:rPr lang="en-US" baseline="0" dirty="0" smtClean="0"/>
              <a:t> - </a:t>
            </a:r>
            <a:r>
              <a:rPr lang="en-US" dirty="0" smtClean="0"/>
              <a:t>http://davidmlane.com/ben/cartoons.html </a:t>
            </a:r>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17</a:t>
            </a:fld>
            <a:endParaRPr lang="en-US"/>
          </a:p>
        </p:txBody>
      </p:sp>
    </p:spTree>
    <p:extLst>
      <p:ext uri="{BB962C8B-B14F-4D97-AF65-F5344CB8AC3E}">
        <p14:creationId xmlns:p14="http://schemas.microsoft.com/office/powerpoint/2010/main" val="354490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From </a:t>
            </a:r>
            <a:r>
              <a:rPr lang="en-US" sz="1200" b="1" i="0" kern="1200" dirty="0" smtClean="0">
                <a:solidFill>
                  <a:schemeClr val="tx1"/>
                </a:solidFill>
                <a:effectLst/>
                <a:latin typeface="+mn-lt"/>
                <a:ea typeface="+mn-ea"/>
                <a:cs typeface="+mn-cs"/>
              </a:rPr>
              <a:t>Robust Regression and Outlier Detection</a:t>
            </a:r>
          </a:p>
          <a:p>
            <a:r>
              <a:rPr lang="en-US" sz="1200" b="0" i="0" kern="1200" dirty="0" smtClean="0">
                <a:solidFill>
                  <a:schemeClr val="tx1"/>
                </a:solidFill>
                <a:effectLst/>
                <a:latin typeface="+mn-lt"/>
                <a:ea typeface="+mn-ea"/>
                <a:cs typeface="+mn-cs"/>
              </a:rPr>
              <a:t> By Peter J. </a:t>
            </a:r>
            <a:r>
              <a:rPr lang="en-US" sz="1200" b="0" i="0" kern="1200" dirty="0" err="1" smtClean="0">
                <a:solidFill>
                  <a:schemeClr val="tx1"/>
                </a:solidFill>
                <a:effectLst/>
                <a:latin typeface="+mn-lt"/>
                <a:ea typeface="+mn-ea"/>
                <a:cs typeface="+mn-cs"/>
              </a:rPr>
              <a:t>Rousseeuw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Annick</a:t>
            </a:r>
            <a:r>
              <a:rPr lang="en-US" sz="1200" b="0" i="0" kern="1200" dirty="0" smtClean="0">
                <a:solidFill>
                  <a:schemeClr val="tx1"/>
                </a:solidFill>
                <a:effectLst/>
                <a:latin typeface="+mn-lt"/>
                <a:ea typeface="+mn-ea"/>
                <a:cs typeface="+mn-cs"/>
              </a:rPr>
              <a:t> M. Leroy</a:t>
            </a:r>
          </a:p>
          <a:p>
            <a:r>
              <a:rPr lang="en-US" sz="1200" b="0" i="0" kern="1200" dirty="0" smtClean="0">
                <a:solidFill>
                  <a:schemeClr val="tx1"/>
                </a:solidFill>
                <a:effectLst/>
                <a:latin typeface="+mn-lt"/>
                <a:ea typeface="+mn-ea"/>
                <a:cs typeface="+mn-cs"/>
              </a:rPr>
              <a:t>Page 25</a:t>
            </a:r>
          </a:p>
          <a:p>
            <a:r>
              <a:rPr lang="en-US" dirty="0" smtClean="0"/>
              <a:t/>
            </a:r>
            <a:br>
              <a:rPr lang="en-US" dirty="0" smtClean="0"/>
            </a:br>
            <a:r>
              <a:rPr lang="en-US" dirty="0" smtClean="0"/>
              <a:t>(and Data</a:t>
            </a:r>
            <a:r>
              <a:rPr lang="en-US" baseline="0" dirty="0" smtClean="0"/>
              <a:t> Mining, </a:t>
            </a:r>
            <a:r>
              <a:rPr lang="en-US" baseline="0" dirty="0" err="1" smtClean="0"/>
              <a:t>Ch</a:t>
            </a:r>
            <a:r>
              <a:rPr lang="en-US" baseline="0" dirty="0" smtClean="0"/>
              <a:t> 8)</a:t>
            </a:r>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18</a:t>
            </a:fld>
            <a:endParaRPr lang="en-US"/>
          </a:p>
        </p:txBody>
      </p:sp>
    </p:spTree>
    <p:extLst>
      <p:ext uri="{BB962C8B-B14F-4D97-AF65-F5344CB8AC3E}">
        <p14:creationId xmlns:p14="http://schemas.microsoft.com/office/powerpoint/2010/main" val="672602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46791"/>
            <a:ext cx="1405676" cy="457210"/>
          </a:xfrm>
          <a:prstGeom prst="rect">
            <a:avLst/>
          </a:prstGeom>
        </p:spPr>
      </p:pic>
      <p:pic>
        <p:nvPicPr>
          <p:cNvPr id="9" name="Picture 8"/>
          <p:cNvPicPr>
            <a:picLocks noChangeAspect="1"/>
          </p:cNvPicPr>
          <p:nvPr userDrawn="1"/>
        </p:nvPicPr>
        <p:blipFill>
          <a:blip r:embed="rId3"/>
          <a:stretch>
            <a:fillRect/>
          </a:stretch>
        </p:blipFill>
        <p:spPr>
          <a:xfrm>
            <a:off x="5486400" y="648519"/>
            <a:ext cx="3200400" cy="114300"/>
          </a:xfrm>
          <a:prstGeom prst="rect">
            <a:avLst/>
          </a:prstGeom>
        </p:spPr>
      </p:pic>
      <p:pic>
        <p:nvPicPr>
          <p:cNvPr id="12" name="Picture 11"/>
          <p:cNvPicPr>
            <a:picLocks noChangeAspect="1"/>
          </p:cNvPicPr>
          <p:nvPr userDrawn="1"/>
        </p:nvPicPr>
        <p:blipFill>
          <a:blip r:embed="rId4"/>
          <a:stretch>
            <a:fillRect/>
          </a:stretch>
        </p:blipFill>
        <p:spPr>
          <a:xfrm>
            <a:off x="457200" y="5662124"/>
            <a:ext cx="2694239" cy="215539"/>
          </a:xfrm>
          <a:prstGeom prst="rect">
            <a:avLst/>
          </a:prstGeom>
        </p:spPr>
      </p:pic>
      <p:sp>
        <p:nvSpPr>
          <p:cNvPr id="11" name="Title 1"/>
          <p:cNvSpPr>
            <a:spLocks noGrp="1"/>
          </p:cNvSpPr>
          <p:nvPr>
            <p:ph type="title" hasCustomPrompt="1"/>
          </p:nvPr>
        </p:nvSpPr>
        <p:spPr>
          <a:xfrm>
            <a:off x="457200" y="1314173"/>
            <a:ext cx="8229600" cy="1789044"/>
          </a:xfrm>
        </p:spPr>
        <p:txBody>
          <a:bodyPr anchor="b" anchorCtr="0">
            <a:noAutofit/>
          </a:bodyPr>
          <a:lstStyle>
            <a:lvl1pPr>
              <a:defRPr sz="3200" b="1" i="0">
                <a:solidFill>
                  <a:schemeClr val="accent1"/>
                </a:solidFill>
              </a:defRPr>
            </a:lvl1pPr>
          </a:lstStyle>
          <a:p>
            <a:r>
              <a:rPr lang="en-US" dirty="0" smtClean="0"/>
              <a:t>Presentation Title</a:t>
            </a:r>
            <a:endParaRPr lang="en-US" dirty="0"/>
          </a:p>
        </p:txBody>
      </p:sp>
      <p:cxnSp>
        <p:nvCxnSpPr>
          <p:cNvPr id="13" name="Straight Connector 12"/>
          <p:cNvCxnSpPr/>
          <p:nvPr userDrawn="1"/>
        </p:nvCxnSpPr>
        <p:spPr>
          <a:xfrm>
            <a:off x="457200" y="3361198"/>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sp>
        <p:nvSpPr>
          <p:cNvPr id="17" name="Text Placeholder 4"/>
          <p:cNvSpPr>
            <a:spLocks noGrp="1"/>
          </p:cNvSpPr>
          <p:nvPr>
            <p:ph type="body" sz="quarter" idx="10" hasCustomPrompt="1"/>
          </p:nvPr>
        </p:nvSpPr>
        <p:spPr>
          <a:xfrm>
            <a:off x="457200" y="3633304"/>
            <a:ext cx="8229600" cy="1487344"/>
          </a:xfrm>
        </p:spPr>
        <p:txBody>
          <a:bodyPr lIns="914400">
            <a:normAutofit/>
          </a:bodyPr>
          <a:lstStyle>
            <a:lvl1pPr>
              <a:defRPr sz="1800" b="1" i="0"/>
            </a:lvl1pPr>
          </a:lstStyle>
          <a:p>
            <a:pPr lvl="0"/>
            <a:r>
              <a:rPr lang="en-US" dirty="0" smtClean="0"/>
              <a:t>Presenter name and date</a:t>
            </a:r>
            <a:endParaRPr lang="en-US" dirty="0"/>
          </a:p>
        </p:txBody>
      </p:sp>
      <p:pic>
        <p:nvPicPr>
          <p:cNvPr id="1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2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11822"/>
            <a:ext cx="8229600" cy="3544166"/>
          </a:xfrm>
        </p:spPr>
        <p:txBody>
          <a:bodyPr lIns="91440" tIns="91440" rIns="91440" bIns="91440" anchor="ctr" anchorCtr="0">
            <a:noAutofit/>
          </a:bodyPr>
          <a:lstStyle>
            <a:lvl1pPr algn="l">
              <a:lnSpc>
                <a:spcPct val="100000"/>
              </a:lnSpc>
              <a:defRPr sz="4800" b="1" cap="none" spc="100" baseline="0">
                <a:solidFill>
                  <a:schemeClr val="tx2"/>
                </a:solidFill>
                <a:latin typeface="+mn-lt"/>
              </a:defRPr>
            </a:lvl1pPr>
          </a:lstStyle>
          <a:p>
            <a:r>
              <a:rPr lang="en-US" b="0" dirty="0" smtClean="0"/>
              <a:t>Part 2</a:t>
            </a:r>
            <a:r>
              <a:rPr lang="en-US" dirty="0" smtClean="0"/>
              <a:t/>
            </a:r>
            <a:br>
              <a:rPr lang="en-US" dirty="0" smtClean="0"/>
            </a:br>
            <a:r>
              <a:rPr lang="en-US" dirty="0" smtClean="0"/>
              <a:t>New Section</a:t>
            </a:r>
            <a:endParaRPr lang="en-US" dirty="0"/>
          </a:p>
        </p:txBody>
      </p:sp>
      <p:sp>
        <p:nvSpPr>
          <p:cNvPr id="3" name="Text Placeholder 2"/>
          <p:cNvSpPr>
            <a:spLocks noGrp="1"/>
          </p:cNvSpPr>
          <p:nvPr>
            <p:ph type="body" idx="1" hasCustomPrompt="1"/>
          </p:nvPr>
        </p:nvSpPr>
        <p:spPr>
          <a:xfrm>
            <a:off x="457200" y="383469"/>
            <a:ext cx="8229600" cy="371846"/>
          </a:xfrm>
        </p:spPr>
        <p:txBody>
          <a:bodyPr anchor="b"/>
          <a:lstStyle>
            <a:lvl1pPr marL="0" indent="0">
              <a:buNone/>
              <a:defRPr sz="2000" b="1" i="0" baseline="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Name of Presentation (Header)</a:t>
            </a:r>
          </a:p>
        </p:txBody>
      </p:sp>
      <p:cxnSp>
        <p:nvCxnSpPr>
          <p:cNvPr id="13" name="Straight Connector 12"/>
          <p:cNvCxnSpPr/>
          <p:nvPr userDrawn="1"/>
        </p:nvCxnSpPr>
        <p:spPr>
          <a:xfrm>
            <a:off x="457200" y="823955"/>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5" name="Straight Connector 14"/>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a:blip r:embed="rId3"/>
          <a:stretch>
            <a:fillRect/>
          </a:stretch>
        </p:blipFill>
        <p:spPr>
          <a:xfrm>
            <a:off x="1626862" y="6181498"/>
            <a:ext cx="2365776" cy="189262"/>
          </a:xfrm>
          <a:prstGeom prst="rect">
            <a:avLst/>
          </a:prstGeom>
        </p:spPr>
      </p:pic>
      <p:pic>
        <p:nvPicPr>
          <p:cNvPr id="17" name="Picture 16"/>
          <p:cNvPicPr>
            <a:picLocks noChangeAspect="1"/>
          </p:cNvPicPr>
          <p:nvPr userDrawn="1"/>
        </p:nvPicPr>
        <p:blipFill>
          <a:blip r:embed="rId4"/>
          <a:stretch>
            <a:fillRect/>
          </a:stretch>
        </p:blipFill>
        <p:spPr>
          <a:xfrm>
            <a:off x="5393088" y="6218135"/>
            <a:ext cx="3200400" cy="114300"/>
          </a:xfrm>
          <a:prstGeom prst="rect">
            <a:avLst/>
          </a:prstGeom>
        </p:spPr>
      </p:pic>
      <p:pic>
        <p:nvPicPr>
          <p:cNvPr id="18"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60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Image, Side by Sid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Picture Placeholder 21"/>
          <p:cNvSpPr>
            <a:spLocks noGrp="1"/>
          </p:cNvSpPr>
          <p:nvPr>
            <p:ph type="pic" sz="quarter" idx="12"/>
          </p:nvPr>
        </p:nvSpPr>
        <p:spPr>
          <a:xfrm>
            <a:off x="4723374" y="1250950"/>
            <a:ext cx="3963426" cy="4498975"/>
          </a:xfrm>
        </p:spPr>
        <p:txBody>
          <a:bodyPr>
            <a:normAutofit/>
          </a:bodyPr>
          <a:lstStyle>
            <a:lvl1pPr>
              <a:defRPr sz="2400"/>
            </a:lvl1pPr>
          </a:lstStyle>
          <a:p>
            <a:endParaRPr lang="en-US"/>
          </a:p>
        </p:txBody>
      </p:sp>
      <p:sp>
        <p:nvSpPr>
          <p:cNvPr id="23" name="Text Placeholder 3"/>
          <p:cNvSpPr>
            <a:spLocks noGrp="1"/>
          </p:cNvSpPr>
          <p:nvPr>
            <p:ph type="body" sz="quarter" idx="10"/>
          </p:nvPr>
        </p:nvSpPr>
        <p:spPr>
          <a:xfrm>
            <a:off x="457200" y="1250265"/>
            <a:ext cx="4266174" cy="4498985"/>
          </a:xfrm>
        </p:spPr>
        <p:txBody>
          <a:bodyPr rIns="182880">
            <a:normAutofit/>
          </a:bodyPr>
          <a:lstStyle>
            <a:lvl1pPr>
              <a:lnSpc>
                <a:spcPct val="100000"/>
              </a:lnSpc>
              <a:spcBef>
                <a:spcPts val="0"/>
              </a:spcBef>
              <a:spcAft>
                <a:spcPts val="600"/>
              </a:spcAft>
              <a:buClr>
                <a:schemeClr val="accent2"/>
              </a:buClr>
              <a:defRPr sz="2400"/>
            </a:lvl1pPr>
            <a:lvl2pPr>
              <a:lnSpc>
                <a:spcPct val="100000"/>
              </a:lnSpc>
              <a:spcBef>
                <a:spcPts val="0"/>
              </a:spcBef>
              <a:spcAft>
                <a:spcPts val="600"/>
              </a:spcAft>
              <a:buClr>
                <a:schemeClr val="accent2"/>
              </a:buClr>
              <a:defRPr sz="2400"/>
            </a:lvl2pPr>
            <a:lvl3pPr>
              <a:lnSpc>
                <a:spcPct val="100000"/>
              </a:lnSpc>
              <a:spcBef>
                <a:spcPts val="0"/>
              </a:spcBef>
              <a:spcAft>
                <a:spcPts val="600"/>
              </a:spcAft>
              <a:buClr>
                <a:schemeClr val="accent2"/>
              </a:buClr>
              <a:defRPr sz="2400"/>
            </a:lvl3pPr>
            <a:lvl4pPr>
              <a:lnSpc>
                <a:spcPct val="100000"/>
              </a:lnSpc>
              <a:spcBef>
                <a:spcPts val="0"/>
              </a:spcBef>
              <a:spcAft>
                <a:spcPts val="600"/>
              </a:spcAft>
              <a:buClr>
                <a:schemeClr val="accent2"/>
              </a:buClr>
              <a:defRPr sz="2400"/>
            </a:lvl4pPr>
            <a:lvl5pPr>
              <a:lnSpc>
                <a:spcPct val="100000"/>
              </a:lnSpc>
              <a:spcBef>
                <a:spcPts val="0"/>
              </a:spcBef>
              <a:spcAft>
                <a:spcPts val="600"/>
              </a:spcAft>
              <a:buClr>
                <a:schemeClr val="accent2"/>
              </a:buClr>
              <a:defRPr sz="24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44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Image, Above &amp; Below">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0" y="1225319"/>
            <a:ext cx="8222830" cy="2801126"/>
          </a:xfrm>
        </p:spPr>
        <p:txBody>
          <a:bodyPr>
            <a:normAutofit/>
          </a:bodyPr>
          <a:lstStyle>
            <a:lvl1pPr>
              <a:defRPr sz="2400"/>
            </a:lvl1pPr>
          </a:lstStyle>
          <a:p>
            <a:endParaRPr lang="en-US"/>
          </a:p>
        </p:txBody>
      </p:sp>
      <p:sp>
        <p:nvSpPr>
          <p:cNvPr id="11" name="Text Placeholder 3"/>
          <p:cNvSpPr>
            <a:spLocks noGrp="1"/>
          </p:cNvSpPr>
          <p:nvPr>
            <p:ph type="body" sz="quarter" idx="10"/>
          </p:nvPr>
        </p:nvSpPr>
        <p:spPr>
          <a:xfrm>
            <a:off x="457200" y="4026445"/>
            <a:ext cx="8229600" cy="1880320"/>
          </a:xfrm>
        </p:spPr>
        <p:txBody>
          <a:bodyPr tIns="137160" rIns="91440" bIns="137160">
            <a:normAutofit/>
          </a:bodyPr>
          <a:lstStyle>
            <a:lvl1pPr>
              <a:lnSpc>
                <a:spcPct val="100000"/>
              </a:lnSpc>
              <a:spcBef>
                <a:spcPts val="0"/>
              </a:spcBef>
              <a:spcAft>
                <a:spcPts val="60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4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Column Text &amp; Imag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21"/>
          <p:cNvSpPr>
            <a:spLocks noGrp="1"/>
          </p:cNvSpPr>
          <p:nvPr>
            <p:ph type="pic" sz="quarter" idx="12"/>
          </p:nvPr>
        </p:nvSpPr>
        <p:spPr>
          <a:xfrm>
            <a:off x="457201" y="1225319"/>
            <a:ext cx="4002808" cy="2397497"/>
          </a:xfrm>
        </p:spPr>
        <p:txBody>
          <a:bodyPr>
            <a:normAutofit/>
          </a:bodyPr>
          <a:lstStyle>
            <a:lvl1pPr>
              <a:defRPr sz="2400"/>
            </a:lvl1pPr>
          </a:lstStyle>
          <a:p>
            <a:endParaRPr lang="en-US" dirty="0"/>
          </a:p>
        </p:txBody>
      </p:sp>
      <p:sp>
        <p:nvSpPr>
          <p:cNvPr id="6" name="Text Placeholder 3"/>
          <p:cNvSpPr>
            <a:spLocks noGrp="1"/>
          </p:cNvSpPr>
          <p:nvPr>
            <p:ph type="body" sz="quarter" idx="10"/>
          </p:nvPr>
        </p:nvSpPr>
        <p:spPr>
          <a:xfrm>
            <a:off x="457200"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4" name="Picture Placeholder 21"/>
          <p:cNvSpPr>
            <a:spLocks noGrp="1"/>
          </p:cNvSpPr>
          <p:nvPr>
            <p:ph type="pic" sz="quarter" idx="13"/>
          </p:nvPr>
        </p:nvSpPr>
        <p:spPr>
          <a:xfrm>
            <a:off x="4680697" y="1225319"/>
            <a:ext cx="4002808" cy="2397497"/>
          </a:xfrm>
        </p:spPr>
        <p:txBody>
          <a:bodyPr>
            <a:normAutofit/>
          </a:bodyPr>
          <a:lstStyle>
            <a:lvl1pPr>
              <a:defRPr sz="2400"/>
            </a:lvl1pPr>
          </a:lstStyle>
          <a:p>
            <a:endParaRPr lang="en-US"/>
          </a:p>
        </p:txBody>
      </p:sp>
      <p:sp>
        <p:nvSpPr>
          <p:cNvPr id="15" name="Text Placeholder 3"/>
          <p:cNvSpPr>
            <a:spLocks noGrp="1"/>
          </p:cNvSpPr>
          <p:nvPr>
            <p:ph type="body" sz="quarter" idx="14"/>
          </p:nvPr>
        </p:nvSpPr>
        <p:spPr>
          <a:xfrm>
            <a:off x="4680696"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3" name="Picture 12"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6" name="Straight Connector 1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626862" y="6181498"/>
            <a:ext cx="2365776" cy="189262"/>
          </a:xfrm>
          <a:prstGeom prst="rect">
            <a:avLst/>
          </a:prstGeom>
        </p:spPr>
      </p:pic>
      <p:pic>
        <p:nvPicPr>
          <p:cNvPr id="18" name="Picture 17"/>
          <p:cNvPicPr>
            <a:picLocks noChangeAspect="1"/>
          </p:cNvPicPr>
          <p:nvPr userDrawn="1"/>
        </p:nvPicPr>
        <p:blipFill>
          <a:blip r:embed="rId4"/>
          <a:stretch>
            <a:fillRect/>
          </a:stretch>
        </p:blipFill>
        <p:spPr>
          <a:xfrm>
            <a:off x="5393088" y="6218135"/>
            <a:ext cx="3200400" cy="114300"/>
          </a:xfrm>
          <a:prstGeom prst="rect">
            <a:avLst/>
          </a:prstGeom>
        </p:spPr>
      </p:pic>
      <p:pic>
        <p:nvPicPr>
          <p:cNvPr id="19"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47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Image: Above &amp; Below, Full Bleed">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6" name="Text Placeholder 3"/>
          <p:cNvSpPr>
            <a:spLocks noGrp="1"/>
          </p:cNvSpPr>
          <p:nvPr>
            <p:ph type="body" sz="quarter" idx="10"/>
          </p:nvPr>
        </p:nvSpPr>
        <p:spPr>
          <a:xfrm>
            <a:off x="457200" y="3839792"/>
            <a:ext cx="8229600" cy="2066973"/>
          </a:xfrm>
        </p:spPr>
        <p:txBody>
          <a:bodyPr tIns="137160" rIns="91440" bIns="137160">
            <a:normAutofit/>
          </a:bodyPr>
          <a:lstStyle>
            <a:lvl1pPr>
              <a:lnSpc>
                <a:spcPct val="100000"/>
              </a:lnSpc>
              <a:spcBef>
                <a:spcPts val="0"/>
              </a:spcBef>
              <a:spcAft>
                <a:spcPts val="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7" name="Picture Placeholder 21"/>
          <p:cNvSpPr>
            <a:spLocks noGrp="1"/>
          </p:cNvSpPr>
          <p:nvPr>
            <p:ph type="pic" sz="quarter" idx="12"/>
          </p:nvPr>
        </p:nvSpPr>
        <p:spPr>
          <a:xfrm>
            <a:off x="0" y="1038666"/>
            <a:ext cx="9144000" cy="2801126"/>
          </a:xfrm>
        </p:spPr>
        <p:txBody>
          <a:bodyPr>
            <a:normAutofit/>
          </a:bodyPr>
          <a:lstStyle>
            <a:lvl1pPr>
              <a:defRPr sz="2400"/>
            </a:lvl1pPr>
          </a:lstStyle>
          <a:p>
            <a:endParaRPr lang="en-US" dirty="0"/>
          </a:p>
        </p:txBody>
      </p:sp>
      <p:pic>
        <p:nvPicPr>
          <p:cNvPr id="18" name="Picture 1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9" name="Straight Connector 18"/>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userDrawn="1"/>
        </p:nvPicPr>
        <p:blipFill>
          <a:blip r:embed="rId3"/>
          <a:stretch>
            <a:fillRect/>
          </a:stretch>
        </p:blipFill>
        <p:spPr>
          <a:xfrm>
            <a:off x="1626862" y="6181498"/>
            <a:ext cx="2365776" cy="189262"/>
          </a:xfrm>
          <a:prstGeom prst="rect">
            <a:avLst/>
          </a:prstGeom>
        </p:spPr>
      </p:pic>
      <p:pic>
        <p:nvPicPr>
          <p:cNvPr id="21" name="Picture 20"/>
          <p:cNvPicPr>
            <a:picLocks noChangeAspect="1"/>
          </p:cNvPicPr>
          <p:nvPr userDrawn="1"/>
        </p:nvPicPr>
        <p:blipFill>
          <a:blip r:embed="rId4"/>
          <a:stretch>
            <a:fillRect/>
          </a:stretch>
        </p:blipFill>
        <p:spPr>
          <a:xfrm>
            <a:off x="5393088" y="6218135"/>
            <a:ext cx="3200400" cy="114300"/>
          </a:xfrm>
          <a:prstGeom prst="rect">
            <a:avLst/>
          </a:prstGeom>
        </p:spPr>
      </p:pic>
      <p:pic>
        <p:nvPicPr>
          <p:cNvPr id="2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2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Image cell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1" y="1250951"/>
            <a:ext cx="1371600" cy="1371600"/>
          </a:xfrm>
        </p:spPr>
        <p:txBody>
          <a:bodyPr>
            <a:normAutofit/>
          </a:bodyPr>
          <a:lstStyle>
            <a:lvl1pPr>
              <a:defRPr sz="1000"/>
            </a:lvl1pPr>
          </a:lstStyle>
          <a:p>
            <a:endParaRPr lang="en-US"/>
          </a:p>
        </p:txBody>
      </p:sp>
      <p:sp>
        <p:nvSpPr>
          <p:cNvPr id="11" name="Text Placeholder 3"/>
          <p:cNvSpPr>
            <a:spLocks noGrp="1"/>
          </p:cNvSpPr>
          <p:nvPr>
            <p:ph type="body" sz="quarter" idx="10" hasCustomPrompt="1"/>
          </p:nvPr>
        </p:nvSpPr>
        <p:spPr>
          <a:xfrm>
            <a:off x="1840526"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29" name="Picture Placeholder 21"/>
          <p:cNvSpPr>
            <a:spLocks noGrp="1"/>
          </p:cNvSpPr>
          <p:nvPr>
            <p:ph type="pic" sz="quarter" idx="13"/>
          </p:nvPr>
        </p:nvSpPr>
        <p:spPr>
          <a:xfrm>
            <a:off x="457201" y="2796555"/>
            <a:ext cx="1371600" cy="1371600"/>
          </a:xfrm>
        </p:spPr>
        <p:txBody>
          <a:bodyPr>
            <a:normAutofit/>
          </a:bodyPr>
          <a:lstStyle>
            <a:lvl1pPr>
              <a:defRPr sz="1000"/>
            </a:lvl1pPr>
          </a:lstStyle>
          <a:p>
            <a:endParaRPr lang="en-US"/>
          </a:p>
        </p:txBody>
      </p:sp>
      <p:sp>
        <p:nvSpPr>
          <p:cNvPr id="30" name="Text Placeholder 3"/>
          <p:cNvSpPr>
            <a:spLocks noGrp="1"/>
          </p:cNvSpPr>
          <p:nvPr>
            <p:ph type="body" sz="quarter" idx="14" hasCustomPrompt="1"/>
          </p:nvPr>
        </p:nvSpPr>
        <p:spPr>
          <a:xfrm>
            <a:off x="1840526"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1" name="Picture Placeholder 21"/>
          <p:cNvSpPr>
            <a:spLocks noGrp="1"/>
          </p:cNvSpPr>
          <p:nvPr>
            <p:ph type="pic" sz="quarter" idx="15"/>
          </p:nvPr>
        </p:nvSpPr>
        <p:spPr>
          <a:xfrm>
            <a:off x="457201" y="4342159"/>
            <a:ext cx="1371600" cy="1371600"/>
          </a:xfrm>
        </p:spPr>
        <p:txBody>
          <a:bodyPr>
            <a:normAutofit/>
          </a:bodyPr>
          <a:lstStyle>
            <a:lvl1pPr>
              <a:defRPr sz="1000"/>
            </a:lvl1pPr>
          </a:lstStyle>
          <a:p>
            <a:endParaRPr lang="en-US"/>
          </a:p>
        </p:txBody>
      </p:sp>
      <p:sp>
        <p:nvSpPr>
          <p:cNvPr id="32" name="Text Placeholder 3"/>
          <p:cNvSpPr>
            <a:spLocks noGrp="1"/>
          </p:cNvSpPr>
          <p:nvPr>
            <p:ph type="body" sz="quarter" idx="16" hasCustomPrompt="1"/>
          </p:nvPr>
        </p:nvSpPr>
        <p:spPr>
          <a:xfrm>
            <a:off x="1840526"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3" name="Picture Placeholder 21"/>
          <p:cNvSpPr>
            <a:spLocks noGrp="1"/>
          </p:cNvSpPr>
          <p:nvPr>
            <p:ph type="pic" sz="quarter" idx="17"/>
          </p:nvPr>
        </p:nvSpPr>
        <p:spPr>
          <a:xfrm>
            <a:off x="4578154" y="1250951"/>
            <a:ext cx="1371600" cy="1371600"/>
          </a:xfrm>
        </p:spPr>
        <p:txBody>
          <a:bodyPr>
            <a:normAutofit/>
          </a:bodyPr>
          <a:lstStyle>
            <a:lvl1pPr>
              <a:defRPr sz="1000"/>
            </a:lvl1pPr>
          </a:lstStyle>
          <a:p>
            <a:endParaRPr lang="en-US"/>
          </a:p>
        </p:txBody>
      </p:sp>
      <p:sp>
        <p:nvSpPr>
          <p:cNvPr id="34" name="Text Placeholder 3"/>
          <p:cNvSpPr>
            <a:spLocks noGrp="1"/>
          </p:cNvSpPr>
          <p:nvPr>
            <p:ph type="body" sz="quarter" idx="18" hasCustomPrompt="1"/>
          </p:nvPr>
        </p:nvSpPr>
        <p:spPr>
          <a:xfrm>
            <a:off x="5961479"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5" name="Picture Placeholder 21"/>
          <p:cNvSpPr>
            <a:spLocks noGrp="1"/>
          </p:cNvSpPr>
          <p:nvPr>
            <p:ph type="pic" sz="quarter" idx="19"/>
          </p:nvPr>
        </p:nvSpPr>
        <p:spPr>
          <a:xfrm>
            <a:off x="4578154" y="2796555"/>
            <a:ext cx="1371600" cy="1371600"/>
          </a:xfrm>
        </p:spPr>
        <p:txBody>
          <a:bodyPr>
            <a:normAutofit/>
          </a:bodyPr>
          <a:lstStyle>
            <a:lvl1pPr>
              <a:defRPr sz="1000"/>
            </a:lvl1pPr>
          </a:lstStyle>
          <a:p>
            <a:endParaRPr lang="en-US"/>
          </a:p>
        </p:txBody>
      </p:sp>
      <p:sp>
        <p:nvSpPr>
          <p:cNvPr id="36" name="Text Placeholder 3"/>
          <p:cNvSpPr>
            <a:spLocks noGrp="1"/>
          </p:cNvSpPr>
          <p:nvPr>
            <p:ph type="body" sz="quarter" idx="20" hasCustomPrompt="1"/>
          </p:nvPr>
        </p:nvSpPr>
        <p:spPr>
          <a:xfrm>
            <a:off x="5961479"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7" name="Picture Placeholder 21"/>
          <p:cNvSpPr>
            <a:spLocks noGrp="1"/>
          </p:cNvSpPr>
          <p:nvPr>
            <p:ph type="pic" sz="quarter" idx="21"/>
          </p:nvPr>
        </p:nvSpPr>
        <p:spPr>
          <a:xfrm>
            <a:off x="4578154" y="4342159"/>
            <a:ext cx="1371600" cy="1371600"/>
          </a:xfrm>
        </p:spPr>
        <p:txBody>
          <a:bodyPr>
            <a:normAutofit/>
          </a:bodyPr>
          <a:lstStyle>
            <a:lvl1pPr>
              <a:defRPr sz="1000"/>
            </a:lvl1pPr>
          </a:lstStyle>
          <a:p>
            <a:endParaRPr lang="en-US"/>
          </a:p>
        </p:txBody>
      </p:sp>
      <p:sp>
        <p:nvSpPr>
          <p:cNvPr id="38" name="Text Placeholder 3"/>
          <p:cNvSpPr>
            <a:spLocks noGrp="1"/>
          </p:cNvSpPr>
          <p:nvPr>
            <p:ph type="body" sz="quarter" idx="22" hasCustomPrompt="1"/>
          </p:nvPr>
        </p:nvSpPr>
        <p:spPr>
          <a:xfrm>
            <a:off x="5961479"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3"/>
          <a:stretch>
            <a:fillRect/>
          </a:stretch>
        </p:blipFill>
        <p:spPr>
          <a:xfrm>
            <a:off x="1626862" y="6181498"/>
            <a:ext cx="2365776" cy="189262"/>
          </a:xfrm>
          <a:prstGeom prst="rect">
            <a:avLst/>
          </a:prstGeom>
        </p:spPr>
      </p:pic>
      <p:pic>
        <p:nvPicPr>
          <p:cNvPr id="24" name="Picture 23"/>
          <p:cNvPicPr>
            <a:picLocks noChangeAspect="1"/>
          </p:cNvPicPr>
          <p:nvPr userDrawn="1"/>
        </p:nvPicPr>
        <p:blipFill>
          <a:blip r:embed="rId4"/>
          <a:stretch>
            <a:fillRect/>
          </a:stretch>
        </p:blipFill>
        <p:spPr>
          <a:xfrm>
            <a:off x="5393088" y="6218135"/>
            <a:ext cx="3200400" cy="114300"/>
          </a:xfrm>
          <a:prstGeom prst="rect">
            <a:avLst/>
          </a:prstGeom>
        </p:spPr>
      </p:pic>
      <p:pic>
        <p:nvPicPr>
          <p:cNvPr id="2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06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
        <p:nvSpPr>
          <p:cNvPr id="14" name="Title 1"/>
          <p:cNvSpPr>
            <a:spLocks noGrp="1"/>
          </p:cNvSpPr>
          <p:nvPr>
            <p:ph type="title" hasCustomPrompt="1"/>
          </p:nvPr>
        </p:nvSpPr>
        <p:spPr>
          <a:xfrm>
            <a:off x="457200" y="272362"/>
            <a:ext cx="8229600" cy="564430"/>
          </a:xfrm>
        </p:spPr>
        <p:txBody>
          <a:bodyPr lIns="91440" rIns="91440"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5" name="Text Placeholder 3"/>
          <p:cNvSpPr>
            <a:spLocks noGrp="1"/>
          </p:cNvSpPr>
          <p:nvPr>
            <p:ph type="body" sz="quarter" idx="10" hasCustomPrompt="1"/>
          </p:nvPr>
        </p:nvSpPr>
        <p:spPr>
          <a:xfrm>
            <a:off x="457199" y="2372551"/>
            <a:ext cx="4120953" cy="3150274"/>
          </a:xfrm>
        </p:spPr>
        <p:txBody>
          <a:bodyPr lIns="91440" rIns="91440" anchor="t" anchorCtr="0">
            <a:normAutofit/>
          </a:bodyPr>
          <a:lstStyle>
            <a:lvl1pPr>
              <a:lnSpc>
                <a:spcPct val="100000"/>
              </a:lnSpc>
              <a:spcBef>
                <a:spcPts val="72"/>
              </a:spcBef>
              <a:buClr>
                <a:schemeClr val="accent2"/>
              </a:buClr>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1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7" name="Picture 16"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8" name="Straight Connector 17"/>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4"/>
          <a:stretch>
            <a:fillRect/>
          </a:stretch>
        </p:blipFill>
        <p:spPr>
          <a:xfrm>
            <a:off x="1626862" y="6181498"/>
            <a:ext cx="2365776" cy="189262"/>
          </a:xfrm>
          <a:prstGeom prst="rect">
            <a:avLst/>
          </a:prstGeom>
        </p:spPr>
      </p:pic>
      <p:pic>
        <p:nvPicPr>
          <p:cNvPr id="20" name="Picture 19"/>
          <p:cNvPicPr>
            <a:picLocks noChangeAspect="1"/>
          </p:cNvPicPr>
          <p:nvPr userDrawn="1"/>
        </p:nvPicPr>
        <p:blipFill>
          <a:blip r:embed="rId5"/>
          <a:stretch>
            <a:fillRect/>
          </a:stretch>
        </p:blipFill>
        <p:spPr>
          <a:xfrm>
            <a:off x="5393088" y="6218135"/>
            <a:ext cx="3200400" cy="114300"/>
          </a:xfrm>
          <a:prstGeom prst="rect">
            <a:avLst/>
          </a:prstGeom>
        </p:spPr>
      </p:pic>
    </p:spTree>
    <p:extLst>
      <p:ext uri="{BB962C8B-B14F-4D97-AF65-F5344CB8AC3E}">
        <p14:creationId xmlns:p14="http://schemas.microsoft.com/office/powerpoint/2010/main" val="3319888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mp; Capti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4917322"/>
          </a:xfrm>
        </p:spPr>
        <p:txBody>
          <a:bodyPr>
            <a:normAutofit/>
          </a:bodyPr>
          <a:lstStyle>
            <a:lvl1pPr>
              <a:defRPr sz="2400"/>
            </a:lvl1pPr>
          </a:lstStyle>
          <a:p>
            <a:endParaRPr lang="en-US" dirty="0"/>
          </a:p>
        </p:txBody>
      </p:sp>
      <p:sp>
        <p:nvSpPr>
          <p:cNvPr id="6" name="Text Placeholder 3"/>
          <p:cNvSpPr>
            <a:spLocks noGrp="1"/>
          </p:cNvSpPr>
          <p:nvPr>
            <p:ph type="body" sz="quarter" idx="13" hasCustomPrompt="1"/>
          </p:nvPr>
        </p:nvSpPr>
        <p:spPr>
          <a:xfrm>
            <a:off x="457200" y="5974887"/>
            <a:ext cx="8229600" cy="883113"/>
          </a:xfrm>
        </p:spPr>
        <p:txBody>
          <a:bodyPr bIns="137160" anchor="ctr" anchorCtr="0">
            <a:noAutofit/>
          </a:bodyPr>
          <a:lstStyle>
            <a:lvl1pPr algn="ctr">
              <a:lnSpc>
                <a:spcPct val="100000"/>
              </a:lnSpc>
              <a:spcBef>
                <a:spcPts val="72"/>
              </a:spcBef>
              <a:buClr>
                <a:schemeClr val="accent2"/>
              </a:buClr>
              <a:defRPr sz="1200" b="0"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Tree>
    <p:extLst>
      <p:ext uri="{BB962C8B-B14F-4D97-AF65-F5344CB8AC3E}">
        <p14:creationId xmlns:p14="http://schemas.microsoft.com/office/powerpoint/2010/main" val="34631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5819334"/>
          </a:xfrm>
        </p:spPr>
        <p:txBody>
          <a:bodyPr>
            <a:normAutofit/>
          </a:bodyPr>
          <a:lstStyle>
            <a:lvl1pPr>
              <a:defRPr sz="2400"/>
            </a:lvl1pPr>
          </a:lstStyle>
          <a:p>
            <a:endParaRPr lang="en-US" dirty="0"/>
          </a:p>
        </p:txBody>
      </p:sp>
    </p:spTree>
    <p:extLst>
      <p:ext uri="{BB962C8B-B14F-4D97-AF65-F5344CB8AC3E}">
        <p14:creationId xmlns:p14="http://schemas.microsoft.com/office/powerpoint/2010/main" val="115736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No Tex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 name="Picture 12"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4" name="Straight Connector 13"/>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626862" y="6181498"/>
            <a:ext cx="2365776" cy="189262"/>
          </a:xfrm>
          <a:prstGeom prst="rect">
            <a:avLst/>
          </a:prstGeom>
        </p:spPr>
      </p:pic>
      <p:pic>
        <p:nvPicPr>
          <p:cNvPr id="16" name="Picture 15"/>
          <p:cNvPicPr>
            <a:picLocks noChangeAspect="1"/>
          </p:cNvPicPr>
          <p:nvPr userDrawn="1"/>
        </p:nvPicPr>
        <p:blipFill>
          <a:blip r:embed="rId5"/>
          <a:stretch>
            <a:fillRect/>
          </a:stretch>
        </p:blipFill>
        <p:spPr>
          <a:xfrm>
            <a:off x="5393088" y="6218135"/>
            <a:ext cx="3200400" cy="114300"/>
          </a:xfrm>
          <a:prstGeom prst="rect">
            <a:avLst/>
          </a:prstGeom>
        </p:spPr>
      </p:pic>
      <p:sp>
        <p:nvSpPr>
          <p:cNvPr id="17"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89744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0"/>
              </a:spcBef>
              <a:spcAft>
                <a:spcPts val="600"/>
              </a:spcAft>
              <a:buClr>
                <a:schemeClr val="accent2"/>
              </a:buClr>
              <a:defRPr sz="2800"/>
            </a:lvl1pPr>
            <a:lvl2pPr>
              <a:lnSpc>
                <a:spcPct val="100000"/>
              </a:lnSpc>
              <a:spcBef>
                <a:spcPts val="0"/>
              </a:spcBef>
              <a:spcAft>
                <a:spcPts val="600"/>
              </a:spcAft>
              <a:buClr>
                <a:schemeClr val="accent2"/>
              </a:buClr>
              <a:defRPr/>
            </a:lvl2pPr>
            <a:lvl3pPr>
              <a:lnSpc>
                <a:spcPct val="100000"/>
              </a:lnSpc>
              <a:spcBef>
                <a:spcPts val="0"/>
              </a:spcBef>
              <a:spcAft>
                <a:spcPts val="600"/>
              </a:spcAft>
              <a:buClr>
                <a:schemeClr val="accent2"/>
              </a:buClr>
              <a:defRPr/>
            </a:lvl3pPr>
            <a:lvl4pPr>
              <a:lnSpc>
                <a:spcPct val="100000"/>
              </a:lnSpc>
              <a:spcBef>
                <a:spcPts val="0"/>
              </a:spcBef>
              <a:spcAft>
                <a:spcPts val="600"/>
              </a:spcAft>
              <a:buClr>
                <a:schemeClr val="accent2"/>
              </a:buClr>
              <a:defRPr/>
            </a:lvl4pPr>
            <a:lvl5pPr>
              <a:lnSpc>
                <a:spcPct val="100000"/>
              </a:lnSpc>
              <a:spcBef>
                <a:spcPts val="0"/>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6" name="Straight Connector 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1626862" y="6181498"/>
            <a:ext cx="2365776" cy="189262"/>
          </a:xfrm>
          <a:prstGeom prst="rect">
            <a:avLst/>
          </a:prstGeom>
        </p:spPr>
      </p:pic>
      <p:pic>
        <p:nvPicPr>
          <p:cNvPr id="8" name="Picture 7"/>
          <p:cNvPicPr>
            <a:picLocks noChangeAspect="1"/>
          </p:cNvPicPr>
          <p:nvPr userDrawn="1"/>
        </p:nvPicPr>
        <p:blipFill>
          <a:blip r:embed="rId4"/>
          <a:stretch>
            <a:fillRect/>
          </a:stretch>
        </p:blipFill>
        <p:spPr>
          <a:xfrm>
            <a:off x="5393088" y="6218135"/>
            <a:ext cx="3200400" cy="114300"/>
          </a:xfrm>
          <a:prstGeom prst="rect">
            <a:avLst/>
          </a:prstGeom>
        </p:spPr>
      </p:pic>
      <p:cxnSp>
        <p:nvCxnSpPr>
          <p:cNvPr id="11" name="Straight Connector 10"/>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750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2539711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905"/>
            <a:ext cx="4040188" cy="676895"/>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140032"/>
            <a:ext cx="4041775" cy="700644"/>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40675"/>
            <a:ext cx="4041775" cy="42854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Slide Number Placeholder 6"/>
          <p:cNvSpPr>
            <a:spLocks noGrp="1"/>
          </p:cNvSpPr>
          <p:nvPr>
            <p:ph type="sldNum" sz="quarter" idx="10"/>
          </p:nvPr>
        </p:nvSpPr>
        <p:spPr>
          <a:xfrm>
            <a:off x="6629400" y="6473825"/>
            <a:ext cx="2133600" cy="168275"/>
          </a:xfrm>
          <a:prstGeom prst="rect">
            <a:avLst/>
          </a:prstGeom>
        </p:spPr>
        <p:txBody>
          <a:bodyPr/>
          <a:lstStyle>
            <a:lvl1pPr>
              <a:defRPr/>
            </a:lvl1pPr>
          </a:lstStyle>
          <a:p>
            <a:fld id="{729E7555-11F8-4BDF-BC63-E2088BBC284D}" type="slidenum">
              <a:rPr lang="en-US"/>
              <a:pPr/>
              <a:t>‹#›</a:t>
            </a:fld>
            <a:endParaRPr lang="en-US"/>
          </a:p>
        </p:txBody>
      </p:sp>
      <p:sp>
        <p:nvSpPr>
          <p:cNvPr id="8" name="Title 1"/>
          <p:cNvSpPr>
            <a:spLocks noGrp="1"/>
          </p:cNvSpPr>
          <p:nvPr>
            <p:ph type="title"/>
          </p:nvPr>
        </p:nvSpPr>
        <p:spPr>
          <a:xfrm>
            <a:off x="457200" y="198438"/>
            <a:ext cx="8191500" cy="660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597305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4"/>
          <p:cNvSpPr>
            <a:spLocks noGrp="1"/>
          </p:cNvSpPr>
          <p:nvPr>
            <p:ph type="sldNum" sz="quarter" idx="10"/>
          </p:nvPr>
        </p:nvSpPr>
        <p:spPr>
          <a:xfrm>
            <a:off x="6629400" y="6473825"/>
            <a:ext cx="2133600" cy="168275"/>
          </a:xfrm>
          <a:prstGeom prst="rect">
            <a:avLst/>
          </a:prstGeom>
        </p:spPr>
        <p:txBody>
          <a:bodyPr/>
          <a:lstStyle>
            <a:lvl1pPr>
              <a:defRPr/>
            </a:lvl1pPr>
          </a:lstStyle>
          <a:p>
            <a:fld id="{63D2F3B2-6206-4DB8-B93A-33EB383A230E}" type="slidenum">
              <a:rPr lang="en-US"/>
              <a:pPr/>
              <a:t>‹#›</a:t>
            </a:fld>
            <a:endParaRPr lang="en-US"/>
          </a:p>
        </p:txBody>
      </p:sp>
    </p:spTree>
    <p:extLst>
      <p:ext uri="{BB962C8B-B14F-4D97-AF65-F5344CB8AC3E}">
        <p14:creationId xmlns:p14="http://schemas.microsoft.com/office/powerpoint/2010/main" val="37023357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Line header">
    <p:spTree>
      <p:nvGrpSpPr>
        <p:cNvPr id="1" name=""/>
        <p:cNvGrpSpPr/>
        <p:nvPr/>
      </p:nvGrpSpPr>
      <p:grpSpPr>
        <a:xfrm>
          <a:off x="0" y="0"/>
          <a:ext cx="0" cy="0"/>
          <a:chOff x="0" y="0"/>
          <a:chExt cx="0" cy="0"/>
        </a:xfrm>
      </p:grpSpPr>
      <p:sp>
        <p:nvSpPr>
          <p:cNvPr id="4" name="Title 1"/>
          <p:cNvSpPr txBox="1">
            <a:spLocks/>
          </p:cNvSpPr>
          <p:nvPr userDrawn="1"/>
        </p:nvSpPr>
        <p:spPr>
          <a:xfrm>
            <a:off x="457200" y="236272"/>
            <a:ext cx="8229600" cy="738346"/>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3200" b="1" i="0" kern="1200" baseline="0">
                <a:solidFill>
                  <a:schemeClr val="accent1"/>
                </a:solidFill>
                <a:latin typeface="+mj-lt"/>
                <a:ea typeface="+mj-ea"/>
                <a:cs typeface="+mj-cs"/>
              </a:defRPr>
            </a:lvl1pPr>
          </a:lstStyle>
          <a:p>
            <a:r>
              <a:rPr lang="en-US" sz="2400" dirty="0" smtClean="0"/>
              <a:t>Really long slide title/multipart</a:t>
            </a:r>
            <a:r>
              <a:rPr lang="en-US" sz="2400" baseline="0" dirty="0" smtClean="0"/>
              <a:t> title</a:t>
            </a:r>
            <a:endParaRPr lang="en-US" sz="2400" dirty="0" smtClean="0"/>
          </a:p>
          <a:p>
            <a:r>
              <a:rPr lang="en-US" sz="2400" b="0" dirty="0" smtClean="0">
                <a:solidFill>
                  <a:schemeClr val="tx1"/>
                </a:solidFill>
              </a:rPr>
              <a:t>If the slide</a:t>
            </a:r>
            <a:r>
              <a:rPr lang="en-US" sz="2400" b="0" baseline="0" dirty="0" smtClean="0">
                <a:solidFill>
                  <a:schemeClr val="tx1"/>
                </a:solidFill>
              </a:rPr>
              <a:t> title goes more than two lines use this</a:t>
            </a:r>
            <a:endParaRPr lang="en-US" sz="2400" b="0" dirty="0">
              <a:solidFill>
                <a:schemeClr val="tx1"/>
              </a:solidFill>
            </a:endParaRP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72"/>
              </a:spcBef>
              <a:spcAft>
                <a:spcPts val="600"/>
              </a:spcAft>
              <a:buClr>
                <a:schemeClr val="accent2"/>
              </a:buClr>
              <a:defRPr sz="2800"/>
            </a:lvl1pPr>
            <a:lvl2pPr>
              <a:lnSpc>
                <a:spcPct val="100000"/>
              </a:lnSpc>
              <a:spcBef>
                <a:spcPts val="72"/>
              </a:spcBef>
              <a:spcAft>
                <a:spcPts val="600"/>
              </a:spcAft>
              <a:buClr>
                <a:schemeClr val="accent2"/>
              </a:buClr>
              <a:defRPr/>
            </a:lvl2pPr>
            <a:lvl3pPr>
              <a:lnSpc>
                <a:spcPct val="100000"/>
              </a:lnSpc>
              <a:spcBef>
                <a:spcPts val="72"/>
              </a:spcBef>
              <a:spcAft>
                <a:spcPts val="600"/>
              </a:spcAft>
              <a:buClr>
                <a:schemeClr val="accent2"/>
              </a:buClr>
              <a:defRPr/>
            </a:lvl3pPr>
            <a:lvl4pPr>
              <a:lnSpc>
                <a:spcPct val="100000"/>
              </a:lnSpc>
              <a:spcBef>
                <a:spcPts val="72"/>
              </a:spcBef>
              <a:spcAft>
                <a:spcPts val="600"/>
              </a:spcAft>
              <a:buClr>
                <a:schemeClr val="accent2"/>
              </a:buClr>
              <a:defRPr/>
            </a:lvl4pPr>
            <a:lvl5pPr>
              <a:lnSpc>
                <a:spcPct val="100000"/>
              </a:lnSpc>
              <a:spcBef>
                <a:spcPts val="72"/>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132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umn text boxe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4" name="Text Placeholder 3"/>
          <p:cNvSpPr>
            <a:spLocks noGrp="1"/>
          </p:cNvSpPr>
          <p:nvPr>
            <p:ph type="body" sz="quarter" idx="10"/>
          </p:nvPr>
        </p:nvSpPr>
        <p:spPr>
          <a:xfrm>
            <a:off x="0"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 Placeholder 3"/>
          <p:cNvSpPr>
            <a:spLocks noGrp="1"/>
          </p:cNvSpPr>
          <p:nvPr>
            <p:ph type="body" sz="quarter" idx="13" hasCustomPrompt="1"/>
          </p:nvPr>
        </p:nvSpPr>
        <p:spPr>
          <a:xfrm>
            <a:off x="457200" y="1177693"/>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28" name="Text Placeholder 3"/>
          <p:cNvSpPr>
            <a:spLocks noGrp="1"/>
          </p:cNvSpPr>
          <p:nvPr>
            <p:ph type="body" sz="quarter" idx="14"/>
          </p:nvPr>
        </p:nvSpPr>
        <p:spPr>
          <a:xfrm>
            <a:off x="3084287"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baseline="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29" name="Text Placeholder 3"/>
          <p:cNvSpPr>
            <a:spLocks noGrp="1"/>
          </p:cNvSpPr>
          <p:nvPr>
            <p:ph type="body" sz="quarter" idx="15"/>
          </p:nvPr>
        </p:nvSpPr>
        <p:spPr>
          <a:xfrm>
            <a:off x="6172591"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31" name="Text Placeholder 3"/>
          <p:cNvSpPr>
            <a:spLocks noGrp="1"/>
          </p:cNvSpPr>
          <p:nvPr>
            <p:ph type="body" sz="quarter" idx="16" hasCustomPrompt="1"/>
          </p:nvPr>
        </p:nvSpPr>
        <p:spPr>
          <a:xfrm>
            <a:off x="457200" y="5105620"/>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6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umn table with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cxnSp>
        <p:nvCxnSpPr>
          <p:cNvPr id="18" name="Straight Connector 17"/>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5887357"/>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3"/>
          <a:stretch>
            <a:fillRect/>
          </a:stretch>
        </p:blipFill>
        <p:spPr>
          <a:xfrm>
            <a:off x="1626862" y="6181498"/>
            <a:ext cx="2365776" cy="189262"/>
          </a:xfrm>
          <a:prstGeom prst="rect">
            <a:avLst/>
          </a:prstGeom>
        </p:spPr>
      </p:pic>
      <p:pic>
        <p:nvPicPr>
          <p:cNvPr id="25" name="Picture 24"/>
          <p:cNvPicPr>
            <a:picLocks noChangeAspect="1"/>
          </p:cNvPicPr>
          <p:nvPr userDrawn="1"/>
        </p:nvPicPr>
        <p:blipFill>
          <a:blip r:embed="rId4"/>
          <a:stretch>
            <a:fillRect/>
          </a:stretch>
        </p:blipFill>
        <p:spPr>
          <a:xfrm>
            <a:off x="5393088" y="6218135"/>
            <a:ext cx="3200400" cy="114300"/>
          </a:xfrm>
          <a:prstGeom prst="rect">
            <a:avLst/>
          </a:prstGeom>
        </p:spPr>
      </p:pic>
      <p:pic>
        <p:nvPicPr>
          <p:cNvPr id="2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17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0" name="Text Placeholder 3"/>
          <p:cNvSpPr>
            <a:spLocks noGrp="1"/>
          </p:cNvSpPr>
          <p:nvPr>
            <p:ph type="body" sz="quarter" idx="14"/>
          </p:nvPr>
        </p:nvSpPr>
        <p:spPr>
          <a:xfrm>
            <a:off x="4680696"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3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2336800" cy="4656500"/>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6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5257800"/>
            <a:ext cx="8229600" cy="648966"/>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69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op-in Image Blank">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6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2205"/>
            <a:ext cx="8229600" cy="1137121"/>
          </a:xfrm>
          <a:prstGeom prst="rect">
            <a:avLst/>
          </a:prstGeom>
        </p:spPr>
        <p:txBody>
          <a:bodyPr vert="horz" lIns="91440" tIns="45720" rIns="91440" bIns="45720" rtlCol="0" anchor="ctr">
            <a:normAutofit/>
          </a:bodyPr>
          <a:lstStyle/>
          <a:p>
            <a:r>
              <a:rPr lang="en-US" sz="3200" b="1" dirty="0" smtClean="0">
                <a:solidFill>
                  <a:srgbClr val="81D158"/>
                </a:solidFill>
                <a:latin typeface="Century Gothic"/>
                <a:cs typeface="Century Gothic"/>
              </a:rPr>
              <a:t>Title Slide</a:t>
            </a:r>
            <a:endParaRPr lang="en-US" dirty="0"/>
          </a:p>
        </p:txBody>
      </p:sp>
      <p:sp>
        <p:nvSpPr>
          <p:cNvPr id="3" name="Text Placeholder 2"/>
          <p:cNvSpPr>
            <a:spLocks noGrp="1"/>
          </p:cNvSpPr>
          <p:nvPr>
            <p:ph type="body" idx="1"/>
          </p:nvPr>
        </p:nvSpPr>
        <p:spPr>
          <a:xfrm>
            <a:off x="457200" y="3643766"/>
            <a:ext cx="8229600" cy="1783367"/>
          </a:xfrm>
          <a:prstGeom prst="rect">
            <a:avLst/>
          </a:prstGeom>
        </p:spPr>
        <p:txBody>
          <a:bodyPr vert="horz" lIns="91440" tIns="45720" rIns="91440" bIns="45720" rtlCol="0">
            <a:normAutofit/>
          </a:bodyPr>
          <a:lstStyle/>
          <a:p>
            <a:pPr algn="l">
              <a:lnSpc>
                <a:spcPct val="90000"/>
              </a:lnSpc>
            </a:pPr>
            <a:r>
              <a:rPr lang="en-US" sz="2000" b="1" dirty="0" smtClean="0">
                <a:solidFill>
                  <a:srgbClr val="000000"/>
                </a:solidFill>
                <a:latin typeface="Century Gothic"/>
                <a:cs typeface="Century Gothic"/>
              </a:rPr>
              <a:t>Presenter Name</a:t>
            </a:r>
          </a:p>
          <a:p>
            <a:pPr algn="l">
              <a:lnSpc>
                <a:spcPct val="90000"/>
              </a:lnSpc>
            </a:pPr>
            <a:r>
              <a:rPr lang="en-US" sz="2000" dirty="0" smtClean="0">
                <a:solidFill>
                  <a:srgbClr val="000000"/>
                </a:solidFill>
                <a:latin typeface="Century Gothic"/>
                <a:cs typeface="Century Gothic"/>
              </a:rPr>
              <a:t>Month (Spelled Out) DD, YYYY</a:t>
            </a:r>
            <a:endParaRPr lang="en-US" sz="2000" dirty="0">
              <a:solidFill>
                <a:srgbClr val="000000"/>
              </a:solidFill>
              <a:latin typeface="Century Gothic"/>
              <a:cs typeface="Century Gothic"/>
            </a:endParaRPr>
          </a:p>
        </p:txBody>
      </p:sp>
    </p:spTree>
    <p:extLst>
      <p:ext uri="{BB962C8B-B14F-4D97-AF65-F5344CB8AC3E}">
        <p14:creationId xmlns:p14="http://schemas.microsoft.com/office/powerpoint/2010/main" val="222426091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0" r:id="rId3"/>
    <p:sldLayoutId id="2147483671" r:id="rId4"/>
    <p:sldLayoutId id="2147483672" r:id="rId5"/>
    <p:sldLayoutId id="2147483667" r:id="rId6"/>
    <p:sldLayoutId id="2147483676" r:id="rId7"/>
    <p:sldLayoutId id="2147483677" r:id="rId8"/>
    <p:sldLayoutId id="2147483678" r:id="rId9"/>
    <p:sldLayoutId id="2147483651" r:id="rId10"/>
    <p:sldLayoutId id="2147483652" r:id="rId11"/>
    <p:sldLayoutId id="2147483661" r:id="rId12"/>
    <p:sldLayoutId id="2147483666" r:id="rId13"/>
    <p:sldLayoutId id="2147483663" r:id="rId14"/>
    <p:sldLayoutId id="2147483664" r:id="rId15"/>
    <p:sldLayoutId id="2147483665" r:id="rId16"/>
    <p:sldLayoutId id="2147483673" r:id="rId17"/>
    <p:sldLayoutId id="2147483669" r:id="rId18"/>
    <p:sldLayoutId id="2147483662" r:id="rId19"/>
    <p:sldLayoutId id="2147483668" r:id="rId20"/>
    <p:sldLayoutId id="2147483681" r:id="rId21"/>
    <p:sldLayoutId id="2147483683" r:id="rId22"/>
  </p:sldLayoutIdLst>
  <p:hf hdr="0" ftr="0" dt="0"/>
  <p:txStyles>
    <p:titleStyle>
      <a:lvl1pPr algn="l" defTabSz="457200"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457200" rtl="0" eaLnBrk="1" latinLnBrk="0" hangingPunct="1">
        <a:lnSpc>
          <a:spcPct val="90000"/>
        </a:lnSpc>
        <a:spcBef>
          <a:spcPct val="20000"/>
        </a:spcBef>
        <a:buFont typeface="Arial"/>
        <a:buNone/>
        <a:defRPr sz="3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for Health </a:t>
            </a:r>
            <a:r>
              <a:rPr lang="en-US" dirty="0" err="1" smtClean="0"/>
              <a:t>Metricians</a:t>
            </a:r>
            <a:r>
              <a:rPr lang="en-US" dirty="0" smtClean="0"/>
              <a:t>, Week </a:t>
            </a:r>
            <a:r>
              <a:rPr lang="en-US" dirty="0" smtClean="0"/>
              <a:t>9:</a:t>
            </a:r>
            <a:r>
              <a:rPr lang="en-US" dirty="0" smtClean="0"/>
              <a:t/>
            </a:r>
            <a:br>
              <a:rPr lang="en-US" dirty="0" smtClean="0"/>
            </a:br>
            <a:r>
              <a:rPr lang="en-US" dirty="0" smtClean="0"/>
              <a:t>Data Transformations</a:t>
            </a:r>
            <a:endParaRPr lang="en-US" dirty="0"/>
          </a:p>
        </p:txBody>
      </p:sp>
      <p:sp>
        <p:nvSpPr>
          <p:cNvPr id="3" name="Text Placeholder 2"/>
          <p:cNvSpPr>
            <a:spLocks noGrp="1"/>
          </p:cNvSpPr>
          <p:nvPr>
            <p:ph type="body" sz="quarter" idx="10"/>
          </p:nvPr>
        </p:nvSpPr>
        <p:spPr/>
        <p:txBody>
          <a:bodyPr>
            <a:normAutofit/>
          </a:bodyPr>
          <a:lstStyle/>
          <a:p>
            <a:r>
              <a:rPr lang="en-US" dirty="0" smtClean="0"/>
              <a:t>Abraham D Flaxman</a:t>
            </a:r>
          </a:p>
          <a:p>
            <a:r>
              <a:rPr lang="en-US" dirty="0" smtClean="0"/>
              <a:t>Mar 2 </a:t>
            </a:r>
            <a:r>
              <a:rPr lang="en-US" dirty="0" smtClean="0"/>
              <a:t>&amp; </a:t>
            </a:r>
            <a:r>
              <a:rPr lang="en-US" dirty="0"/>
              <a:t>4</a:t>
            </a:r>
            <a:r>
              <a:rPr lang="en-US" dirty="0" smtClean="0"/>
              <a:t>, </a:t>
            </a:r>
            <a:r>
              <a:rPr lang="en-US" dirty="0" smtClean="0"/>
              <a:t>2015</a:t>
            </a:r>
          </a:p>
          <a:p>
            <a:endParaRPr lang="en-US" dirty="0"/>
          </a:p>
        </p:txBody>
      </p:sp>
    </p:spTree>
    <p:extLst>
      <p:ext uri="{BB962C8B-B14F-4D97-AF65-F5344CB8AC3E}">
        <p14:creationId xmlns:p14="http://schemas.microsoft.com/office/powerpoint/2010/main" val="173354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 (~5 min each)</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What did you do in last week?</a:t>
            </a:r>
          </a:p>
          <a:p>
            <a:pPr marL="457200" indent="-457200">
              <a:buFont typeface="Arial" panose="020B0604020202020204" pitchFamily="34" charset="0"/>
              <a:buChar char="•"/>
            </a:pPr>
            <a:r>
              <a:rPr lang="en-US" dirty="0" smtClean="0"/>
              <a:t>What will you do in next week?</a:t>
            </a:r>
          </a:p>
          <a:p>
            <a:pPr marL="457200" indent="-457200">
              <a:buFont typeface="Arial" panose="020B0604020202020204" pitchFamily="34" charset="0"/>
              <a:buChar char="•"/>
            </a:pPr>
            <a:r>
              <a:rPr lang="en-US" dirty="0" smtClean="0"/>
              <a:t>What are you stuck on</a:t>
            </a:r>
            <a:r>
              <a:rPr lang="en-US" dirty="0" smtClean="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r>
              <a:rPr lang="en-US" dirty="0" smtClean="0"/>
              <a:t>(This set of questions is part of “scrum”, in case you were wondering.  Teams using this agile methodology are supposed to do it every day, while standing up.)</a:t>
            </a:r>
            <a:endParaRPr lang="en-US" dirty="0"/>
          </a:p>
        </p:txBody>
      </p:sp>
    </p:spTree>
    <p:extLst>
      <p:ext uri="{BB962C8B-B14F-4D97-AF65-F5344CB8AC3E}">
        <p14:creationId xmlns:p14="http://schemas.microsoft.com/office/powerpoint/2010/main" val="1132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a:t>
            </a:r>
            <a:r>
              <a:rPr lang="en-US" dirty="0" smtClean="0"/>
              <a:t>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b="1" dirty="0" smtClean="0"/>
              <a:t>Data Transformations</a:t>
            </a:r>
          </a:p>
          <a:p>
            <a:pPr marL="1200150" lvl="1" indent="-457200">
              <a:buFont typeface="Arial" panose="020B0604020202020204" pitchFamily="34" charset="0"/>
              <a:buChar char="•"/>
            </a:pPr>
            <a:r>
              <a:rPr lang="en-US" dirty="0" smtClean="0"/>
              <a:t>Attribute Selection</a:t>
            </a:r>
          </a:p>
          <a:p>
            <a:pPr marL="1200150" lvl="1" indent="-457200">
              <a:buFont typeface="Arial" panose="020B0604020202020204" pitchFamily="34" charset="0"/>
              <a:buChar char="•"/>
            </a:pPr>
            <a:r>
              <a:rPr lang="en-US" dirty="0" smtClean="0"/>
              <a:t>Discretization</a:t>
            </a:r>
          </a:p>
          <a:p>
            <a:pPr marL="1200150" lvl="1" indent="-457200">
              <a:buFont typeface="Arial" panose="020B0604020202020204" pitchFamily="34" charset="0"/>
              <a:buChar char="•"/>
            </a:pPr>
            <a:r>
              <a:rPr lang="en-US" dirty="0" smtClean="0"/>
              <a:t>Projection</a:t>
            </a:r>
          </a:p>
          <a:p>
            <a:pPr marL="1200150" lvl="1" indent="-457200">
              <a:buFont typeface="Arial" panose="020B0604020202020204" pitchFamily="34" charset="0"/>
              <a:buChar char="•"/>
            </a:pPr>
            <a:r>
              <a:rPr lang="en-US" dirty="0" smtClean="0"/>
              <a:t>Sampling</a:t>
            </a:r>
          </a:p>
          <a:p>
            <a:pPr marL="1200150" lvl="1" indent="-457200">
              <a:buFont typeface="Arial" panose="020B0604020202020204" pitchFamily="34" charset="0"/>
              <a:buChar char="•"/>
            </a:pPr>
            <a:r>
              <a:rPr lang="en-US" dirty="0" smtClean="0"/>
              <a:t>Cleansing</a:t>
            </a:r>
            <a:endParaRPr lang="en-US" dirty="0" smtClean="0"/>
          </a:p>
          <a:p>
            <a:pPr marL="457200" indent="-457200">
              <a:buFont typeface="Arial" panose="020B0604020202020204" pitchFamily="34" charset="0"/>
              <a:buChar char="•"/>
            </a:pPr>
            <a:r>
              <a:rPr lang="en-US" dirty="0" smtClean="0"/>
              <a:t>Exercise </a:t>
            </a:r>
            <a:r>
              <a:rPr lang="en-US" dirty="0" smtClean="0"/>
              <a:t>9</a:t>
            </a:r>
            <a:r>
              <a:rPr lang="en-US" dirty="0"/>
              <a:t>: Feature Engineering II</a:t>
            </a:r>
            <a:endParaRPr lang="en-US" dirty="0"/>
          </a:p>
        </p:txBody>
      </p:sp>
    </p:spTree>
    <p:extLst>
      <p:ext uri="{BB962C8B-B14F-4D97-AF65-F5344CB8AC3E}">
        <p14:creationId xmlns:p14="http://schemas.microsoft.com/office/powerpoint/2010/main" val="210800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Attribute Selection</a:t>
            </a:r>
            <a:endParaRPr lang="en-US" dirty="0"/>
          </a:p>
        </p:txBody>
      </p:sp>
    </p:spTree>
    <p:extLst>
      <p:ext uri="{BB962C8B-B14F-4D97-AF65-F5344CB8AC3E}">
        <p14:creationId xmlns:p14="http://schemas.microsoft.com/office/powerpoint/2010/main" val="2188770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Discretization</a:t>
            </a:r>
            <a:endParaRPr lang="en-US" dirty="0"/>
          </a:p>
        </p:txBody>
      </p:sp>
    </p:spTree>
    <p:extLst>
      <p:ext uri="{BB962C8B-B14F-4D97-AF65-F5344CB8AC3E}">
        <p14:creationId xmlns:p14="http://schemas.microsoft.com/office/powerpoint/2010/main" val="1842154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Projection</a:t>
            </a:r>
            <a:endParaRPr lang="en-US" dirty="0"/>
          </a:p>
        </p:txBody>
      </p:sp>
    </p:spTree>
    <p:extLst>
      <p:ext uri="{BB962C8B-B14F-4D97-AF65-F5344CB8AC3E}">
        <p14:creationId xmlns:p14="http://schemas.microsoft.com/office/powerpoint/2010/main" val="1921862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Sampling</a:t>
            </a:r>
            <a:endParaRPr lang="en-US" dirty="0"/>
          </a:p>
        </p:txBody>
      </p:sp>
    </p:spTree>
    <p:extLst>
      <p:ext uri="{BB962C8B-B14F-4D97-AF65-F5344CB8AC3E}">
        <p14:creationId xmlns:p14="http://schemas.microsoft.com/office/powerpoint/2010/main" val="4107176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Cleansing</a:t>
            </a:r>
            <a:endParaRPr lang="en-US" dirty="0"/>
          </a:p>
        </p:txBody>
      </p:sp>
    </p:spTree>
    <p:extLst>
      <p:ext uri="{BB962C8B-B14F-4D97-AF65-F5344CB8AC3E}">
        <p14:creationId xmlns:p14="http://schemas.microsoft.com/office/powerpoint/2010/main" val="903565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Cleansing</a:t>
            </a:r>
            <a:endParaRPr lang="en-US" dirty="0"/>
          </a:p>
        </p:txBody>
      </p:sp>
      <p:sp>
        <p:nvSpPr>
          <p:cNvPr id="3" name="Text Placeholder 2"/>
          <p:cNvSpPr>
            <a:spLocks noGrp="1"/>
          </p:cNvSpPr>
          <p:nvPr>
            <p:ph type="body" sz="quarter" idx="10"/>
          </p:nvPr>
        </p:nvSpPr>
        <p:spPr/>
        <p:txBody>
          <a:bodyPr/>
          <a:lstStyle/>
          <a:p>
            <a:endParaRPr lang="en-US"/>
          </a:p>
        </p:txBody>
      </p:sp>
      <p:pic>
        <p:nvPicPr>
          <p:cNvPr id="1026" name="Picture 2" descr="http://davidmlane.com/ben/outli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2667"/>
            <a:ext cx="9144000" cy="512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188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0" y="25844"/>
            <a:ext cx="9144000" cy="6832156"/>
          </a:xfrm>
          <a:prstGeom prst="rect">
            <a:avLst/>
          </a:prstGeom>
        </p:spPr>
      </p:pic>
    </p:spTree>
    <p:extLst>
      <p:ext uri="{BB962C8B-B14F-4D97-AF65-F5344CB8AC3E}">
        <p14:creationId xmlns:p14="http://schemas.microsoft.com/office/powerpoint/2010/main" val="771385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Multiclass labels</a:t>
            </a:r>
            <a:endParaRPr lang="en-US" dirty="0"/>
          </a:p>
        </p:txBody>
      </p:sp>
    </p:spTree>
    <p:extLst>
      <p:ext uri="{BB962C8B-B14F-4D97-AF65-F5344CB8AC3E}">
        <p14:creationId xmlns:p14="http://schemas.microsoft.com/office/powerpoint/2010/main" val="144250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Tree>
    <p:extLst>
      <p:ext uri="{BB962C8B-B14F-4D97-AF65-F5344CB8AC3E}">
        <p14:creationId xmlns:p14="http://schemas.microsoft.com/office/powerpoint/2010/main" val="1736125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Transformations</a:t>
            </a:r>
            <a:endParaRPr lang="en-US" dirty="0"/>
          </a:p>
        </p:txBody>
      </p:sp>
      <p:sp>
        <p:nvSpPr>
          <p:cNvPr id="3" name="Text Placeholder 2"/>
          <p:cNvSpPr>
            <a:spLocks noGrp="1"/>
          </p:cNvSpPr>
          <p:nvPr>
            <p:ph type="body" sz="quarter" idx="10"/>
          </p:nvPr>
        </p:nvSpPr>
        <p:spPr/>
        <p:txBody>
          <a:bodyPr/>
          <a:lstStyle/>
          <a:p>
            <a:r>
              <a:rPr lang="en-US" dirty="0" smtClean="0"/>
              <a:t>Calibration</a:t>
            </a:r>
            <a:endParaRPr lang="en-US" dirty="0"/>
          </a:p>
        </p:txBody>
      </p:sp>
    </p:spTree>
    <p:extLst>
      <p:ext uri="{BB962C8B-B14F-4D97-AF65-F5344CB8AC3E}">
        <p14:creationId xmlns:p14="http://schemas.microsoft.com/office/powerpoint/2010/main" val="4203885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a:t>
            </a:r>
            <a:r>
              <a:rPr lang="en-US" dirty="0" smtClean="0"/>
              <a:t>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dirty="0" smtClean="0"/>
              <a:t>Data Transformations</a:t>
            </a:r>
          </a:p>
          <a:p>
            <a:pPr marL="1200150" lvl="1" indent="-457200">
              <a:buFont typeface="Arial" panose="020B0604020202020204" pitchFamily="34" charset="0"/>
              <a:buChar char="•"/>
            </a:pPr>
            <a:r>
              <a:rPr lang="en-US" dirty="0" smtClean="0"/>
              <a:t>Attribute Selection</a:t>
            </a:r>
          </a:p>
          <a:p>
            <a:pPr marL="1200150" lvl="1" indent="-457200">
              <a:buFont typeface="Arial" panose="020B0604020202020204" pitchFamily="34" charset="0"/>
              <a:buChar char="•"/>
            </a:pPr>
            <a:r>
              <a:rPr lang="en-US" dirty="0" smtClean="0"/>
              <a:t>Discretization</a:t>
            </a:r>
          </a:p>
          <a:p>
            <a:pPr marL="1200150" lvl="1" indent="-457200">
              <a:buFont typeface="Arial" panose="020B0604020202020204" pitchFamily="34" charset="0"/>
              <a:buChar char="•"/>
            </a:pPr>
            <a:r>
              <a:rPr lang="en-US" dirty="0" smtClean="0"/>
              <a:t>Projection</a:t>
            </a:r>
          </a:p>
          <a:p>
            <a:pPr marL="1200150" lvl="1" indent="-457200">
              <a:buFont typeface="Arial" panose="020B0604020202020204" pitchFamily="34" charset="0"/>
              <a:buChar char="•"/>
            </a:pPr>
            <a:r>
              <a:rPr lang="en-US" dirty="0" smtClean="0"/>
              <a:t>Sampling</a:t>
            </a:r>
          </a:p>
          <a:p>
            <a:pPr marL="1200150" lvl="1" indent="-457200">
              <a:buFont typeface="Arial" panose="020B0604020202020204" pitchFamily="34" charset="0"/>
              <a:buChar char="•"/>
            </a:pPr>
            <a:r>
              <a:rPr lang="en-US" dirty="0" smtClean="0"/>
              <a:t>Cleansing</a:t>
            </a:r>
            <a:endParaRPr lang="en-US" dirty="0" smtClean="0"/>
          </a:p>
          <a:p>
            <a:pPr marL="457200" indent="-457200">
              <a:buFont typeface="Arial" panose="020B0604020202020204" pitchFamily="34" charset="0"/>
              <a:buChar char="•"/>
            </a:pPr>
            <a:r>
              <a:rPr lang="en-US" b="1" dirty="0" smtClean="0"/>
              <a:t>Exercise </a:t>
            </a:r>
            <a:r>
              <a:rPr lang="en-US" b="1" dirty="0" smtClean="0"/>
              <a:t>9</a:t>
            </a:r>
            <a:r>
              <a:rPr lang="en-US" b="1" dirty="0"/>
              <a:t>: Feature Engineering II</a:t>
            </a:r>
            <a:endParaRPr lang="en-US" b="1" dirty="0"/>
          </a:p>
        </p:txBody>
      </p:sp>
    </p:spTree>
    <p:extLst>
      <p:ext uri="{BB962C8B-B14F-4D97-AF65-F5344CB8AC3E}">
        <p14:creationId xmlns:p14="http://schemas.microsoft.com/office/powerpoint/2010/main" val="9119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5" name="Text Placeholder 4"/>
          <p:cNvSpPr>
            <a:spLocks noGrp="1"/>
          </p:cNvSpPr>
          <p:nvPr>
            <p:ph type="body" sz="quarter" idx="10"/>
          </p:nvPr>
        </p:nvSpPr>
        <p:spPr/>
        <p:txBody>
          <a:bodyPr>
            <a:normAutofit/>
          </a:bodyPr>
          <a:lstStyle/>
          <a:p>
            <a:pPr>
              <a:lnSpc>
                <a:spcPct val="115000"/>
              </a:lnSpc>
              <a:tabLst>
                <a:tab pos="-457200" algn="l"/>
              </a:tabLst>
            </a:pPr>
            <a:r>
              <a:rPr lang="en-US" dirty="0" smtClean="0">
                <a:latin typeface="+mj-lt"/>
                <a:ea typeface="Calibri" panose="020F0502020204030204" pitchFamily="34" charset="0"/>
                <a:cs typeface="Times New Roman" panose="02020603050405020304" pitchFamily="18" charset="0"/>
              </a:rPr>
              <a:t>What is a </a:t>
            </a:r>
            <a:r>
              <a:rPr lang="en-US" b="1" dirty="0" smtClean="0">
                <a:latin typeface="+mj-lt"/>
                <a:ea typeface="Calibri" panose="020F0502020204030204" pitchFamily="34" charset="0"/>
                <a:cs typeface="Times New Roman" panose="02020603050405020304" pitchFamily="18" charset="0"/>
              </a:rPr>
              <a:t>Baseline Model</a:t>
            </a:r>
            <a:r>
              <a:rPr lang="en-US" dirty="0" smtClean="0">
                <a:latin typeface="+mj-lt"/>
                <a:ea typeface="Calibri" panose="020F0502020204030204" pitchFamily="34" charset="0"/>
                <a:cs typeface="Times New Roman" panose="02020603050405020304" pitchFamily="18" charset="0"/>
              </a:rPr>
              <a:t>?</a:t>
            </a:r>
            <a:endParaRPr lang="en-US" dirty="0" smtClean="0">
              <a:latin typeface="+mj-lt"/>
              <a:ea typeface="Calibri" panose="020F0502020204030204" pitchFamily="34" charset="0"/>
              <a:cs typeface="Times New Roman" panose="02020603050405020304" pitchFamily="18" charset="0"/>
            </a:endParaRPr>
          </a:p>
          <a:p>
            <a:pPr>
              <a:lnSpc>
                <a:spcPct val="115000"/>
              </a:lnSpc>
              <a:tabLst>
                <a:tab pos="-457200" algn="l"/>
              </a:tabLst>
            </a:pPr>
            <a:endParaRPr lang="en-US"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4402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Before, during, and after this week</a:t>
            </a:r>
            <a:endParaRPr lang="en-US" dirty="0"/>
          </a:p>
        </p:txBody>
      </p:sp>
      <p:sp>
        <p:nvSpPr>
          <p:cNvPr id="4" name="Text Placeholder 3"/>
          <p:cNvSpPr>
            <a:spLocks noGrp="1"/>
          </p:cNvSpPr>
          <p:nvPr>
            <p:ph type="body" sz="quarter" idx="10"/>
          </p:nvPr>
        </p:nvSpPr>
        <p:spPr/>
        <p:txBody>
          <a:bodyPr>
            <a:normAutofit lnSpcReduction="10000"/>
          </a:bodyPr>
          <a:lstStyle/>
          <a:p>
            <a:pPr lvl="0"/>
            <a:r>
              <a:rPr lang="en-US" i="1" dirty="0"/>
              <a:t>Before this week:</a:t>
            </a:r>
            <a:r>
              <a:rPr lang="en-US" dirty="0"/>
              <a:t> Read </a:t>
            </a:r>
            <a:r>
              <a:rPr lang="en-US" dirty="0" smtClean="0"/>
              <a:t>DM </a:t>
            </a:r>
            <a:r>
              <a:rPr lang="en-US" dirty="0" smtClean="0"/>
              <a:t>7, </a:t>
            </a:r>
            <a:r>
              <a:rPr lang="en-US" b="1" dirty="0" smtClean="0"/>
              <a:t>implement and </a:t>
            </a:r>
            <a:r>
              <a:rPr lang="en-US" b="1" dirty="0" smtClean="0"/>
              <a:t>evaluate improved model one</a:t>
            </a:r>
            <a:endParaRPr lang="en-US" b="1" dirty="0" smtClean="0"/>
          </a:p>
          <a:p>
            <a:pPr lvl="0"/>
            <a:endParaRPr lang="en-US" sz="500" b="1" dirty="0" smtClean="0"/>
          </a:p>
          <a:p>
            <a:pPr lvl="0"/>
            <a:endParaRPr lang="en-US" sz="500" b="1" dirty="0"/>
          </a:p>
          <a:p>
            <a:r>
              <a:rPr lang="en-US" i="1" dirty="0"/>
              <a:t>During </a:t>
            </a:r>
            <a:r>
              <a:rPr lang="en-US" i="1" dirty="0" smtClean="0"/>
              <a:t>class</a:t>
            </a:r>
            <a:r>
              <a:rPr lang="en-US" dirty="0" smtClean="0"/>
              <a:t>: </a:t>
            </a:r>
            <a:r>
              <a:rPr lang="en-US" dirty="0"/>
              <a:t>Learn tricks of the trade for data </a:t>
            </a:r>
            <a:r>
              <a:rPr lang="en-US" dirty="0" smtClean="0"/>
              <a:t>transformation, co-work on projects</a:t>
            </a:r>
            <a:endParaRPr lang="en-US" sz="800" dirty="0" smtClean="0"/>
          </a:p>
          <a:p>
            <a:endParaRPr lang="en-US" sz="800" dirty="0" smtClean="0"/>
          </a:p>
          <a:p>
            <a:r>
              <a:rPr lang="en-US" i="1" dirty="0" smtClean="0"/>
              <a:t>Outside </a:t>
            </a:r>
            <a:r>
              <a:rPr lang="en-US" i="1" dirty="0"/>
              <a:t>of classes</a:t>
            </a:r>
            <a:r>
              <a:rPr lang="en-US" dirty="0"/>
              <a:t>: </a:t>
            </a:r>
          </a:p>
          <a:p>
            <a:pPr marL="0" lvl="1" indent="0">
              <a:buNone/>
            </a:pPr>
            <a:r>
              <a:rPr lang="en-US" dirty="0"/>
              <a:t>Read (DM </a:t>
            </a:r>
            <a:r>
              <a:rPr lang="en-US" dirty="0" smtClean="0"/>
              <a:t>8, ISL 8.2</a:t>
            </a:r>
            <a:r>
              <a:rPr lang="en-US" dirty="0" smtClean="0"/>
              <a:t>), </a:t>
            </a:r>
            <a:r>
              <a:rPr lang="en-US" dirty="0" smtClean="0"/>
              <a:t>finish </a:t>
            </a:r>
            <a:r>
              <a:rPr lang="en-US" dirty="0" smtClean="0"/>
              <a:t>Feature Engineering II exercise</a:t>
            </a:r>
            <a:r>
              <a:rPr lang="en-US" dirty="0" smtClean="0"/>
              <a:t>, </a:t>
            </a:r>
            <a:r>
              <a:rPr lang="en-US" b="1" dirty="0" smtClean="0"/>
              <a:t>implement and evaluate improved model </a:t>
            </a:r>
            <a:r>
              <a:rPr lang="en-US" b="1" dirty="0" smtClean="0"/>
              <a:t>2 </a:t>
            </a:r>
            <a:r>
              <a:rPr lang="en-US" b="1" dirty="0" smtClean="0"/>
              <a:t>for class project</a:t>
            </a:r>
            <a:r>
              <a:rPr lang="en-US" dirty="0" smtClean="0"/>
              <a:t>.</a:t>
            </a:r>
          </a:p>
          <a:p>
            <a:endParaRPr lang="en-US" dirty="0"/>
          </a:p>
        </p:txBody>
      </p:sp>
    </p:spTree>
    <p:extLst>
      <p:ext uri="{BB962C8B-B14F-4D97-AF65-F5344CB8AC3E}">
        <p14:creationId xmlns:p14="http://schemas.microsoft.com/office/powerpoint/2010/main" val="2138190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a:t>
            </a:r>
            <a:r>
              <a:rPr lang="en-US" dirty="0" smtClean="0"/>
              <a:t>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dirty="0" smtClean="0"/>
              <a:t>Data Transformations</a:t>
            </a:r>
          </a:p>
          <a:p>
            <a:pPr marL="1200150" lvl="1" indent="-457200">
              <a:buFont typeface="Arial" panose="020B0604020202020204" pitchFamily="34" charset="0"/>
              <a:buChar char="•"/>
            </a:pPr>
            <a:r>
              <a:rPr lang="en-US" dirty="0" smtClean="0"/>
              <a:t>Attribute Selection</a:t>
            </a:r>
          </a:p>
          <a:p>
            <a:pPr marL="1200150" lvl="1" indent="-457200">
              <a:buFont typeface="Arial" panose="020B0604020202020204" pitchFamily="34" charset="0"/>
              <a:buChar char="•"/>
            </a:pPr>
            <a:r>
              <a:rPr lang="en-US" dirty="0" smtClean="0"/>
              <a:t>Discretization</a:t>
            </a:r>
          </a:p>
          <a:p>
            <a:pPr marL="1200150" lvl="1" indent="-457200">
              <a:buFont typeface="Arial" panose="020B0604020202020204" pitchFamily="34" charset="0"/>
              <a:buChar char="•"/>
            </a:pPr>
            <a:r>
              <a:rPr lang="en-US" dirty="0" smtClean="0"/>
              <a:t>Projection</a:t>
            </a:r>
          </a:p>
          <a:p>
            <a:pPr marL="1200150" lvl="1" indent="-457200">
              <a:buFont typeface="Arial" panose="020B0604020202020204" pitchFamily="34" charset="0"/>
              <a:buChar char="•"/>
            </a:pPr>
            <a:r>
              <a:rPr lang="en-US" dirty="0" smtClean="0"/>
              <a:t>Sampling</a:t>
            </a:r>
          </a:p>
          <a:p>
            <a:pPr marL="1200150" lvl="1" indent="-457200">
              <a:buFont typeface="Arial" panose="020B0604020202020204" pitchFamily="34" charset="0"/>
              <a:buChar char="•"/>
            </a:pPr>
            <a:r>
              <a:rPr lang="en-US" dirty="0" smtClean="0"/>
              <a:t>Cleansing</a:t>
            </a:r>
            <a:endParaRPr lang="en-US" dirty="0" smtClean="0"/>
          </a:p>
          <a:p>
            <a:pPr marL="457200" indent="-457200">
              <a:buFont typeface="Arial" panose="020B0604020202020204" pitchFamily="34" charset="0"/>
              <a:buChar char="•"/>
            </a:pPr>
            <a:r>
              <a:rPr lang="en-US" dirty="0" smtClean="0"/>
              <a:t>Exercise </a:t>
            </a:r>
            <a:r>
              <a:rPr lang="en-US" dirty="0" smtClean="0"/>
              <a:t>9</a:t>
            </a:r>
            <a:r>
              <a:rPr lang="en-US" dirty="0"/>
              <a:t>: Feature Engineering II</a:t>
            </a:r>
            <a:endParaRPr lang="en-US" dirty="0"/>
          </a:p>
        </p:txBody>
      </p:sp>
    </p:spTree>
    <p:extLst>
      <p:ext uri="{BB962C8B-B14F-4D97-AF65-F5344CB8AC3E}">
        <p14:creationId xmlns:p14="http://schemas.microsoft.com/office/powerpoint/2010/main" val="700377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(more) questions?</a:t>
            </a:r>
            <a:endParaRPr lang="en-US" dirty="0"/>
          </a:p>
        </p:txBody>
      </p:sp>
    </p:spTree>
    <p:extLst>
      <p:ext uri="{BB962C8B-B14F-4D97-AF65-F5344CB8AC3E}">
        <p14:creationId xmlns:p14="http://schemas.microsoft.com/office/powerpoint/2010/main" val="1038553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a:t>
            </a:r>
            <a:r>
              <a:rPr lang="en-US" dirty="0" smtClean="0"/>
              <a:t>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b="1"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dirty="0" smtClean="0"/>
              <a:t>Data Transformations</a:t>
            </a:r>
          </a:p>
          <a:p>
            <a:pPr marL="1200150" lvl="1" indent="-457200">
              <a:buFont typeface="Arial" panose="020B0604020202020204" pitchFamily="34" charset="0"/>
              <a:buChar char="•"/>
            </a:pPr>
            <a:r>
              <a:rPr lang="en-US" dirty="0" smtClean="0"/>
              <a:t>Attribute Selection</a:t>
            </a:r>
          </a:p>
          <a:p>
            <a:pPr marL="1200150" lvl="1" indent="-457200">
              <a:buFont typeface="Arial" panose="020B0604020202020204" pitchFamily="34" charset="0"/>
              <a:buChar char="•"/>
            </a:pPr>
            <a:r>
              <a:rPr lang="en-US" dirty="0" smtClean="0"/>
              <a:t>Discretization</a:t>
            </a:r>
          </a:p>
          <a:p>
            <a:pPr marL="1200150" lvl="1" indent="-457200">
              <a:buFont typeface="Arial" panose="020B0604020202020204" pitchFamily="34" charset="0"/>
              <a:buChar char="•"/>
            </a:pPr>
            <a:r>
              <a:rPr lang="en-US" dirty="0" smtClean="0"/>
              <a:t>Projection</a:t>
            </a:r>
          </a:p>
          <a:p>
            <a:pPr marL="1200150" lvl="1" indent="-457200">
              <a:buFont typeface="Arial" panose="020B0604020202020204" pitchFamily="34" charset="0"/>
              <a:buChar char="•"/>
            </a:pPr>
            <a:r>
              <a:rPr lang="en-US" dirty="0" smtClean="0"/>
              <a:t>Sampling</a:t>
            </a:r>
          </a:p>
          <a:p>
            <a:pPr marL="1200150" lvl="1" indent="-457200">
              <a:buFont typeface="Arial" panose="020B0604020202020204" pitchFamily="34" charset="0"/>
              <a:buChar char="•"/>
            </a:pPr>
            <a:r>
              <a:rPr lang="en-US" dirty="0" smtClean="0"/>
              <a:t>Cleansing</a:t>
            </a:r>
            <a:endParaRPr lang="en-US" dirty="0" smtClean="0"/>
          </a:p>
          <a:p>
            <a:pPr marL="457200" indent="-457200">
              <a:buFont typeface="Arial" panose="020B0604020202020204" pitchFamily="34" charset="0"/>
              <a:buChar char="•"/>
            </a:pPr>
            <a:r>
              <a:rPr lang="en-US" dirty="0" smtClean="0"/>
              <a:t>Exercise </a:t>
            </a:r>
            <a:r>
              <a:rPr lang="en-US" dirty="0" smtClean="0"/>
              <a:t>9</a:t>
            </a:r>
            <a:r>
              <a:rPr lang="en-US" dirty="0"/>
              <a:t>: Feature Engineering II</a:t>
            </a:r>
            <a:endParaRPr lang="en-US" dirty="0"/>
          </a:p>
        </p:txBody>
      </p:sp>
    </p:spTree>
    <p:extLst>
      <p:ext uri="{BB962C8B-B14F-4D97-AF65-F5344CB8AC3E}">
        <p14:creationId xmlns:p14="http://schemas.microsoft.com/office/powerpoint/2010/main" val="2945309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a:t>
            </a:r>
            <a:r>
              <a:rPr lang="en-US" dirty="0" smtClean="0"/>
              <a:t>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b="1" dirty="0" smtClean="0"/>
              <a:t>Project check-ins</a:t>
            </a:r>
          </a:p>
          <a:p>
            <a:pPr marL="457200" indent="-457200">
              <a:buFont typeface="Arial" panose="020B0604020202020204" pitchFamily="34" charset="0"/>
              <a:buChar char="•"/>
            </a:pPr>
            <a:r>
              <a:rPr lang="en-US" dirty="0" smtClean="0"/>
              <a:t>Data Transformations</a:t>
            </a:r>
          </a:p>
          <a:p>
            <a:pPr marL="1200150" lvl="1" indent="-457200">
              <a:buFont typeface="Arial" panose="020B0604020202020204" pitchFamily="34" charset="0"/>
              <a:buChar char="•"/>
            </a:pPr>
            <a:r>
              <a:rPr lang="en-US" dirty="0" smtClean="0"/>
              <a:t>Attribute Selection</a:t>
            </a:r>
          </a:p>
          <a:p>
            <a:pPr marL="1200150" lvl="1" indent="-457200">
              <a:buFont typeface="Arial" panose="020B0604020202020204" pitchFamily="34" charset="0"/>
              <a:buChar char="•"/>
            </a:pPr>
            <a:r>
              <a:rPr lang="en-US" dirty="0" smtClean="0"/>
              <a:t>Discretization</a:t>
            </a:r>
          </a:p>
          <a:p>
            <a:pPr marL="1200150" lvl="1" indent="-457200">
              <a:buFont typeface="Arial" panose="020B0604020202020204" pitchFamily="34" charset="0"/>
              <a:buChar char="•"/>
            </a:pPr>
            <a:r>
              <a:rPr lang="en-US" dirty="0" smtClean="0"/>
              <a:t>Projection</a:t>
            </a:r>
          </a:p>
          <a:p>
            <a:pPr marL="1200150" lvl="1" indent="-457200">
              <a:buFont typeface="Arial" panose="020B0604020202020204" pitchFamily="34" charset="0"/>
              <a:buChar char="•"/>
            </a:pPr>
            <a:r>
              <a:rPr lang="en-US" dirty="0" smtClean="0"/>
              <a:t>Sampling</a:t>
            </a:r>
          </a:p>
          <a:p>
            <a:pPr marL="1200150" lvl="1" indent="-457200">
              <a:buFont typeface="Arial" panose="020B0604020202020204" pitchFamily="34" charset="0"/>
              <a:buChar char="•"/>
            </a:pPr>
            <a:r>
              <a:rPr lang="en-US" dirty="0" smtClean="0"/>
              <a:t>Cleansing</a:t>
            </a:r>
            <a:endParaRPr lang="en-US" dirty="0" smtClean="0"/>
          </a:p>
          <a:p>
            <a:pPr marL="457200" indent="-457200">
              <a:buFont typeface="Arial" panose="020B0604020202020204" pitchFamily="34" charset="0"/>
              <a:buChar char="•"/>
            </a:pPr>
            <a:r>
              <a:rPr lang="en-US" dirty="0" smtClean="0"/>
              <a:t>Exercise </a:t>
            </a:r>
            <a:r>
              <a:rPr lang="en-US" dirty="0" smtClean="0"/>
              <a:t>9</a:t>
            </a:r>
            <a:r>
              <a:rPr lang="en-US" dirty="0"/>
              <a:t>: Feature Engineering II</a:t>
            </a:r>
            <a:endParaRPr lang="en-US" dirty="0"/>
          </a:p>
        </p:txBody>
      </p:sp>
    </p:spTree>
    <p:extLst>
      <p:ext uri="{BB962C8B-B14F-4D97-AF65-F5344CB8AC3E}">
        <p14:creationId xmlns:p14="http://schemas.microsoft.com/office/powerpoint/2010/main" val="2202911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 </a:t>
            </a:r>
            <a:r>
              <a:rPr lang="en-US" dirty="0" smtClean="0"/>
              <a:t>Two</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Make most important changes/additions to data and/or model</a:t>
            </a:r>
          </a:p>
          <a:p>
            <a:pPr marL="457200" indent="-457200">
              <a:buFont typeface="Arial" panose="020B0604020202020204" pitchFamily="34" charset="0"/>
              <a:buChar char="•"/>
            </a:pPr>
            <a:r>
              <a:rPr lang="en-US" dirty="0" smtClean="0"/>
              <a:t>How does it compare to </a:t>
            </a:r>
            <a:r>
              <a:rPr lang="en-US" dirty="0" smtClean="0"/>
              <a:t>model one and baseline </a:t>
            </a:r>
            <a:r>
              <a:rPr lang="en-US" dirty="0" smtClean="0"/>
              <a:t>approach?</a:t>
            </a:r>
          </a:p>
          <a:p>
            <a:pPr marL="457200" indent="-457200">
              <a:buFont typeface="Arial" panose="020B0604020202020204" pitchFamily="34" charset="0"/>
              <a:buChar char="•"/>
            </a:pPr>
            <a:endParaRPr lang="en-US" dirty="0"/>
          </a:p>
          <a:p>
            <a:pPr marL="0" lvl="1" indent="0">
              <a:buNone/>
            </a:pPr>
            <a:r>
              <a:rPr lang="en-US" dirty="0" smtClean="0"/>
              <a:t>The </a:t>
            </a:r>
            <a:r>
              <a:rPr lang="en-US" dirty="0"/>
              <a:t>results will be an annotated IPython notebook </a:t>
            </a:r>
            <a:r>
              <a:rPr lang="en-US" dirty="0" smtClean="0"/>
              <a:t>describing the improved model and how it compares to the baseline method.</a:t>
            </a:r>
            <a:endParaRPr lang="en-US" dirty="0"/>
          </a:p>
        </p:txBody>
      </p:sp>
    </p:spTree>
    <p:extLst>
      <p:ext uri="{BB962C8B-B14F-4D97-AF65-F5344CB8AC3E}">
        <p14:creationId xmlns:p14="http://schemas.microsoft.com/office/powerpoint/2010/main" val="320554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HME Green, Set 2">
      <a:dk1>
        <a:sysClr val="windowText" lastClr="000000"/>
      </a:dk1>
      <a:lt1>
        <a:sysClr val="window" lastClr="FFFFFF"/>
      </a:lt1>
      <a:dk2>
        <a:srgbClr val="000000"/>
      </a:dk2>
      <a:lt2>
        <a:srgbClr val="EEECE1"/>
      </a:lt2>
      <a:accent1>
        <a:srgbClr val="7FD93D"/>
      </a:accent1>
      <a:accent2>
        <a:srgbClr val="389800"/>
      </a:accent2>
      <a:accent3>
        <a:srgbClr val="5BBB0E"/>
      </a:accent3>
      <a:accent4>
        <a:srgbClr val="BCBCBC"/>
      </a:accent4>
      <a:accent5>
        <a:srgbClr val="16540A"/>
      </a:accent5>
      <a:accent6>
        <a:srgbClr val="88F71E"/>
      </a:accent6>
      <a:hlink>
        <a:srgbClr val="4D8540"/>
      </a:hlink>
      <a:folHlink>
        <a:srgbClr val="4D854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25028</TotalTime>
  <Words>390</Words>
  <Application>Microsoft Office PowerPoint</Application>
  <PresentationFormat>On-screen Show (4:3)</PresentationFormat>
  <Paragraphs>101</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Times New Roman</vt:lpstr>
      <vt:lpstr>Century Gothic</vt:lpstr>
      <vt:lpstr>Arial</vt:lpstr>
      <vt:lpstr>Office Theme</vt:lpstr>
      <vt:lpstr>Artificial Intelligence for Health Metricians, Week 9: Data Transformations</vt:lpstr>
      <vt:lpstr>Any questions?</vt:lpstr>
      <vt:lpstr>Projects</vt:lpstr>
      <vt:lpstr>Before, during, and after this week</vt:lpstr>
      <vt:lpstr>Lecture 9 Outline</vt:lpstr>
      <vt:lpstr>Any (more) questions?</vt:lpstr>
      <vt:lpstr>Lecture 9 Outline</vt:lpstr>
      <vt:lpstr>Lecture 9 Outline</vt:lpstr>
      <vt:lpstr>Improved Model Two</vt:lpstr>
      <vt:lpstr>Check-in (~5 min each)</vt:lpstr>
      <vt:lpstr>Lecture 9 Outline</vt:lpstr>
      <vt:lpstr>Data Transformations</vt:lpstr>
      <vt:lpstr>Data Transformations</vt:lpstr>
      <vt:lpstr>Data Transformations</vt:lpstr>
      <vt:lpstr>Data Transformations</vt:lpstr>
      <vt:lpstr>Data Transformations</vt:lpstr>
      <vt:lpstr>Cleansing</vt:lpstr>
      <vt:lpstr>PowerPoint Presentation</vt:lpstr>
      <vt:lpstr>Data Transformations</vt:lpstr>
      <vt:lpstr>Data Transformations</vt:lpstr>
      <vt:lpstr>Lecture 9 Outline</vt:lpstr>
    </vt:vector>
  </TitlesOfParts>
  <Company>Institute for Health Metrics and Evaluation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 and extra information</dc:title>
  <dc:creator>Ryan Diaz</dc:creator>
  <cp:lastModifiedBy>Abraham D. Flaxman</cp:lastModifiedBy>
  <cp:revision>204</cp:revision>
  <dcterms:created xsi:type="dcterms:W3CDTF">2014-05-13T20:06:21Z</dcterms:created>
  <dcterms:modified xsi:type="dcterms:W3CDTF">2015-03-02T07:44:50Z</dcterms:modified>
</cp:coreProperties>
</file>